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0.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7"/>
    <p:sldMasterId id="2147483712" r:id="rId8"/>
    <p:sldMasterId id="2147483673" r:id="rId9"/>
    <p:sldMasterId id="2147483676" r:id="rId10"/>
    <p:sldMasterId id="2147483678" r:id="rId11"/>
    <p:sldMasterId id="2147483680" r:id="rId12"/>
  </p:sldMasterIdLst>
  <p:notesMasterIdLst>
    <p:notesMasterId r:id="rId41"/>
  </p:notesMasterIdLst>
  <p:sldIdLst>
    <p:sldId id="257" r:id="rId13"/>
    <p:sldId id="334" r:id="rId14"/>
    <p:sldId id="335" r:id="rId15"/>
    <p:sldId id="336" r:id="rId16"/>
    <p:sldId id="337" r:id="rId17"/>
    <p:sldId id="338" r:id="rId18"/>
    <p:sldId id="339" r:id="rId19"/>
    <p:sldId id="340" r:id="rId20"/>
    <p:sldId id="341" r:id="rId21"/>
    <p:sldId id="315" r:id="rId22"/>
    <p:sldId id="346" r:id="rId23"/>
    <p:sldId id="348" r:id="rId24"/>
    <p:sldId id="333" r:id="rId25"/>
    <p:sldId id="309" r:id="rId26"/>
    <p:sldId id="354" r:id="rId27"/>
    <p:sldId id="310" r:id="rId28"/>
    <p:sldId id="353" r:id="rId29"/>
    <p:sldId id="342" r:id="rId30"/>
    <p:sldId id="355" r:id="rId31"/>
    <p:sldId id="349" r:id="rId32"/>
    <p:sldId id="350" r:id="rId33"/>
    <p:sldId id="351" r:id="rId34"/>
    <p:sldId id="352" r:id="rId35"/>
    <p:sldId id="343" r:id="rId36"/>
    <p:sldId id="344" r:id="rId37"/>
    <p:sldId id="324" r:id="rId38"/>
    <p:sldId id="356" r:id="rId39"/>
    <p:sldId id="357" r:id="rId40"/>
  </p:sldIdLst>
  <p:sldSz cx="9144000" cy="5143500" type="screen16x9"/>
  <p:notesSz cx="7077075" cy="9363075"/>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B1FF"/>
    <a:srgbClr val="93EB85"/>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1" autoAdjust="0"/>
    <p:restoredTop sz="94660"/>
  </p:normalViewPr>
  <p:slideViewPr>
    <p:cSldViewPr snapToGrid="0">
      <p:cViewPr varScale="1">
        <p:scale>
          <a:sx n="109" d="100"/>
          <a:sy n="109" d="100"/>
        </p:scale>
        <p:origin x="773" y="82"/>
      </p:cViewPr>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ags" Target="tags/tag1.xml"/><Relationship Id="rId47" Type="http://schemas.microsoft.com/office/2015/10/relationships/revisionInfo" Target="revisionInfo.xml"/><Relationship Id="rId7" Type="http://schemas.openxmlformats.org/officeDocument/2006/relationships/slideMaster" Target="slideMasters/slideMaster1.xml"/><Relationship Id="rId12" Type="http://schemas.openxmlformats.org/officeDocument/2006/relationships/slideMaster" Target="slideMasters/slideMaster6.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4.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97472-F885-4125-9B9F-B6578D09BF1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B30ED4E-4745-4046-A847-0C183C3FE131}">
      <dgm:prSet phldrT="[Text]"/>
      <dgm:spPr>
        <a:solidFill>
          <a:schemeClr val="accent2"/>
        </a:solidFill>
      </dgm:spPr>
      <dgm:t>
        <a:bodyPr/>
        <a:lstStyle/>
        <a:p>
          <a:r>
            <a:rPr lang="en-US" dirty="0">
              <a:latin typeface="Nokia Pure Headline Light" pitchFamily="34" charset="0"/>
            </a:rPr>
            <a:t>Flood Abatement</a:t>
          </a:r>
          <a:endParaRPr lang="en-US" dirty="0"/>
        </a:p>
      </dgm:t>
    </dgm:pt>
    <dgm:pt modelId="{660CC45D-1A54-4C30-B221-543006CBFCA4}" type="parTrans" cxnId="{41EE31E2-BD47-4E87-A4FA-5F86330A1658}">
      <dgm:prSet/>
      <dgm:spPr/>
      <dgm:t>
        <a:bodyPr/>
        <a:lstStyle/>
        <a:p>
          <a:endParaRPr lang="en-US"/>
        </a:p>
      </dgm:t>
    </dgm:pt>
    <dgm:pt modelId="{360C8B1C-C660-42DF-8A55-554F282A025B}" type="sibTrans" cxnId="{41EE31E2-BD47-4E87-A4FA-5F86330A1658}">
      <dgm:prSet/>
      <dgm:spPr/>
      <dgm:t>
        <a:bodyPr/>
        <a:lstStyle/>
        <a:p>
          <a:endParaRPr lang="en-US"/>
        </a:p>
      </dgm:t>
    </dgm:pt>
    <dgm:pt modelId="{1B802184-DAB7-45D9-868D-A419B1B829DD}">
      <dgm:prSet phldrT="[Text]"/>
      <dgm:spPr/>
      <dgm:t>
        <a:bodyPr/>
        <a:lstStyle/>
        <a:p>
          <a:r>
            <a:rPr lang="en-US" dirty="0"/>
            <a:t>Smart Lighting</a:t>
          </a:r>
        </a:p>
      </dgm:t>
    </dgm:pt>
    <dgm:pt modelId="{3A354733-3E45-4AE2-986E-CB4476DB925D}" type="parTrans" cxnId="{57A532D8-971B-472C-97F5-C865BC565337}">
      <dgm:prSet/>
      <dgm:spPr/>
      <dgm:t>
        <a:bodyPr/>
        <a:lstStyle/>
        <a:p>
          <a:endParaRPr lang="en-US"/>
        </a:p>
      </dgm:t>
    </dgm:pt>
    <dgm:pt modelId="{751AF8CD-6F50-4556-80C7-F5BEC3BFA9E0}" type="sibTrans" cxnId="{57A532D8-971B-472C-97F5-C865BC565337}">
      <dgm:prSet/>
      <dgm:spPr/>
      <dgm:t>
        <a:bodyPr/>
        <a:lstStyle/>
        <a:p>
          <a:endParaRPr lang="en-US"/>
        </a:p>
      </dgm:t>
    </dgm:pt>
    <dgm:pt modelId="{63F51C00-0917-4B63-BDFB-3C6922222524}">
      <dgm:prSet phldrT="[Text]"/>
      <dgm:spPr>
        <a:solidFill>
          <a:schemeClr val="accent2"/>
        </a:solidFill>
      </dgm:spPr>
      <dgm:t>
        <a:bodyPr/>
        <a:lstStyle/>
        <a:p>
          <a:r>
            <a:rPr lang="en-US" dirty="0"/>
            <a:t>Smart Parking</a:t>
          </a:r>
        </a:p>
      </dgm:t>
    </dgm:pt>
    <dgm:pt modelId="{67B2C11B-6ABB-4327-B1CC-94781706A6B6}" type="parTrans" cxnId="{E8F03C96-7227-4034-9395-15E738EF8552}">
      <dgm:prSet/>
      <dgm:spPr/>
      <dgm:t>
        <a:bodyPr/>
        <a:lstStyle/>
        <a:p>
          <a:endParaRPr lang="en-US"/>
        </a:p>
      </dgm:t>
    </dgm:pt>
    <dgm:pt modelId="{C87CD1D8-72F7-4C59-9D9A-189EB2FBD15C}" type="sibTrans" cxnId="{E8F03C96-7227-4034-9395-15E738EF8552}">
      <dgm:prSet/>
      <dgm:spPr/>
      <dgm:t>
        <a:bodyPr/>
        <a:lstStyle/>
        <a:p>
          <a:endParaRPr lang="en-US"/>
        </a:p>
      </dgm:t>
    </dgm:pt>
    <dgm:pt modelId="{D14910E7-2870-4DE4-8D12-B0AFDB7C6BB7}">
      <dgm:prSet phldrT="[Text]"/>
      <dgm:spPr>
        <a:solidFill>
          <a:schemeClr val="accent2"/>
        </a:solidFill>
      </dgm:spPr>
      <dgm:t>
        <a:bodyPr/>
        <a:lstStyle/>
        <a:p>
          <a:r>
            <a:rPr lang="en-US" dirty="0"/>
            <a:t>Smart Waste</a:t>
          </a:r>
        </a:p>
      </dgm:t>
    </dgm:pt>
    <dgm:pt modelId="{CCFE3C25-1E60-4F57-9441-CAC4B69886AE}" type="parTrans" cxnId="{6367DBB7-24AE-4A71-A978-5F9E4842E185}">
      <dgm:prSet/>
      <dgm:spPr/>
      <dgm:t>
        <a:bodyPr/>
        <a:lstStyle/>
        <a:p>
          <a:endParaRPr lang="en-US"/>
        </a:p>
      </dgm:t>
    </dgm:pt>
    <dgm:pt modelId="{0CC0CA32-6402-46AD-BBEB-8CF8241FBC7F}" type="sibTrans" cxnId="{6367DBB7-24AE-4A71-A978-5F9E4842E185}">
      <dgm:prSet/>
      <dgm:spPr/>
      <dgm:t>
        <a:bodyPr/>
        <a:lstStyle/>
        <a:p>
          <a:endParaRPr lang="en-US"/>
        </a:p>
      </dgm:t>
    </dgm:pt>
    <dgm:pt modelId="{5AF82ABF-4D04-419C-A76C-31C56BB583A6}">
      <dgm:prSet phldrT="[Text]"/>
      <dgm:spPr>
        <a:solidFill>
          <a:schemeClr val="accent2"/>
        </a:solidFill>
      </dgm:spPr>
      <dgm:t>
        <a:bodyPr/>
        <a:lstStyle/>
        <a:p>
          <a:r>
            <a:rPr lang="en-US" dirty="0"/>
            <a:t>Tracking Solution</a:t>
          </a:r>
        </a:p>
      </dgm:t>
    </dgm:pt>
    <dgm:pt modelId="{8F119F9F-0B9C-4497-A95C-AA5CD7D709AD}" type="parTrans" cxnId="{8F20F166-B4DF-400A-8564-4BEEA7471804}">
      <dgm:prSet/>
      <dgm:spPr/>
      <dgm:t>
        <a:bodyPr/>
        <a:lstStyle/>
        <a:p>
          <a:endParaRPr lang="en-US"/>
        </a:p>
      </dgm:t>
    </dgm:pt>
    <dgm:pt modelId="{DCECD9DD-210C-4859-BB83-B637B5F5E6D1}" type="sibTrans" cxnId="{8F20F166-B4DF-400A-8564-4BEEA7471804}">
      <dgm:prSet/>
      <dgm:spPr/>
      <dgm:t>
        <a:bodyPr/>
        <a:lstStyle/>
        <a:p>
          <a:endParaRPr lang="en-US"/>
        </a:p>
      </dgm:t>
    </dgm:pt>
    <dgm:pt modelId="{0AB0C024-A08F-4C70-9BBF-1AEE0F69566F}" type="pres">
      <dgm:prSet presAssocID="{54697472-F885-4125-9B9F-B6578D09BF18}" presName="linear" presStyleCnt="0">
        <dgm:presLayoutVars>
          <dgm:dir/>
          <dgm:animLvl val="lvl"/>
          <dgm:resizeHandles val="exact"/>
        </dgm:presLayoutVars>
      </dgm:prSet>
      <dgm:spPr/>
    </dgm:pt>
    <dgm:pt modelId="{644ABFE0-7C5C-4206-9194-7EEAB9A60F21}" type="pres">
      <dgm:prSet presAssocID="{CB30ED4E-4745-4046-A847-0C183C3FE131}" presName="parentLin" presStyleCnt="0"/>
      <dgm:spPr/>
    </dgm:pt>
    <dgm:pt modelId="{90FC34CB-156B-4E32-80D5-888F3F103A99}" type="pres">
      <dgm:prSet presAssocID="{CB30ED4E-4745-4046-A847-0C183C3FE131}" presName="parentLeftMargin" presStyleLbl="node1" presStyleIdx="0" presStyleCnt="5"/>
      <dgm:spPr/>
    </dgm:pt>
    <dgm:pt modelId="{FEE1DE82-8DDB-44B5-A146-21C1FC3F6D80}" type="pres">
      <dgm:prSet presAssocID="{CB30ED4E-4745-4046-A847-0C183C3FE131}" presName="parentText" presStyleLbl="node1" presStyleIdx="0" presStyleCnt="5">
        <dgm:presLayoutVars>
          <dgm:chMax val="0"/>
          <dgm:bulletEnabled val="1"/>
        </dgm:presLayoutVars>
      </dgm:prSet>
      <dgm:spPr/>
    </dgm:pt>
    <dgm:pt modelId="{6A71CC21-64D4-469F-8027-E0BB70F4C510}" type="pres">
      <dgm:prSet presAssocID="{CB30ED4E-4745-4046-A847-0C183C3FE131}" presName="negativeSpace" presStyleCnt="0"/>
      <dgm:spPr/>
    </dgm:pt>
    <dgm:pt modelId="{A26DFB79-A310-4425-9274-67162D554E41}" type="pres">
      <dgm:prSet presAssocID="{CB30ED4E-4745-4046-A847-0C183C3FE131}" presName="childText" presStyleLbl="conFgAcc1" presStyleIdx="0" presStyleCnt="5">
        <dgm:presLayoutVars>
          <dgm:bulletEnabled val="1"/>
        </dgm:presLayoutVars>
      </dgm:prSet>
      <dgm:spPr/>
    </dgm:pt>
    <dgm:pt modelId="{5430F23D-6699-4A22-B0E0-1B585F3B3B1A}" type="pres">
      <dgm:prSet presAssocID="{360C8B1C-C660-42DF-8A55-554F282A025B}" presName="spaceBetweenRectangles" presStyleCnt="0"/>
      <dgm:spPr/>
    </dgm:pt>
    <dgm:pt modelId="{49F1C27E-8296-4744-9FA7-51C69C8F4E6B}" type="pres">
      <dgm:prSet presAssocID="{1B802184-DAB7-45D9-868D-A419B1B829DD}" presName="parentLin" presStyleCnt="0"/>
      <dgm:spPr/>
    </dgm:pt>
    <dgm:pt modelId="{FB108B42-3124-48FB-8987-6DA7417B435D}" type="pres">
      <dgm:prSet presAssocID="{1B802184-DAB7-45D9-868D-A419B1B829DD}" presName="parentLeftMargin" presStyleLbl="node1" presStyleIdx="0" presStyleCnt="5"/>
      <dgm:spPr/>
    </dgm:pt>
    <dgm:pt modelId="{1573D3A9-9EF8-4240-BD36-D6FFEC950FF1}" type="pres">
      <dgm:prSet presAssocID="{1B802184-DAB7-45D9-868D-A419B1B829DD}" presName="parentText" presStyleLbl="node1" presStyleIdx="1" presStyleCnt="5">
        <dgm:presLayoutVars>
          <dgm:chMax val="0"/>
          <dgm:bulletEnabled val="1"/>
        </dgm:presLayoutVars>
      </dgm:prSet>
      <dgm:spPr/>
    </dgm:pt>
    <dgm:pt modelId="{DE24E23F-64D3-42B8-AC37-CAE7EFB76C02}" type="pres">
      <dgm:prSet presAssocID="{1B802184-DAB7-45D9-868D-A419B1B829DD}" presName="negativeSpace" presStyleCnt="0"/>
      <dgm:spPr/>
    </dgm:pt>
    <dgm:pt modelId="{2A1D1C8F-1F71-4D36-B0F2-93CA272979A0}" type="pres">
      <dgm:prSet presAssocID="{1B802184-DAB7-45D9-868D-A419B1B829DD}" presName="childText" presStyleLbl="conFgAcc1" presStyleIdx="1" presStyleCnt="5">
        <dgm:presLayoutVars>
          <dgm:bulletEnabled val="1"/>
        </dgm:presLayoutVars>
      </dgm:prSet>
      <dgm:spPr/>
    </dgm:pt>
    <dgm:pt modelId="{9536CFE8-9C9D-48D1-91A4-09DB3B7FE130}" type="pres">
      <dgm:prSet presAssocID="{751AF8CD-6F50-4556-80C7-F5BEC3BFA9E0}" presName="spaceBetweenRectangles" presStyleCnt="0"/>
      <dgm:spPr/>
    </dgm:pt>
    <dgm:pt modelId="{C2FF4126-32FA-407D-A305-B272E1EF82E5}" type="pres">
      <dgm:prSet presAssocID="{63F51C00-0917-4B63-BDFB-3C6922222524}" presName="parentLin" presStyleCnt="0"/>
      <dgm:spPr/>
    </dgm:pt>
    <dgm:pt modelId="{B1DBC601-9A24-4476-812B-416A72180409}" type="pres">
      <dgm:prSet presAssocID="{63F51C00-0917-4B63-BDFB-3C6922222524}" presName="parentLeftMargin" presStyleLbl="node1" presStyleIdx="1" presStyleCnt="5"/>
      <dgm:spPr/>
    </dgm:pt>
    <dgm:pt modelId="{0607A2B3-E1EB-48D5-AF50-FBD6CBDFAADF}" type="pres">
      <dgm:prSet presAssocID="{63F51C00-0917-4B63-BDFB-3C6922222524}" presName="parentText" presStyleLbl="node1" presStyleIdx="2" presStyleCnt="5">
        <dgm:presLayoutVars>
          <dgm:chMax val="0"/>
          <dgm:bulletEnabled val="1"/>
        </dgm:presLayoutVars>
      </dgm:prSet>
      <dgm:spPr/>
    </dgm:pt>
    <dgm:pt modelId="{8AF01933-18F8-4CC3-8345-45D802916393}" type="pres">
      <dgm:prSet presAssocID="{63F51C00-0917-4B63-BDFB-3C6922222524}" presName="negativeSpace" presStyleCnt="0"/>
      <dgm:spPr/>
    </dgm:pt>
    <dgm:pt modelId="{7779090F-6DF2-4C56-B449-8231DF875FB7}" type="pres">
      <dgm:prSet presAssocID="{63F51C00-0917-4B63-BDFB-3C6922222524}" presName="childText" presStyleLbl="conFgAcc1" presStyleIdx="2" presStyleCnt="5">
        <dgm:presLayoutVars>
          <dgm:bulletEnabled val="1"/>
        </dgm:presLayoutVars>
      </dgm:prSet>
      <dgm:spPr/>
    </dgm:pt>
    <dgm:pt modelId="{1E2997EF-A78C-477A-964E-A29CF3C736CD}" type="pres">
      <dgm:prSet presAssocID="{C87CD1D8-72F7-4C59-9D9A-189EB2FBD15C}" presName="spaceBetweenRectangles" presStyleCnt="0"/>
      <dgm:spPr/>
    </dgm:pt>
    <dgm:pt modelId="{07FAF9E5-791F-4577-87AA-36ECB636F7D4}" type="pres">
      <dgm:prSet presAssocID="{D14910E7-2870-4DE4-8D12-B0AFDB7C6BB7}" presName="parentLin" presStyleCnt="0"/>
      <dgm:spPr/>
    </dgm:pt>
    <dgm:pt modelId="{D78E910B-8290-4B6A-9BCC-628EFD017679}" type="pres">
      <dgm:prSet presAssocID="{D14910E7-2870-4DE4-8D12-B0AFDB7C6BB7}" presName="parentLeftMargin" presStyleLbl="node1" presStyleIdx="2" presStyleCnt="5"/>
      <dgm:spPr/>
    </dgm:pt>
    <dgm:pt modelId="{B1F5372F-462D-49CC-94EE-0E0C56D74D15}" type="pres">
      <dgm:prSet presAssocID="{D14910E7-2870-4DE4-8D12-B0AFDB7C6BB7}" presName="parentText" presStyleLbl="node1" presStyleIdx="3" presStyleCnt="5">
        <dgm:presLayoutVars>
          <dgm:chMax val="0"/>
          <dgm:bulletEnabled val="1"/>
        </dgm:presLayoutVars>
      </dgm:prSet>
      <dgm:spPr/>
    </dgm:pt>
    <dgm:pt modelId="{7D3C044C-13B6-4512-8103-87840152EC59}" type="pres">
      <dgm:prSet presAssocID="{D14910E7-2870-4DE4-8D12-B0AFDB7C6BB7}" presName="negativeSpace" presStyleCnt="0"/>
      <dgm:spPr/>
    </dgm:pt>
    <dgm:pt modelId="{4E76E016-114E-4B25-A709-C4D55D9022D3}" type="pres">
      <dgm:prSet presAssocID="{D14910E7-2870-4DE4-8D12-B0AFDB7C6BB7}" presName="childText" presStyleLbl="conFgAcc1" presStyleIdx="3" presStyleCnt="5">
        <dgm:presLayoutVars>
          <dgm:bulletEnabled val="1"/>
        </dgm:presLayoutVars>
      </dgm:prSet>
      <dgm:spPr/>
    </dgm:pt>
    <dgm:pt modelId="{37370E93-331C-4E16-927B-B5B4936AC493}" type="pres">
      <dgm:prSet presAssocID="{0CC0CA32-6402-46AD-BBEB-8CF8241FBC7F}" presName="spaceBetweenRectangles" presStyleCnt="0"/>
      <dgm:spPr/>
    </dgm:pt>
    <dgm:pt modelId="{DA607406-3422-48E8-B602-9063977B486E}" type="pres">
      <dgm:prSet presAssocID="{5AF82ABF-4D04-419C-A76C-31C56BB583A6}" presName="parentLin" presStyleCnt="0"/>
      <dgm:spPr/>
    </dgm:pt>
    <dgm:pt modelId="{4E3E4F3D-230D-41DD-8C36-7CF379DDF0A0}" type="pres">
      <dgm:prSet presAssocID="{5AF82ABF-4D04-419C-A76C-31C56BB583A6}" presName="parentLeftMargin" presStyleLbl="node1" presStyleIdx="3" presStyleCnt="5"/>
      <dgm:spPr/>
    </dgm:pt>
    <dgm:pt modelId="{2BB9C386-6F46-43F8-AF8D-038A2365D927}" type="pres">
      <dgm:prSet presAssocID="{5AF82ABF-4D04-419C-A76C-31C56BB583A6}" presName="parentText" presStyleLbl="node1" presStyleIdx="4" presStyleCnt="5">
        <dgm:presLayoutVars>
          <dgm:chMax val="0"/>
          <dgm:bulletEnabled val="1"/>
        </dgm:presLayoutVars>
      </dgm:prSet>
      <dgm:spPr/>
    </dgm:pt>
    <dgm:pt modelId="{A9388856-E5AE-4A77-BDAF-89429D2087B6}" type="pres">
      <dgm:prSet presAssocID="{5AF82ABF-4D04-419C-A76C-31C56BB583A6}" presName="negativeSpace" presStyleCnt="0"/>
      <dgm:spPr/>
    </dgm:pt>
    <dgm:pt modelId="{71DB3EA4-A439-4D92-9206-A4E15BB2AE9C}" type="pres">
      <dgm:prSet presAssocID="{5AF82ABF-4D04-419C-A76C-31C56BB583A6}" presName="childText" presStyleLbl="conFgAcc1" presStyleIdx="4" presStyleCnt="5">
        <dgm:presLayoutVars>
          <dgm:bulletEnabled val="1"/>
        </dgm:presLayoutVars>
      </dgm:prSet>
      <dgm:spPr/>
    </dgm:pt>
  </dgm:ptLst>
  <dgm:cxnLst>
    <dgm:cxn modelId="{C2E92D0D-B940-428A-B2E4-F08D6BDA1DBA}" type="presOf" srcId="{5AF82ABF-4D04-419C-A76C-31C56BB583A6}" destId="{4E3E4F3D-230D-41DD-8C36-7CF379DDF0A0}" srcOrd="0" destOrd="0" presId="urn:microsoft.com/office/officeart/2005/8/layout/list1"/>
    <dgm:cxn modelId="{B902C511-B8AB-460D-80F7-C986A7FF83A4}" type="presOf" srcId="{CB30ED4E-4745-4046-A847-0C183C3FE131}" destId="{90FC34CB-156B-4E32-80D5-888F3F103A99}" srcOrd="0" destOrd="0" presId="urn:microsoft.com/office/officeart/2005/8/layout/list1"/>
    <dgm:cxn modelId="{7C1DBE22-0834-4210-A7F2-5B6D7A0AC3F0}" type="presOf" srcId="{1B802184-DAB7-45D9-868D-A419B1B829DD}" destId="{1573D3A9-9EF8-4240-BD36-D6FFEC950FF1}" srcOrd="1" destOrd="0" presId="urn:microsoft.com/office/officeart/2005/8/layout/list1"/>
    <dgm:cxn modelId="{219F6E31-FB28-471C-BE75-52918EF09262}" type="presOf" srcId="{1B802184-DAB7-45D9-868D-A419B1B829DD}" destId="{FB108B42-3124-48FB-8987-6DA7417B435D}" srcOrd="0" destOrd="0" presId="urn:microsoft.com/office/officeart/2005/8/layout/list1"/>
    <dgm:cxn modelId="{5D0B5633-A0A5-4E8B-A41D-796D0AE5DFB9}" type="presOf" srcId="{D14910E7-2870-4DE4-8D12-B0AFDB7C6BB7}" destId="{D78E910B-8290-4B6A-9BCC-628EFD017679}" srcOrd="0" destOrd="0" presId="urn:microsoft.com/office/officeart/2005/8/layout/list1"/>
    <dgm:cxn modelId="{52752646-D0CD-45AD-919A-EF797A096B50}" type="presOf" srcId="{63F51C00-0917-4B63-BDFB-3C6922222524}" destId="{B1DBC601-9A24-4476-812B-416A72180409}" srcOrd="0" destOrd="0" presId="urn:microsoft.com/office/officeart/2005/8/layout/list1"/>
    <dgm:cxn modelId="{8F20F166-B4DF-400A-8564-4BEEA7471804}" srcId="{54697472-F885-4125-9B9F-B6578D09BF18}" destId="{5AF82ABF-4D04-419C-A76C-31C56BB583A6}" srcOrd="4" destOrd="0" parTransId="{8F119F9F-0B9C-4497-A95C-AA5CD7D709AD}" sibTransId="{DCECD9DD-210C-4859-BB83-B637B5F5E6D1}"/>
    <dgm:cxn modelId="{700D6848-8829-4584-BFF6-02DA39136DD7}" type="presOf" srcId="{D14910E7-2870-4DE4-8D12-B0AFDB7C6BB7}" destId="{B1F5372F-462D-49CC-94EE-0E0C56D74D15}" srcOrd="1" destOrd="0" presId="urn:microsoft.com/office/officeart/2005/8/layout/list1"/>
    <dgm:cxn modelId="{D1147069-E428-455E-A91D-6ECEADDA0CD7}" type="presOf" srcId="{CB30ED4E-4745-4046-A847-0C183C3FE131}" destId="{FEE1DE82-8DDB-44B5-A146-21C1FC3F6D80}" srcOrd="1" destOrd="0" presId="urn:microsoft.com/office/officeart/2005/8/layout/list1"/>
    <dgm:cxn modelId="{6016808B-6BA5-4928-B9ED-4D74A50F8A92}" type="presOf" srcId="{5AF82ABF-4D04-419C-A76C-31C56BB583A6}" destId="{2BB9C386-6F46-43F8-AF8D-038A2365D927}" srcOrd="1" destOrd="0" presId="urn:microsoft.com/office/officeart/2005/8/layout/list1"/>
    <dgm:cxn modelId="{E8F03C96-7227-4034-9395-15E738EF8552}" srcId="{54697472-F885-4125-9B9F-B6578D09BF18}" destId="{63F51C00-0917-4B63-BDFB-3C6922222524}" srcOrd="2" destOrd="0" parTransId="{67B2C11B-6ABB-4327-B1CC-94781706A6B6}" sibTransId="{C87CD1D8-72F7-4C59-9D9A-189EB2FBD15C}"/>
    <dgm:cxn modelId="{6367DBB7-24AE-4A71-A978-5F9E4842E185}" srcId="{54697472-F885-4125-9B9F-B6578D09BF18}" destId="{D14910E7-2870-4DE4-8D12-B0AFDB7C6BB7}" srcOrd="3" destOrd="0" parTransId="{CCFE3C25-1E60-4F57-9441-CAC4B69886AE}" sibTransId="{0CC0CA32-6402-46AD-BBEB-8CF8241FBC7F}"/>
    <dgm:cxn modelId="{D4D02EB9-C0F9-47ED-BD7B-FEAAE57128EC}" type="presOf" srcId="{54697472-F885-4125-9B9F-B6578D09BF18}" destId="{0AB0C024-A08F-4C70-9BBF-1AEE0F69566F}" srcOrd="0" destOrd="0" presId="urn:microsoft.com/office/officeart/2005/8/layout/list1"/>
    <dgm:cxn modelId="{57A532D8-971B-472C-97F5-C865BC565337}" srcId="{54697472-F885-4125-9B9F-B6578D09BF18}" destId="{1B802184-DAB7-45D9-868D-A419B1B829DD}" srcOrd="1" destOrd="0" parTransId="{3A354733-3E45-4AE2-986E-CB4476DB925D}" sibTransId="{751AF8CD-6F50-4556-80C7-F5BEC3BFA9E0}"/>
    <dgm:cxn modelId="{5616DBE0-36FF-4DA5-A471-429B454FAB6D}" type="presOf" srcId="{63F51C00-0917-4B63-BDFB-3C6922222524}" destId="{0607A2B3-E1EB-48D5-AF50-FBD6CBDFAADF}" srcOrd="1" destOrd="0" presId="urn:microsoft.com/office/officeart/2005/8/layout/list1"/>
    <dgm:cxn modelId="{41EE31E2-BD47-4E87-A4FA-5F86330A1658}" srcId="{54697472-F885-4125-9B9F-B6578D09BF18}" destId="{CB30ED4E-4745-4046-A847-0C183C3FE131}" srcOrd="0" destOrd="0" parTransId="{660CC45D-1A54-4C30-B221-543006CBFCA4}" sibTransId="{360C8B1C-C660-42DF-8A55-554F282A025B}"/>
    <dgm:cxn modelId="{FEAACCF6-66A2-437C-8B69-A4BCDC572F11}" type="presParOf" srcId="{0AB0C024-A08F-4C70-9BBF-1AEE0F69566F}" destId="{644ABFE0-7C5C-4206-9194-7EEAB9A60F21}" srcOrd="0" destOrd="0" presId="urn:microsoft.com/office/officeart/2005/8/layout/list1"/>
    <dgm:cxn modelId="{4FD43C75-1037-4F9E-913E-37614BEF73DB}" type="presParOf" srcId="{644ABFE0-7C5C-4206-9194-7EEAB9A60F21}" destId="{90FC34CB-156B-4E32-80D5-888F3F103A99}" srcOrd="0" destOrd="0" presId="urn:microsoft.com/office/officeart/2005/8/layout/list1"/>
    <dgm:cxn modelId="{3850E0CA-39BE-49C1-8DD7-FC99CB2DCD0D}" type="presParOf" srcId="{644ABFE0-7C5C-4206-9194-7EEAB9A60F21}" destId="{FEE1DE82-8DDB-44B5-A146-21C1FC3F6D80}" srcOrd="1" destOrd="0" presId="urn:microsoft.com/office/officeart/2005/8/layout/list1"/>
    <dgm:cxn modelId="{7AC38C9B-AC5E-491B-80EE-FDF8E1F38A0C}" type="presParOf" srcId="{0AB0C024-A08F-4C70-9BBF-1AEE0F69566F}" destId="{6A71CC21-64D4-469F-8027-E0BB70F4C510}" srcOrd="1" destOrd="0" presId="urn:microsoft.com/office/officeart/2005/8/layout/list1"/>
    <dgm:cxn modelId="{1B1DA225-F04C-4B73-93B2-2CC4FFA8B923}" type="presParOf" srcId="{0AB0C024-A08F-4C70-9BBF-1AEE0F69566F}" destId="{A26DFB79-A310-4425-9274-67162D554E41}" srcOrd="2" destOrd="0" presId="urn:microsoft.com/office/officeart/2005/8/layout/list1"/>
    <dgm:cxn modelId="{7486BCE1-ABBC-4F9D-8836-E0F45AAF1492}" type="presParOf" srcId="{0AB0C024-A08F-4C70-9BBF-1AEE0F69566F}" destId="{5430F23D-6699-4A22-B0E0-1B585F3B3B1A}" srcOrd="3" destOrd="0" presId="urn:microsoft.com/office/officeart/2005/8/layout/list1"/>
    <dgm:cxn modelId="{70F57E5F-93F9-49CC-86F4-A3EE2C4AF8C9}" type="presParOf" srcId="{0AB0C024-A08F-4C70-9BBF-1AEE0F69566F}" destId="{49F1C27E-8296-4744-9FA7-51C69C8F4E6B}" srcOrd="4" destOrd="0" presId="urn:microsoft.com/office/officeart/2005/8/layout/list1"/>
    <dgm:cxn modelId="{4CE2464D-CA67-4F28-A23D-AD3ADDC9BD82}" type="presParOf" srcId="{49F1C27E-8296-4744-9FA7-51C69C8F4E6B}" destId="{FB108B42-3124-48FB-8987-6DA7417B435D}" srcOrd="0" destOrd="0" presId="urn:microsoft.com/office/officeart/2005/8/layout/list1"/>
    <dgm:cxn modelId="{664A112E-BE7B-41AD-AC3B-F3A421F91BBF}" type="presParOf" srcId="{49F1C27E-8296-4744-9FA7-51C69C8F4E6B}" destId="{1573D3A9-9EF8-4240-BD36-D6FFEC950FF1}" srcOrd="1" destOrd="0" presId="urn:microsoft.com/office/officeart/2005/8/layout/list1"/>
    <dgm:cxn modelId="{E9BAF638-FD20-4C03-8A8D-F66045FCA125}" type="presParOf" srcId="{0AB0C024-A08F-4C70-9BBF-1AEE0F69566F}" destId="{DE24E23F-64D3-42B8-AC37-CAE7EFB76C02}" srcOrd="5" destOrd="0" presId="urn:microsoft.com/office/officeart/2005/8/layout/list1"/>
    <dgm:cxn modelId="{93CA5997-6533-4255-86A0-66DCB95737ED}" type="presParOf" srcId="{0AB0C024-A08F-4C70-9BBF-1AEE0F69566F}" destId="{2A1D1C8F-1F71-4D36-B0F2-93CA272979A0}" srcOrd="6" destOrd="0" presId="urn:microsoft.com/office/officeart/2005/8/layout/list1"/>
    <dgm:cxn modelId="{F9B84D54-034F-4A75-B57F-66B5CA5C60D3}" type="presParOf" srcId="{0AB0C024-A08F-4C70-9BBF-1AEE0F69566F}" destId="{9536CFE8-9C9D-48D1-91A4-09DB3B7FE130}" srcOrd="7" destOrd="0" presId="urn:microsoft.com/office/officeart/2005/8/layout/list1"/>
    <dgm:cxn modelId="{792742F1-7B0B-495A-AA71-245065623FB2}" type="presParOf" srcId="{0AB0C024-A08F-4C70-9BBF-1AEE0F69566F}" destId="{C2FF4126-32FA-407D-A305-B272E1EF82E5}" srcOrd="8" destOrd="0" presId="urn:microsoft.com/office/officeart/2005/8/layout/list1"/>
    <dgm:cxn modelId="{F7AD7366-D46C-40C1-BBE5-BC9CBECEB4A5}" type="presParOf" srcId="{C2FF4126-32FA-407D-A305-B272E1EF82E5}" destId="{B1DBC601-9A24-4476-812B-416A72180409}" srcOrd="0" destOrd="0" presId="urn:microsoft.com/office/officeart/2005/8/layout/list1"/>
    <dgm:cxn modelId="{A206EA76-42E6-4F5A-9D5A-987E05FD9FC3}" type="presParOf" srcId="{C2FF4126-32FA-407D-A305-B272E1EF82E5}" destId="{0607A2B3-E1EB-48D5-AF50-FBD6CBDFAADF}" srcOrd="1" destOrd="0" presId="urn:microsoft.com/office/officeart/2005/8/layout/list1"/>
    <dgm:cxn modelId="{8086DB19-8125-4EF4-903B-43C75F4928C6}" type="presParOf" srcId="{0AB0C024-A08F-4C70-9BBF-1AEE0F69566F}" destId="{8AF01933-18F8-4CC3-8345-45D802916393}" srcOrd="9" destOrd="0" presId="urn:microsoft.com/office/officeart/2005/8/layout/list1"/>
    <dgm:cxn modelId="{D2521A36-6A94-41D0-B07D-0145F0A2ABA9}" type="presParOf" srcId="{0AB0C024-A08F-4C70-9BBF-1AEE0F69566F}" destId="{7779090F-6DF2-4C56-B449-8231DF875FB7}" srcOrd="10" destOrd="0" presId="urn:microsoft.com/office/officeart/2005/8/layout/list1"/>
    <dgm:cxn modelId="{EA7A936D-7E58-43E3-B8C3-726E4A3E6D6B}" type="presParOf" srcId="{0AB0C024-A08F-4C70-9BBF-1AEE0F69566F}" destId="{1E2997EF-A78C-477A-964E-A29CF3C736CD}" srcOrd="11" destOrd="0" presId="urn:microsoft.com/office/officeart/2005/8/layout/list1"/>
    <dgm:cxn modelId="{4B908C3B-5F1C-401E-B813-B1F7179C5FBE}" type="presParOf" srcId="{0AB0C024-A08F-4C70-9BBF-1AEE0F69566F}" destId="{07FAF9E5-791F-4577-87AA-36ECB636F7D4}" srcOrd="12" destOrd="0" presId="urn:microsoft.com/office/officeart/2005/8/layout/list1"/>
    <dgm:cxn modelId="{61FB1C8D-8C96-45DE-B0A3-0D65BF7DB01A}" type="presParOf" srcId="{07FAF9E5-791F-4577-87AA-36ECB636F7D4}" destId="{D78E910B-8290-4B6A-9BCC-628EFD017679}" srcOrd="0" destOrd="0" presId="urn:microsoft.com/office/officeart/2005/8/layout/list1"/>
    <dgm:cxn modelId="{76358970-C181-423F-88E8-6A0FBFD2831C}" type="presParOf" srcId="{07FAF9E5-791F-4577-87AA-36ECB636F7D4}" destId="{B1F5372F-462D-49CC-94EE-0E0C56D74D15}" srcOrd="1" destOrd="0" presId="urn:microsoft.com/office/officeart/2005/8/layout/list1"/>
    <dgm:cxn modelId="{07F4AFB9-929D-4A48-AE0C-BCBC8F929F9E}" type="presParOf" srcId="{0AB0C024-A08F-4C70-9BBF-1AEE0F69566F}" destId="{7D3C044C-13B6-4512-8103-87840152EC59}" srcOrd="13" destOrd="0" presId="urn:microsoft.com/office/officeart/2005/8/layout/list1"/>
    <dgm:cxn modelId="{7E819305-54DD-4562-984A-258F5C5F6FA3}" type="presParOf" srcId="{0AB0C024-A08F-4C70-9BBF-1AEE0F69566F}" destId="{4E76E016-114E-4B25-A709-C4D55D9022D3}" srcOrd="14" destOrd="0" presId="urn:microsoft.com/office/officeart/2005/8/layout/list1"/>
    <dgm:cxn modelId="{EC00CBED-641C-42A9-88B7-137D362DCCB6}" type="presParOf" srcId="{0AB0C024-A08F-4C70-9BBF-1AEE0F69566F}" destId="{37370E93-331C-4E16-927B-B5B4936AC493}" srcOrd="15" destOrd="0" presId="urn:microsoft.com/office/officeart/2005/8/layout/list1"/>
    <dgm:cxn modelId="{EA469B3A-9F75-4450-9161-37BF4A330204}" type="presParOf" srcId="{0AB0C024-A08F-4C70-9BBF-1AEE0F69566F}" destId="{DA607406-3422-48E8-B602-9063977B486E}" srcOrd="16" destOrd="0" presId="urn:microsoft.com/office/officeart/2005/8/layout/list1"/>
    <dgm:cxn modelId="{2B6518DD-7563-44FB-AA4F-7C3C055A73B6}" type="presParOf" srcId="{DA607406-3422-48E8-B602-9063977B486E}" destId="{4E3E4F3D-230D-41DD-8C36-7CF379DDF0A0}" srcOrd="0" destOrd="0" presId="urn:microsoft.com/office/officeart/2005/8/layout/list1"/>
    <dgm:cxn modelId="{99F9B442-7B52-4795-A9A2-AAD364B7FE34}" type="presParOf" srcId="{DA607406-3422-48E8-B602-9063977B486E}" destId="{2BB9C386-6F46-43F8-AF8D-038A2365D927}" srcOrd="1" destOrd="0" presId="urn:microsoft.com/office/officeart/2005/8/layout/list1"/>
    <dgm:cxn modelId="{80A8CDEF-0A30-44D0-BB55-90F67B91A842}" type="presParOf" srcId="{0AB0C024-A08F-4C70-9BBF-1AEE0F69566F}" destId="{A9388856-E5AE-4A77-BDAF-89429D2087B6}" srcOrd="17" destOrd="0" presId="urn:microsoft.com/office/officeart/2005/8/layout/list1"/>
    <dgm:cxn modelId="{EBCFC93D-23C9-49CE-9B96-580D5DC649FA}" type="presParOf" srcId="{0AB0C024-A08F-4C70-9BBF-1AEE0F69566F}" destId="{71DB3EA4-A439-4D92-9206-A4E15BB2AE9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697472-F885-4125-9B9F-B6578D09BF18}"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CEC4B67C-1D07-478D-A3DF-817AF2F8D974}">
      <dgm:prSet phldrT="[Text]"/>
      <dgm:spPr/>
      <dgm:t>
        <a:bodyPr/>
        <a:lstStyle/>
        <a:p>
          <a:r>
            <a:rPr lang="en-US" dirty="0"/>
            <a:t>Smart Agriculture</a:t>
          </a:r>
        </a:p>
      </dgm:t>
    </dgm:pt>
    <dgm:pt modelId="{9B983274-405F-4B13-8459-2D64F9DD73A2}" type="parTrans" cxnId="{9EDE98C5-5703-4C40-A004-D41B49DAC4E6}">
      <dgm:prSet/>
      <dgm:spPr/>
      <dgm:t>
        <a:bodyPr/>
        <a:lstStyle/>
        <a:p>
          <a:endParaRPr lang="en-US"/>
        </a:p>
      </dgm:t>
    </dgm:pt>
    <dgm:pt modelId="{5A800B2F-BF6C-417E-854B-AD1C91DBBC31}" type="sibTrans" cxnId="{9EDE98C5-5703-4C40-A004-D41B49DAC4E6}">
      <dgm:prSet/>
      <dgm:spPr/>
      <dgm:t>
        <a:bodyPr/>
        <a:lstStyle/>
        <a:p>
          <a:endParaRPr lang="en-US"/>
        </a:p>
      </dgm:t>
    </dgm:pt>
    <dgm:pt modelId="{7D7849D1-03D2-4CC3-AA07-404474BDDA83}">
      <dgm:prSet phldrT="[Text]"/>
      <dgm:spPr/>
      <dgm:t>
        <a:bodyPr/>
        <a:lstStyle/>
        <a:p>
          <a:r>
            <a:rPr lang="en-US" dirty="0"/>
            <a:t>Sensing Solutions</a:t>
          </a:r>
        </a:p>
      </dgm:t>
    </dgm:pt>
    <dgm:pt modelId="{A8C5C6E8-680C-4EB2-B12D-3156AACE1CA6}" type="parTrans" cxnId="{63518358-A0F8-4ACF-9823-D9B550889780}">
      <dgm:prSet/>
      <dgm:spPr/>
      <dgm:t>
        <a:bodyPr/>
        <a:lstStyle/>
        <a:p>
          <a:endParaRPr lang="en-US"/>
        </a:p>
      </dgm:t>
    </dgm:pt>
    <dgm:pt modelId="{FAF3623B-8D69-4842-A30B-7E8523B459C1}" type="sibTrans" cxnId="{63518358-A0F8-4ACF-9823-D9B550889780}">
      <dgm:prSet/>
      <dgm:spPr/>
      <dgm:t>
        <a:bodyPr/>
        <a:lstStyle/>
        <a:p>
          <a:endParaRPr lang="en-US"/>
        </a:p>
      </dgm:t>
    </dgm:pt>
    <dgm:pt modelId="{CE6C4631-68F3-4A0D-8BD2-5FC12DCE6BF2}">
      <dgm:prSet phldrT="[Text]"/>
      <dgm:spPr/>
      <dgm:t>
        <a:bodyPr/>
        <a:lstStyle/>
        <a:p>
          <a:r>
            <a:rPr lang="en-US" dirty="0"/>
            <a:t>Security Solution</a:t>
          </a:r>
        </a:p>
      </dgm:t>
    </dgm:pt>
    <dgm:pt modelId="{330B8BE2-12E8-4492-896D-52FC596E8206}" type="parTrans" cxnId="{7FEC8B04-F099-4316-9002-39C0159D581E}">
      <dgm:prSet/>
      <dgm:spPr/>
      <dgm:t>
        <a:bodyPr/>
        <a:lstStyle/>
        <a:p>
          <a:endParaRPr lang="en-US"/>
        </a:p>
      </dgm:t>
    </dgm:pt>
    <dgm:pt modelId="{1814AEF8-89A7-4A29-AB28-F8D264BCE770}" type="sibTrans" cxnId="{7FEC8B04-F099-4316-9002-39C0159D581E}">
      <dgm:prSet/>
      <dgm:spPr/>
      <dgm:t>
        <a:bodyPr/>
        <a:lstStyle/>
        <a:p>
          <a:endParaRPr lang="en-US"/>
        </a:p>
      </dgm:t>
    </dgm:pt>
    <dgm:pt modelId="{BCA0894B-092D-4945-84AF-08CEF359FBB5}">
      <dgm:prSet phldrT="[Text]"/>
      <dgm:spPr/>
      <dgm:t>
        <a:bodyPr/>
        <a:lstStyle/>
        <a:p>
          <a:r>
            <a:rPr lang="en-US" dirty="0"/>
            <a:t>Video Analytics</a:t>
          </a:r>
        </a:p>
      </dgm:t>
    </dgm:pt>
    <dgm:pt modelId="{D2245C59-E672-4B47-AC9D-02E9B997B21E}" type="parTrans" cxnId="{1DE1BB47-9F6F-4CA8-A702-99298B017626}">
      <dgm:prSet/>
      <dgm:spPr/>
      <dgm:t>
        <a:bodyPr/>
        <a:lstStyle/>
        <a:p>
          <a:endParaRPr lang="en-US"/>
        </a:p>
      </dgm:t>
    </dgm:pt>
    <dgm:pt modelId="{20226AC8-E5D3-47D9-9692-C23F39592665}" type="sibTrans" cxnId="{1DE1BB47-9F6F-4CA8-A702-99298B017626}">
      <dgm:prSet/>
      <dgm:spPr/>
      <dgm:t>
        <a:bodyPr/>
        <a:lstStyle/>
        <a:p>
          <a:endParaRPr lang="en-US"/>
        </a:p>
      </dgm:t>
    </dgm:pt>
    <dgm:pt modelId="{7FB8FE8C-0A3A-426E-A098-268436784C64}">
      <dgm:prSet phldrT="[Text]"/>
      <dgm:spPr/>
      <dgm:t>
        <a:bodyPr/>
        <a:lstStyle/>
        <a:p>
          <a:r>
            <a:rPr lang="en-US" dirty="0"/>
            <a:t>Integrated Operations Center</a:t>
          </a:r>
        </a:p>
      </dgm:t>
    </dgm:pt>
    <dgm:pt modelId="{EEA4A822-2777-4140-8BC8-C50A0B79CB3E}" type="parTrans" cxnId="{05A15DDF-1B07-4C66-AA3F-F70D0FA61438}">
      <dgm:prSet/>
      <dgm:spPr/>
      <dgm:t>
        <a:bodyPr/>
        <a:lstStyle/>
        <a:p>
          <a:endParaRPr lang="en-US"/>
        </a:p>
      </dgm:t>
    </dgm:pt>
    <dgm:pt modelId="{69BE8E23-C498-4C97-9B22-A6675F748486}" type="sibTrans" cxnId="{05A15DDF-1B07-4C66-AA3F-F70D0FA61438}">
      <dgm:prSet/>
      <dgm:spPr/>
      <dgm:t>
        <a:bodyPr/>
        <a:lstStyle/>
        <a:p>
          <a:endParaRPr lang="en-US"/>
        </a:p>
      </dgm:t>
    </dgm:pt>
    <dgm:pt modelId="{891CFB5B-CC9C-4C4D-BC69-EEE6BE48577A}">
      <dgm:prSet phldrT="[Text]"/>
      <dgm:spPr/>
      <dgm:t>
        <a:bodyPr/>
        <a:lstStyle/>
        <a:p>
          <a:r>
            <a:rPr lang="en-US" dirty="0"/>
            <a:t>Smart Energy</a:t>
          </a:r>
        </a:p>
      </dgm:t>
    </dgm:pt>
    <dgm:pt modelId="{CF793539-A475-419B-9925-274434DAACF8}" type="parTrans" cxnId="{EF5333CE-A78C-4175-B6DB-861A83ACC29F}">
      <dgm:prSet/>
      <dgm:spPr/>
      <dgm:t>
        <a:bodyPr/>
        <a:lstStyle/>
        <a:p>
          <a:endParaRPr lang="en-US"/>
        </a:p>
      </dgm:t>
    </dgm:pt>
    <dgm:pt modelId="{24AC6818-DD60-4B15-AF84-494133B54A99}" type="sibTrans" cxnId="{EF5333CE-A78C-4175-B6DB-861A83ACC29F}">
      <dgm:prSet/>
      <dgm:spPr/>
      <dgm:t>
        <a:bodyPr/>
        <a:lstStyle/>
        <a:p>
          <a:endParaRPr lang="en-US"/>
        </a:p>
      </dgm:t>
    </dgm:pt>
    <dgm:pt modelId="{F5C1E93A-3D96-4BE3-B9DB-64B2D8BD237D}">
      <dgm:prSet phldrT="[Text]"/>
      <dgm:spPr/>
      <dgm:t>
        <a:bodyPr/>
        <a:lstStyle/>
        <a:p>
          <a:r>
            <a:rPr lang="en-US" dirty="0"/>
            <a:t>Smart Water</a:t>
          </a:r>
        </a:p>
      </dgm:t>
    </dgm:pt>
    <dgm:pt modelId="{DCA445F4-A363-4435-AC14-F53EEDA7DAD2}" type="parTrans" cxnId="{F0DF5D2C-E0DB-4CA0-9FF6-FD274806B99A}">
      <dgm:prSet/>
      <dgm:spPr/>
      <dgm:t>
        <a:bodyPr/>
        <a:lstStyle/>
        <a:p>
          <a:endParaRPr lang="en-US"/>
        </a:p>
      </dgm:t>
    </dgm:pt>
    <dgm:pt modelId="{D8317AF9-D748-40FA-A3A3-40B79B73F9AE}" type="sibTrans" cxnId="{F0DF5D2C-E0DB-4CA0-9FF6-FD274806B99A}">
      <dgm:prSet/>
      <dgm:spPr/>
      <dgm:t>
        <a:bodyPr/>
        <a:lstStyle/>
        <a:p>
          <a:endParaRPr lang="en-US"/>
        </a:p>
      </dgm:t>
    </dgm:pt>
    <dgm:pt modelId="{83805710-9AA1-4A26-8EA6-6A215C677DC5}">
      <dgm:prSet phldrT="[Text]"/>
      <dgm:spPr/>
      <dgm:t>
        <a:bodyPr/>
        <a:lstStyle/>
        <a:p>
          <a:r>
            <a:rPr lang="en-US" dirty="0"/>
            <a:t>Smart Meters(no power source)</a:t>
          </a:r>
        </a:p>
      </dgm:t>
    </dgm:pt>
    <dgm:pt modelId="{8CEE0C82-8B13-438D-9991-6BB7A4A14A86}" type="parTrans" cxnId="{8FDD3D77-BA5E-4F47-880B-4E0971938EC8}">
      <dgm:prSet/>
      <dgm:spPr/>
      <dgm:t>
        <a:bodyPr/>
        <a:lstStyle/>
        <a:p>
          <a:endParaRPr lang="en-US"/>
        </a:p>
      </dgm:t>
    </dgm:pt>
    <dgm:pt modelId="{AE6D83A4-8E4F-4DEB-9634-C3E14BFD4913}" type="sibTrans" cxnId="{8FDD3D77-BA5E-4F47-880B-4E0971938EC8}">
      <dgm:prSet/>
      <dgm:spPr/>
      <dgm:t>
        <a:bodyPr/>
        <a:lstStyle/>
        <a:p>
          <a:endParaRPr lang="en-US"/>
        </a:p>
      </dgm:t>
    </dgm:pt>
    <dgm:pt modelId="{0AB0C024-A08F-4C70-9BBF-1AEE0F69566F}" type="pres">
      <dgm:prSet presAssocID="{54697472-F885-4125-9B9F-B6578D09BF18}" presName="linear" presStyleCnt="0">
        <dgm:presLayoutVars>
          <dgm:dir/>
          <dgm:animLvl val="lvl"/>
          <dgm:resizeHandles val="exact"/>
        </dgm:presLayoutVars>
      </dgm:prSet>
      <dgm:spPr/>
    </dgm:pt>
    <dgm:pt modelId="{22C0B365-0723-4569-93E3-9766C45FE769}" type="pres">
      <dgm:prSet presAssocID="{CEC4B67C-1D07-478D-A3DF-817AF2F8D974}" presName="parentLin" presStyleCnt="0"/>
      <dgm:spPr/>
    </dgm:pt>
    <dgm:pt modelId="{0F5FC572-BB01-4D85-B817-5324A5ACE978}" type="pres">
      <dgm:prSet presAssocID="{CEC4B67C-1D07-478D-A3DF-817AF2F8D974}" presName="parentLeftMargin" presStyleLbl="node1" presStyleIdx="0" presStyleCnt="8"/>
      <dgm:spPr/>
    </dgm:pt>
    <dgm:pt modelId="{DDF65771-E25D-40C6-A5DA-9EB9B729C632}" type="pres">
      <dgm:prSet presAssocID="{CEC4B67C-1D07-478D-A3DF-817AF2F8D974}" presName="parentText" presStyleLbl="node1" presStyleIdx="0" presStyleCnt="8">
        <dgm:presLayoutVars>
          <dgm:chMax val="0"/>
          <dgm:bulletEnabled val="1"/>
        </dgm:presLayoutVars>
      </dgm:prSet>
      <dgm:spPr/>
    </dgm:pt>
    <dgm:pt modelId="{DC4A1AE9-CE45-4429-9131-E7B1DB2613C7}" type="pres">
      <dgm:prSet presAssocID="{CEC4B67C-1D07-478D-A3DF-817AF2F8D974}" presName="negativeSpace" presStyleCnt="0"/>
      <dgm:spPr/>
    </dgm:pt>
    <dgm:pt modelId="{6EAF056A-43E3-4950-B6FC-6ECF38A48CE1}" type="pres">
      <dgm:prSet presAssocID="{CEC4B67C-1D07-478D-A3DF-817AF2F8D974}" presName="childText" presStyleLbl="conFgAcc1" presStyleIdx="0" presStyleCnt="8">
        <dgm:presLayoutVars>
          <dgm:bulletEnabled val="1"/>
        </dgm:presLayoutVars>
      </dgm:prSet>
      <dgm:spPr/>
    </dgm:pt>
    <dgm:pt modelId="{F96D1EA6-8B84-4BD9-BB53-A1B8F9FC9CA9}" type="pres">
      <dgm:prSet presAssocID="{5A800B2F-BF6C-417E-854B-AD1C91DBBC31}" presName="spaceBetweenRectangles" presStyleCnt="0"/>
      <dgm:spPr/>
    </dgm:pt>
    <dgm:pt modelId="{E23D9FC6-71C4-4FF9-AB52-1ED704105E1C}" type="pres">
      <dgm:prSet presAssocID="{7D7849D1-03D2-4CC3-AA07-404474BDDA83}" presName="parentLin" presStyleCnt="0"/>
      <dgm:spPr/>
    </dgm:pt>
    <dgm:pt modelId="{F96C3038-42FE-4A71-9345-3550D7859626}" type="pres">
      <dgm:prSet presAssocID="{7D7849D1-03D2-4CC3-AA07-404474BDDA83}" presName="parentLeftMargin" presStyleLbl="node1" presStyleIdx="0" presStyleCnt="8"/>
      <dgm:spPr/>
    </dgm:pt>
    <dgm:pt modelId="{793BB840-557F-41C0-AC00-4BF5E5FF4D00}" type="pres">
      <dgm:prSet presAssocID="{7D7849D1-03D2-4CC3-AA07-404474BDDA83}" presName="parentText" presStyleLbl="node1" presStyleIdx="1" presStyleCnt="8">
        <dgm:presLayoutVars>
          <dgm:chMax val="0"/>
          <dgm:bulletEnabled val="1"/>
        </dgm:presLayoutVars>
      </dgm:prSet>
      <dgm:spPr/>
    </dgm:pt>
    <dgm:pt modelId="{316F8F98-3534-48DA-BD09-586A8A7FEC4A}" type="pres">
      <dgm:prSet presAssocID="{7D7849D1-03D2-4CC3-AA07-404474BDDA83}" presName="negativeSpace" presStyleCnt="0"/>
      <dgm:spPr/>
    </dgm:pt>
    <dgm:pt modelId="{A37B400A-A6D6-4766-9A05-FD5FE27CD5F4}" type="pres">
      <dgm:prSet presAssocID="{7D7849D1-03D2-4CC3-AA07-404474BDDA83}" presName="childText" presStyleLbl="conFgAcc1" presStyleIdx="1" presStyleCnt="8">
        <dgm:presLayoutVars>
          <dgm:bulletEnabled val="1"/>
        </dgm:presLayoutVars>
      </dgm:prSet>
      <dgm:spPr/>
    </dgm:pt>
    <dgm:pt modelId="{03230AA5-8A5A-41AC-A70D-D24AD480CB99}" type="pres">
      <dgm:prSet presAssocID="{FAF3623B-8D69-4842-A30B-7E8523B459C1}" presName="spaceBetweenRectangles" presStyleCnt="0"/>
      <dgm:spPr/>
    </dgm:pt>
    <dgm:pt modelId="{F6397487-26E0-42C4-8B84-4AF42B2C96B9}" type="pres">
      <dgm:prSet presAssocID="{CE6C4631-68F3-4A0D-8BD2-5FC12DCE6BF2}" presName="parentLin" presStyleCnt="0"/>
      <dgm:spPr/>
    </dgm:pt>
    <dgm:pt modelId="{C9B198F6-A437-4D60-80F4-61A1BA03BB36}" type="pres">
      <dgm:prSet presAssocID="{CE6C4631-68F3-4A0D-8BD2-5FC12DCE6BF2}" presName="parentLeftMargin" presStyleLbl="node1" presStyleIdx="1" presStyleCnt="8"/>
      <dgm:spPr/>
    </dgm:pt>
    <dgm:pt modelId="{0420276B-AABF-4809-9F25-7EDABB78B409}" type="pres">
      <dgm:prSet presAssocID="{CE6C4631-68F3-4A0D-8BD2-5FC12DCE6BF2}" presName="parentText" presStyleLbl="node1" presStyleIdx="2" presStyleCnt="8">
        <dgm:presLayoutVars>
          <dgm:chMax val="0"/>
          <dgm:bulletEnabled val="1"/>
        </dgm:presLayoutVars>
      </dgm:prSet>
      <dgm:spPr/>
    </dgm:pt>
    <dgm:pt modelId="{3A967692-9007-45D2-84F8-2C9EB193449F}" type="pres">
      <dgm:prSet presAssocID="{CE6C4631-68F3-4A0D-8BD2-5FC12DCE6BF2}" presName="negativeSpace" presStyleCnt="0"/>
      <dgm:spPr/>
    </dgm:pt>
    <dgm:pt modelId="{D096741E-BFB9-4274-8A5D-2300151AF490}" type="pres">
      <dgm:prSet presAssocID="{CE6C4631-68F3-4A0D-8BD2-5FC12DCE6BF2}" presName="childText" presStyleLbl="conFgAcc1" presStyleIdx="2" presStyleCnt="8">
        <dgm:presLayoutVars>
          <dgm:bulletEnabled val="1"/>
        </dgm:presLayoutVars>
      </dgm:prSet>
      <dgm:spPr/>
    </dgm:pt>
    <dgm:pt modelId="{F63F30CC-1CE3-4FC2-965F-6097DEE01E38}" type="pres">
      <dgm:prSet presAssocID="{1814AEF8-89A7-4A29-AB28-F8D264BCE770}" presName="spaceBetweenRectangles" presStyleCnt="0"/>
      <dgm:spPr/>
    </dgm:pt>
    <dgm:pt modelId="{EC8E8786-C72C-474A-B1EE-4737C30F142F}" type="pres">
      <dgm:prSet presAssocID="{BCA0894B-092D-4945-84AF-08CEF359FBB5}" presName="parentLin" presStyleCnt="0"/>
      <dgm:spPr/>
    </dgm:pt>
    <dgm:pt modelId="{41186498-6C40-4959-A8C7-1C8EC6C5935F}" type="pres">
      <dgm:prSet presAssocID="{BCA0894B-092D-4945-84AF-08CEF359FBB5}" presName="parentLeftMargin" presStyleLbl="node1" presStyleIdx="2" presStyleCnt="8"/>
      <dgm:spPr/>
    </dgm:pt>
    <dgm:pt modelId="{32DD4ECB-E903-4458-B09E-CB7F5A64E7D5}" type="pres">
      <dgm:prSet presAssocID="{BCA0894B-092D-4945-84AF-08CEF359FBB5}" presName="parentText" presStyleLbl="node1" presStyleIdx="3" presStyleCnt="8">
        <dgm:presLayoutVars>
          <dgm:chMax val="0"/>
          <dgm:bulletEnabled val="1"/>
        </dgm:presLayoutVars>
      </dgm:prSet>
      <dgm:spPr/>
    </dgm:pt>
    <dgm:pt modelId="{3C984700-D77D-4025-8D62-6D4782AD8BEF}" type="pres">
      <dgm:prSet presAssocID="{BCA0894B-092D-4945-84AF-08CEF359FBB5}" presName="negativeSpace" presStyleCnt="0"/>
      <dgm:spPr/>
    </dgm:pt>
    <dgm:pt modelId="{A2561B81-520F-4829-8E89-3F324D916DCC}" type="pres">
      <dgm:prSet presAssocID="{BCA0894B-092D-4945-84AF-08CEF359FBB5}" presName="childText" presStyleLbl="conFgAcc1" presStyleIdx="3" presStyleCnt="8">
        <dgm:presLayoutVars>
          <dgm:bulletEnabled val="1"/>
        </dgm:presLayoutVars>
      </dgm:prSet>
      <dgm:spPr/>
    </dgm:pt>
    <dgm:pt modelId="{A626CB9E-B63F-4730-9D69-59F07004B43F}" type="pres">
      <dgm:prSet presAssocID="{20226AC8-E5D3-47D9-9692-C23F39592665}" presName="spaceBetweenRectangles" presStyleCnt="0"/>
      <dgm:spPr/>
    </dgm:pt>
    <dgm:pt modelId="{78289360-E08B-4D46-B8BD-CDB425050631}" type="pres">
      <dgm:prSet presAssocID="{891CFB5B-CC9C-4C4D-BC69-EEE6BE48577A}" presName="parentLin" presStyleCnt="0"/>
      <dgm:spPr/>
    </dgm:pt>
    <dgm:pt modelId="{10E3C4CB-1DC7-4D55-B3B3-B7ABA3321E13}" type="pres">
      <dgm:prSet presAssocID="{891CFB5B-CC9C-4C4D-BC69-EEE6BE48577A}" presName="parentLeftMargin" presStyleLbl="node1" presStyleIdx="3" presStyleCnt="8"/>
      <dgm:spPr/>
    </dgm:pt>
    <dgm:pt modelId="{98953B87-C88D-439F-8AF8-AAF692491CCC}" type="pres">
      <dgm:prSet presAssocID="{891CFB5B-CC9C-4C4D-BC69-EEE6BE48577A}" presName="parentText" presStyleLbl="node1" presStyleIdx="4" presStyleCnt="8">
        <dgm:presLayoutVars>
          <dgm:chMax val="0"/>
          <dgm:bulletEnabled val="1"/>
        </dgm:presLayoutVars>
      </dgm:prSet>
      <dgm:spPr/>
    </dgm:pt>
    <dgm:pt modelId="{9765F3BA-E70F-47F3-B472-A73338311C29}" type="pres">
      <dgm:prSet presAssocID="{891CFB5B-CC9C-4C4D-BC69-EEE6BE48577A}" presName="negativeSpace" presStyleCnt="0"/>
      <dgm:spPr/>
    </dgm:pt>
    <dgm:pt modelId="{8FDA4E13-2758-40A5-9AE0-EB36C2C79BB6}" type="pres">
      <dgm:prSet presAssocID="{891CFB5B-CC9C-4C4D-BC69-EEE6BE48577A}" presName="childText" presStyleLbl="conFgAcc1" presStyleIdx="4" presStyleCnt="8">
        <dgm:presLayoutVars>
          <dgm:bulletEnabled val="1"/>
        </dgm:presLayoutVars>
      </dgm:prSet>
      <dgm:spPr/>
    </dgm:pt>
    <dgm:pt modelId="{1125B71A-04E3-4873-8301-A4CD5FD9AE24}" type="pres">
      <dgm:prSet presAssocID="{24AC6818-DD60-4B15-AF84-494133B54A99}" presName="spaceBetweenRectangles" presStyleCnt="0"/>
      <dgm:spPr/>
    </dgm:pt>
    <dgm:pt modelId="{E3FA4415-3ED5-4AA9-8E2A-A2F08545475F}" type="pres">
      <dgm:prSet presAssocID="{F5C1E93A-3D96-4BE3-B9DB-64B2D8BD237D}" presName="parentLin" presStyleCnt="0"/>
      <dgm:spPr/>
    </dgm:pt>
    <dgm:pt modelId="{29115CA2-6528-4D74-AB64-A685354E935C}" type="pres">
      <dgm:prSet presAssocID="{F5C1E93A-3D96-4BE3-B9DB-64B2D8BD237D}" presName="parentLeftMargin" presStyleLbl="node1" presStyleIdx="4" presStyleCnt="8"/>
      <dgm:spPr/>
    </dgm:pt>
    <dgm:pt modelId="{3796B6A3-3E2B-4FF6-91E6-E17632D1DF99}" type="pres">
      <dgm:prSet presAssocID="{F5C1E93A-3D96-4BE3-B9DB-64B2D8BD237D}" presName="parentText" presStyleLbl="node1" presStyleIdx="5" presStyleCnt="8">
        <dgm:presLayoutVars>
          <dgm:chMax val="0"/>
          <dgm:bulletEnabled val="1"/>
        </dgm:presLayoutVars>
      </dgm:prSet>
      <dgm:spPr/>
    </dgm:pt>
    <dgm:pt modelId="{48501ED3-9822-46D0-B5FE-5E2F17BDE2B2}" type="pres">
      <dgm:prSet presAssocID="{F5C1E93A-3D96-4BE3-B9DB-64B2D8BD237D}" presName="negativeSpace" presStyleCnt="0"/>
      <dgm:spPr/>
    </dgm:pt>
    <dgm:pt modelId="{A31248A6-A6BE-4FF5-BB6B-E0A801F46CD6}" type="pres">
      <dgm:prSet presAssocID="{F5C1E93A-3D96-4BE3-B9DB-64B2D8BD237D}" presName="childText" presStyleLbl="conFgAcc1" presStyleIdx="5" presStyleCnt="8">
        <dgm:presLayoutVars>
          <dgm:bulletEnabled val="1"/>
        </dgm:presLayoutVars>
      </dgm:prSet>
      <dgm:spPr/>
    </dgm:pt>
    <dgm:pt modelId="{23714CAA-0C25-45D0-BE47-F7ACD695BC8D}" type="pres">
      <dgm:prSet presAssocID="{D8317AF9-D748-40FA-A3A3-40B79B73F9AE}" presName="spaceBetweenRectangles" presStyleCnt="0"/>
      <dgm:spPr/>
    </dgm:pt>
    <dgm:pt modelId="{3AFD70D9-8197-4D45-99F6-67D308F86023}" type="pres">
      <dgm:prSet presAssocID="{83805710-9AA1-4A26-8EA6-6A215C677DC5}" presName="parentLin" presStyleCnt="0"/>
      <dgm:spPr/>
    </dgm:pt>
    <dgm:pt modelId="{EA60225E-DB64-4842-944A-99BF46E791B8}" type="pres">
      <dgm:prSet presAssocID="{83805710-9AA1-4A26-8EA6-6A215C677DC5}" presName="parentLeftMargin" presStyleLbl="node1" presStyleIdx="5" presStyleCnt="8"/>
      <dgm:spPr/>
    </dgm:pt>
    <dgm:pt modelId="{DAEF43FD-F47B-4586-92C8-6829F950350F}" type="pres">
      <dgm:prSet presAssocID="{83805710-9AA1-4A26-8EA6-6A215C677DC5}" presName="parentText" presStyleLbl="node1" presStyleIdx="6" presStyleCnt="8">
        <dgm:presLayoutVars>
          <dgm:chMax val="0"/>
          <dgm:bulletEnabled val="1"/>
        </dgm:presLayoutVars>
      </dgm:prSet>
      <dgm:spPr/>
    </dgm:pt>
    <dgm:pt modelId="{02A72E1D-01E3-480F-B7DE-BFF824B54BA2}" type="pres">
      <dgm:prSet presAssocID="{83805710-9AA1-4A26-8EA6-6A215C677DC5}" presName="negativeSpace" presStyleCnt="0"/>
      <dgm:spPr/>
    </dgm:pt>
    <dgm:pt modelId="{096F1DD2-11E4-4962-899D-CD4FA2467070}" type="pres">
      <dgm:prSet presAssocID="{83805710-9AA1-4A26-8EA6-6A215C677DC5}" presName="childText" presStyleLbl="conFgAcc1" presStyleIdx="6" presStyleCnt="8">
        <dgm:presLayoutVars>
          <dgm:bulletEnabled val="1"/>
        </dgm:presLayoutVars>
      </dgm:prSet>
      <dgm:spPr/>
    </dgm:pt>
    <dgm:pt modelId="{30AD2CB7-B1A8-4C8E-8BB8-44F1A1BDBB79}" type="pres">
      <dgm:prSet presAssocID="{AE6D83A4-8E4F-4DEB-9634-C3E14BFD4913}" presName="spaceBetweenRectangles" presStyleCnt="0"/>
      <dgm:spPr/>
    </dgm:pt>
    <dgm:pt modelId="{F65DBC4F-B412-44B2-8C33-9331B28FDFBA}" type="pres">
      <dgm:prSet presAssocID="{7FB8FE8C-0A3A-426E-A098-268436784C64}" presName="parentLin" presStyleCnt="0"/>
      <dgm:spPr/>
    </dgm:pt>
    <dgm:pt modelId="{84CFC796-7428-471F-8E86-512B1936FAF6}" type="pres">
      <dgm:prSet presAssocID="{7FB8FE8C-0A3A-426E-A098-268436784C64}" presName="parentLeftMargin" presStyleLbl="node1" presStyleIdx="6" presStyleCnt="8"/>
      <dgm:spPr/>
    </dgm:pt>
    <dgm:pt modelId="{B5CAD214-ADC0-454D-AD1A-0D5A85CC4451}" type="pres">
      <dgm:prSet presAssocID="{7FB8FE8C-0A3A-426E-A098-268436784C64}" presName="parentText" presStyleLbl="node1" presStyleIdx="7" presStyleCnt="8">
        <dgm:presLayoutVars>
          <dgm:chMax val="0"/>
          <dgm:bulletEnabled val="1"/>
        </dgm:presLayoutVars>
      </dgm:prSet>
      <dgm:spPr/>
    </dgm:pt>
    <dgm:pt modelId="{C8AC0DA2-066D-465D-A7D5-E5181EB3A1DE}" type="pres">
      <dgm:prSet presAssocID="{7FB8FE8C-0A3A-426E-A098-268436784C64}" presName="negativeSpace" presStyleCnt="0"/>
      <dgm:spPr/>
    </dgm:pt>
    <dgm:pt modelId="{53A12526-7F60-4363-9ACB-98979D6211BB}" type="pres">
      <dgm:prSet presAssocID="{7FB8FE8C-0A3A-426E-A098-268436784C64}" presName="childText" presStyleLbl="conFgAcc1" presStyleIdx="7" presStyleCnt="8">
        <dgm:presLayoutVars>
          <dgm:bulletEnabled val="1"/>
        </dgm:presLayoutVars>
      </dgm:prSet>
      <dgm:spPr/>
    </dgm:pt>
  </dgm:ptLst>
  <dgm:cxnLst>
    <dgm:cxn modelId="{7FEC8B04-F099-4316-9002-39C0159D581E}" srcId="{54697472-F885-4125-9B9F-B6578D09BF18}" destId="{CE6C4631-68F3-4A0D-8BD2-5FC12DCE6BF2}" srcOrd="2" destOrd="0" parTransId="{330B8BE2-12E8-4492-896D-52FC596E8206}" sibTransId="{1814AEF8-89A7-4A29-AB28-F8D264BCE770}"/>
    <dgm:cxn modelId="{D7FA5307-4D78-4DE9-9F73-90B5A5052403}" type="presOf" srcId="{F5C1E93A-3D96-4BE3-B9DB-64B2D8BD237D}" destId="{3796B6A3-3E2B-4FF6-91E6-E17632D1DF99}" srcOrd="1" destOrd="0" presId="urn:microsoft.com/office/officeart/2005/8/layout/list1"/>
    <dgm:cxn modelId="{F462AA15-D674-49A2-8A91-DCF245E15EFC}" type="presOf" srcId="{83805710-9AA1-4A26-8EA6-6A215C677DC5}" destId="{DAEF43FD-F47B-4586-92C8-6829F950350F}" srcOrd="1" destOrd="0" presId="urn:microsoft.com/office/officeart/2005/8/layout/list1"/>
    <dgm:cxn modelId="{F0DF5D2C-E0DB-4CA0-9FF6-FD274806B99A}" srcId="{54697472-F885-4125-9B9F-B6578D09BF18}" destId="{F5C1E93A-3D96-4BE3-B9DB-64B2D8BD237D}" srcOrd="5" destOrd="0" parTransId="{DCA445F4-A363-4435-AC14-F53EEDA7DAD2}" sibTransId="{D8317AF9-D748-40FA-A3A3-40B79B73F9AE}"/>
    <dgm:cxn modelId="{1DE1BB47-9F6F-4CA8-A702-99298B017626}" srcId="{54697472-F885-4125-9B9F-B6578D09BF18}" destId="{BCA0894B-092D-4945-84AF-08CEF359FBB5}" srcOrd="3" destOrd="0" parTransId="{D2245C59-E672-4B47-AC9D-02E9B997B21E}" sibTransId="{20226AC8-E5D3-47D9-9692-C23F39592665}"/>
    <dgm:cxn modelId="{72FC5E69-72AF-4831-8DEF-726094E7F930}" type="presOf" srcId="{7FB8FE8C-0A3A-426E-A098-268436784C64}" destId="{84CFC796-7428-471F-8E86-512B1936FAF6}" srcOrd="0" destOrd="0" presId="urn:microsoft.com/office/officeart/2005/8/layout/list1"/>
    <dgm:cxn modelId="{C02FA26B-D549-47D9-A2B3-19755DCE4CDF}" type="presOf" srcId="{CEC4B67C-1D07-478D-A3DF-817AF2F8D974}" destId="{DDF65771-E25D-40C6-A5DA-9EB9B729C632}" srcOrd="1" destOrd="0" presId="urn:microsoft.com/office/officeart/2005/8/layout/list1"/>
    <dgm:cxn modelId="{9848E26C-365F-40AF-BFB4-2F862C084F9C}" type="presOf" srcId="{BCA0894B-092D-4945-84AF-08CEF359FBB5}" destId="{41186498-6C40-4959-A8C7-1C8EC6C5935F}" srcOrd="0" destOrd="0" presId="urn:microsoft.com/office/officeart/2005/8/layout/list1"/>
    <dgm:cxn modelId="{C15D8F71-00EB-4B5B-992F-03435E229D1A}" type="presOf" srcId="{891CFB5B-CC9C-4C4D-BC69-EEE6BE48577A}" destId="{98953B87-C88D-439F-8AF8-AAF692491CCC}" srcOrd="1" destOrd="0" presId="urn:microsoft.com/office/officeart/2005/8/layout/list1"/>
    <dgm:cxn modelId="{8FDD3D77-BA5E-4F47-880B-4E0971938EC8}" srcId="{54697472-F885-4125-9B9F-B6578D09BF18}" destId="{83805710-9AA1-4A26-8EA6-6A215C677DC5}" srcOrd="6" destOrd="0" parTransId="{8CEE0C82-8B13-438D-9991-6BB7A4A14A86}" sibTransId="{AE6D83A4-8E4F-4DEB-9634-C3E14BFD4913}"/>
    <dgm:cxn modelId="{63518358-A0F8-4ACF-9823-D9B550889780}" srcId="{54697472-F885-4125-9B9F-B6578D09BF18}" destId="{7D7849D1-03D2-4CC3-AA07-404474BDDA83}" srcOrd="1" destOrd="0" parTransId="{A8C5C6E8-680C-4EB2-B12D-3156AACE1CA6}" sibTransId="{FAF3623B-8D69-4842-A30B-7E8523B459C1}"/>
    <dgm:cxn modelId="{CFEF5A7D-44D4-4CB4-B0EC-ABB29579A75F}" type="presOf" srcId="{7FB8FE8C-0A3A-426E-A098-268436784C64}" destId="{B5CAD214-ADC0-454D-AD1A-0D5A85CC4451}" srcOrd="1" destOrd="0" presId="urn:microsoft.com/office/officeart/2005/8/layout/list1"/>
    <dgm:cxn modelId="{BE677D83-0C7E-4723-A035-0E0D2C32E455}" type="presOf" srcId="{BCA0894B-092D-4945-84AF-08CEF359FBB5}" destId="{32DD4ECB-E903-4458-B09E-CB7F5A64E7D5}" srcOrd="1" destOrd="0" presId="urn:microsoft.com/office/officeart/2005/8/layout/list1"/>
    <dgm:cxn modelId="{1C05128C-C90B-408D-A4A2-E08A6C78AA59}" type="presOf" srcId="{CE6C4631-68F3-4A0D-8BD2-5FC12DCE6BF2}" destId="{0420276B-AABF-4809-9F25-7EDABB78B409}" srcOrd="1" destOrd="0" presId="urn:microsoft.com/office/officeart/2005/8/layout/list1"/>
    <dgm:cxn modelId="{CA5357AD-7244-44A7-A74F-D1A61DC70488}" type="presOf" srcId="{7D7849D1-03D2-4CC3-AA07-404474BDDA83}" destId="{F96C3038-42FE-4A71-9345-3550D7859626}" srcOrd="0" destOrd="0" presId="urn:microsoft.com/office/officeart/2005/8/layout/list1"/>
    <dgm:cxn modelId="{87641FAF-7201-4F51-B83F-9BBBFD54644A}" type="presOf" srcId="{CE6C4631-68F3-4A0D-8BD2-5FC12DCE6BF2}" destId="{C9B198F6-A437-4D60-80F4-61A1BA03BB36}" srcOrd="0" destOrd="0" presId="urn:microsoft.com/office/officeart/2005/8/layout/list1"/>
    <dgm:cxn modelId="{D4D02EB9-C0F9-47ED-BD7B-FEAAE57128EC}" type="presOf" srcId="{54697472-F885-4125-9B9F-B6578D09BF18}" destId="{0AB0C024-A08F-4C70-9BBF-1AEE0F69566F}" srcOrd="0" destOrd="0" presId="urn:microsoft.com/office/officeart/2005/8/layout/list1"/>
    <dgm:cxn modelId="{643920C4-3A5E-4511-81E1-5418E38F8353}" type="presOf" srcId="{7D7849D1-03D2-4CC3-AA07-404474BDDA83}" destId="{793BB840-557F-41C0-AC00-4BF5E5FF4D00}" srcOrd="1" destOrd="0" presId="urn:microsoft.com/office/officeart/2005/8/layout/list1"/>
    <dgm:cxn modelId="{CCCF50C5-D764-43FB-B515-78C14E09FB9D}" type="presOf" srcId="{891CFB5B-CC9C-4C4D-BC69-EEE6BE48577A}" destId="{10E3C4CB-1DC7-4D55-B3B3-B7ABA3321E13}" srcOrd="0" destOrd="0" presId="urn:microsoft.com/office/officeart/2005/8/layout/list1"/>
    <dgm:cxn modelId="{9EDE98C5-5703-4C40-A004-D41B49DAC4E6}" srcId="{54697472-F885-4125-9B9F-B6578D09BF18}" destId="{CEC4B67C-1D07-478D-A3DF-817AF2F8D974}" srcOrd="0" destOrd="0" parTransId="{9B983274-405F-4B13-8459-2D64F9DD73A2}" sibTransId="{5A800B2F-BF6C-417E-854B-AD1C91DBBC31}"/>
    <dgm:cxn modelId="{EF5333CE-A78C-4175-B6DB-861A83ACC29F}" srcId="{54697472-F885-4125-9B9F-B6578D09BF18}" destId="{891CFB5B-CC9C-4C4D-BC69-EEE6BE48577A}" srcOrd="4" destOrd="0" parTransId="{CF793539-A475-419B-9925-274434DAACF8}" sibTransId="{24AC6818-DD60-4B15-AF84-494133B54A99}"/>
    <dgm:cxn modelId="{6832BACF-6453-46E9-B89B-9A720CD05ABD}" type="presOf" srcId="{CEC4B67C-1D07-478D-A3DF-817AF2F8D974}" destId="{0F5FC572-BB01-4D85-B817-5324A5ACE978}" srcOrd="0" destOrd="0" presId="urn:microsoft.com/office/officeart/2005/8/layout/list1"/>
    <dgm:cxn modelId="{128410D2-2276-4DE1-9032-DFFB2699B0CE}" type="presOf" srcId="{83805710-9AA1-4A26-8EA6-6A215C677DC5}" destId="{EA60225E-DB64-4842-944A-99BF46E791B8}" srcOrd="0" destOrd="0" presId="urn:microsoft.com/office/officeart/2005/8/layout/list1"/>
    <dgm:cxn modelId="{05A15DDF-1B07-4C66-AA3F-F70D0FA61438}" srcId="{54697472-F885-4125-9B9F-B6578D09BF18}" destId="{7FB8FE8C-0A3A-426E-A098-268436784C64}" srcOrd="7" destOrd="0" parTransId="{EEA4A822-2777-4140-8BC8-C50A0B79CB3E}" sibTransId="{69BE8E23-C498-4C97-9B22-A6675F748486}"/>
    <dgm:cxn modelId="{C6F93EF4-54AF-43DF-9DCF-B9F13601821C}" type="presOf" srcId="{F5C1E93A-3D96-4BE3-B9DB-64B2D8BD237D}" destId="{29115CA2-6528-4D74-AB64-A685354E935C}" srcOrd="0" destOrd="0" presId="urn:microsoft.com/office/officeart/2005/8/layout/list1"/>
    <dgm:cxn modelId="{0813A6EF-C224-4BA4-835F-7808EB1AA24E}" type="presParOf" srcId="{0AB0C024-A08F-4C70-9BBF-1AEE0F69566F}" destId="{22C0B365-0723-4569-93E3-9766C45FE769}" srcOrd="0" destOrd="0" presId="urn:microsoft.com/office/officeart/2005/8/layout/list1"/>
    <dgm:cxn modelId="{5A9AC9BB-0BFF-4269-9964-7432698CC18B}" type="presParOf" srcId="{22C0B365-0723-4569-93E3-9766C45FE769}" destId="{0F5FC572-BB01-4D85-B817-5324A5ACE978}" srcOrd="0" destOrd="0" presId="urn:microsoft.com/office/officeart/2005/8/layout/list1"/>
    <dgm:cxn modelId="{DE925B11-A65D-4048-8C53-0A6DF8E0E0B5}" type="presParOf" srcId="{22C0B365-0723-4569-93E3-9766C45FE769}" destId="{DDF65771-E25D-40C6-A5DA-9EB9B729C632}" srcOrd="1" destOrd="0" presId="urn:microsoft.com/office/officeart/2005/8/layout/list1"/>
    <dgm:cxn modelId="{5EBDD287-BECE-45EE-AC08-697239BEF834}" type="presParOf" srcId="{0AB0C024-A08F-4C70-9BBF-1AEE0F69566F}" destId="{DC4A1AE9-CE45-4429-9131-E7B1DB2613C7}" srcOrd="1" destOrd="0" presId="urn:microsoft.com/office/officeart/2005/8/layout/list1"/>
    <dgm:cxn modelId="{74C17601-906F-437F-9053-77EA3AA4D5BD}" type="presParOf" srcId="{0AB0C024-A08F-4C70-9BBF-1AEE0F69566F}" destId="{6EAF056A-43E3-4950-B6FC-6ECF38A48CE1}" srcOrd="2" destOrd="0" presId="urn:microsoft.com/office/officeart/2005/8/layout/list1"/>
    <dgm:cxn modelId="{CDD9E0FE-9C5A-42F9-8476-02A89600BD69}" type="presParOf" srcId="{0AB0C024-A08F-4C70-9BBF-1AEE0F69566F}" destId="{F96D1EA6-8B84-4BD9-BB53-A1B8F9FC9CA9}" srcOrd="3" destOrd="0" presId="urn:microsoft.com/office/officeart/2005/8/layout/list1"/>
    <dgm:cxn modelId="{0556DFFD-25B8-44BC-B85B-3189A3670E4E}" type="presParOf" srcId="{0AB0C024-A08F-4C70-9BBF-1AEE0F69566F}" destId="{E23D9FC6-71C4-4FF9-AB52-1ED704105E1C}" srcOrd="4" destOrd="0" presId="urn:microsoft.com/office/officeart/2005/8/layout/list1"/>
    <dgm:cxn modelId="{B79F1907-2E68-4F19-93EC-5018EC71A14E}" type="presParOf" srcId="{E23D9FC6-71C4-4FF9-AB52-1ED704105E1C}" destId="{F96C3038-42FE-4A71-9345-3550D7859626}" srcOrd="0" destOrd="0" presId="urn:microsoft.com/office/officeart/2005/8/layout/list1"/>
    <dgm:cxn modelId="{74BBC822-253C-4DDD-850C-3CC71C11502B}" type="presParOf" srcId="{E23D9FC6-71C4-4FF9-AB52-1ED704105E1C}" destId="{793BB840-557F-41C0-AC00-4BF5E5FF4D00}" srcOrd="1" destOrd="0" presId="urn:microsoft.com/office/officeart/2005/8/layout/list1"/>
    <dgm:cxn modelId="{5E9872EA-057A-4F1C-B0B2-9B7E390AB433}" type="presParOf" srcId="{0AB0C024-A08F-4C70-9BBF-1AEE0F69566F}" destId="{316F8F98-3534-48DA-BD09-586A8A7FEC4A}" srcOrd="5" destOrd="0" presId="urn:microsoft.com/office/officeart/2005/8/layout/list1"/>
    <dgm:cxn modelId="{CAC2B714-B7AA-46B4-B8CB-79863D0D0997}" type="presParOf" srcId="{0AB0C024-A08F-4C70-9BBF-1AEE0F69566F}" destId="{A37B400A-A6D6-4766-9A05-FD5FE27CD5F4}" srcOrd="6" destOrd="0" presId="urn:microsoft.com/office/officeart/2005/8/layout/list1"/>
    <dgm:cxn modelId="{451312E1-1BCE-49E4-A054-CA6C835A659F}" type="presParOf" srcId="{0AB0C024-A08F-4C70-9BBF-1AEE0F69566F}" destId="{03230AA5-8A5A-41AC-A70D-D24AD480CB99}" srcOrd="7" destOrd="0" presId="urn:microsoft.com/office/officeart/2005/8/layout/list1"/>
    <dgm:cxn modelId="{053ACB10-FB8D-45A0-A9FE-26BB1A1558F9}" type="presParOf" srcId="{0AB0C024-A08F-4C70-9BBF-1AEE0F69566F}" destId="{F6397487-26E0-42C4-8B84-4AF42B2C96B9}" srcOrd="8" destOrd="0" presId="urn:microsoft.com/office/officeart/2005/8/layout/list1"/>
    <dgm:cxn modelId="{1358D9F7-E4FB-4D43-BABF-CD546A323C3B}" type="presParOf" srcId="{F6397487-26E0-42C4-8B84-4AF42B2C96B9}" destId="{C9B198F6-A437-4D60-80F4-61A1BA03BB36}" srcOrd="0" destOrd="0" presId="urn:microsoft.com/office/officeart/2005/8/layout/list1"/>
    <dgm:cxn modelId="{46CAF7EC-46F1-4FD5-8DF9-0720DBDA19EF}" type="presParOf" srcId="{F6397487-26E0-42C4-8B84-4AF42B2C96B9}" destId="{0420276B-AABF-4809-9F25-7EDABB78B409}" srcOrd="1" destOrd="0" presId="urn:microsoft.com/office/officeart/2005/8/layout/list1"/>
    <dgm:cxn modelId="{4FC7A2AA-B116-4A24-8A12-CBDEB7D01F7D}" type="presParOf" srcId="{0AB0C024-A08F-4C70-9BBF-1AEE0F69566F}" destId="{3A967692-9007-45D2-84F8-2C9EB193449F}" srcOrd="9" destOrd="0" presId="urn:microsoft.com/office/officeart/2005/8/layout/list1"/>
    <dgm:cxn modelId="{DD4FAF9A-FA84-49B5-AC0A-D801C4AC9C0E}" type="presParOf" srcId="{0AB0C024-A08F-4C70-9BBF-1AEE0F69566F}" destId="{D096741E-BFB9-4274-8A5D-2300151AF490}" srcOrd="10" destOrd="0" presId="urn:microsoft.com/office/officeart/2005/8/layout/list1"/>
    <dgm:cxn modelId="{B45D2B0D-5235-4DC8-9A50-3BEDF4CD676C}" type="presParOf" srcId="{0AB0C024-A08F-4C70-9BBF-1AEE0F69566F}" destId="{F63F30CC-1CE3-4FC2-965F-6097DEE01E38}" srcOrd="11" destOrd="0" presId="urn:microsoft.com/office/officeart/2005/8/layout/list1"/>
    <dgm:cxn modelId="{630F03DD-1C03-4694-A2A2-F41ABD781CD6}" type="presParOf" srcId="{0AB0C024-A08F-4C70-9BBF-1AEE0F69566F}" destId="{EC8E8786-C72C-474A-B1EE-4737C30F142F}" srcOrd="12" destOrd="0" presId="urn:microsoft.com/office/officeart/2005/8/layout/list1"/>
    <dgm:cxn modelId="{B6FE8390-652A-4794-8D15-B5C5AAB4A69A}" type="presParOf" srcId="{EC8E8786-C72C-474A-B1EE-4737C30F142F}" destId="{41186498-6C40-4959-A8C7-1C8EC6C5935F}" srcOrd="0" destOrd="0" presId="urn:microsoft.com/office/officeart/2005/8/layout/list1"/>
    <dgm:cxn modelId="{6B5C29E6-F5B3-42EC-8992-A300B5C71780}" type="presParOf" srcId="{EC8E8786-C72C-474A-B1EE-4737C30F142F}" destId="{32DD4ECB-E903-4458-B09E-CB7F5A64E7D5}" srcOrd="1" destOrd="0" presId="urn:microsoft.com/office/officeart/2005/8/layout/list1"/>
    <dgm:cxn modelId="{1B2031FA-18FB-45B2-AF77-DC89FBAEF3EA}" type="presParOf" srcId="{0AB0C024-A08F-4C70-9BBF-1AEE0F69566F}" destId="{3C984700-D77D-4025-8D62-6D4782AD8BEF}" srcOrd="13" destOrd="0" presId="urn:microsoft.com/office/officeart/2005/8/layout/list1"/>
    <dgm:cxn modelId="{732FA948-7B39-4CD0-B0CB-C8B242AB45B5}" type="presParOf" srcId="{0AB0C024-A08F-4C70-9BBF-1AEE0F69566F}" destId="{A2561B81-520F-4829-8E89-3F324D916DCC}" srcOrd="14" destOrd="0" presId="urn:microsoft.com/office/officeart/2005/8/layout/list1"/>
    <dgm:cxn modelId="{06570266-69E7-43A2-9C0A-D661C97AD231}" type="presParOf" srcId="{0AB0C024-A08F-4C70-9BBF-1AEE0F69566F}" destId="{A626CB9E-B63F-4730-9D69-59F07004B43F}" srcOrd="15" destOrd="0" presId="urn:microsoft.com/office/officeart/2005/8/layout/list1"/>
    <dgm:cxn modelId="{00FCA543-101C-47D7-A2A8-CB58A573150C}" type="presParOf" srcId="{0AB0C024-A08F-4C70-9BBF-1AEE0F69566F}" destId="{78289360-E08B-4D46-B8BD-CDB425050631}" srcOrd="16" destOrd="0" presId="urn:microsoft.com/office/officeart/2005/8/layout/list1"/>
    <dgm:cxn modelId="{9C937994-E503-4786-B652-7A22A39F90CE}" type="presParOf" srcId="{78289360-E08B-4D46-B8BD-CDB425050631}" destId="{10E3C4CB-1DC7-4D55-B3B3-B7ABA3321E13}" srcOrd="0" destOrd="0" presId="urn:microsoft.com/office/officeart/2005/8/layout/list1"/>
    <dgm:cxn modelId="{CC915CC9-3131-49ED-80FB-6065C8B95B5F}" type="presParOf" srcId="{78289360-E08B-4D46-B8BD-CDB425050631}" destId="{98953B87-C88D-439F-8AF8-AAF692491CCC}" srcOrd="1" destOrd="0" presId="urn:microsoft.com/office/officeart/2005/8/layout/list1"/>
    <dgm:cxn modelId="{1CD03AC7-9397-4B5B-9E67-15DF3772F138}" type="presParOf" srcId="{0AB0C024-A08F-4C70-9BBF-1AEE0F69566F}" destId="{9765F3BA-E70F-47F3-B472-A73338311C29}" srcOrd="17" destOrd="0" presId="urn:microsoft.com/office/officeart/2005/8/layout/list1"/>
    <dgm:cxn modelId="{55F19121-F86A-471D-9AB4-C4729D495F00}" type="presParOf" srcId="{0AB0C024-A08F-4C70-9BBF-1AEE0F69566F}" destId="{8FDA4E13-2758-40A5-9AE0-EB36C2C79BB6}" srcOrd="18" destOrd="0" presId="urn:microsoft.com/office/officeart/2005/8/layout/list1"/>
    <dgm:cxn modelId="{0F3409C6-14BB-4029-A749-59A9E4D66067}" type="presParOf" srcId="{0AB0C024-A08F-4C70-9BBF-1AEE0F69566F}" destId="{1125B71A-04E3-4873-8301-A4CD5FD9AE24}" srcOrd="19" destOrd="0" presId="urn:microsoft.com/office/officeart/2005/8/layout/list1"/>
    <dgm:cxn modelId="{96EE903A-5FBF-4255-BD70-B0D6D79803B8}" type="presParOf" srcId="{0AB0C024-A08F-4C70-9BBF-1AEE0F69566F}" destId="{E3FA4415-3ED5-4AA9-8E2A-A2F08545475F}" srcOrd="20" destOrd="0" presId="urn:microsoft.com/office/officeart/2005/8/layout/list1"/>
    <dgm:cxn modelId="{7FF9A775-1670-41A7-AD73-A259CE8B0E54}" type="presParOf" srcId="{E3FA4415-3ED5-4AA9-8E2A-A2F08545475F}" destId="{29115CA2-6528-4D74-AB64-A685354E935C}" srcOrd="0" destOrd="0" presId="urn:microsoft.com/office/officeart/2005/8/layout/list1"/>
    <dgm:cxn modelId="{0E2E9343-B18E-4083-B1CC-890563A61B9A}" type="presParOf" srcId="{E3FA4415-3ED5-4AA9-8E2A-A2F08545475F}" destId="{3796B6A3-3E2B-4FF6-91E6-E17632D1DF99}" srcOrd="1" destOrd="0" presId="urn:microsoft.com/office/officeart/2005/8/layout/list1"/>
    <dgm:cxn modelId="{3F4A0B50-2F08-452C-A6CB-FEA4EC04B302}" type="presParOf" srcId="{0AB0C024-A08F-4C70-9BBF-1AEE0F69566F}" destId="{48501ED3-9822-46D0-B5FE-5E2F17BDE2B2}" srcOrd="21" destOrd="0" presId="urn:microsoft.com/office/officeart/2005/8/layout/list1"/>
    <dgm:cxn modelId="{0CFF9433-8D1A-44A4-9921-058631565C67}" type="presParOf" srcId="{0AB0C024-A08F-4C70-9BBF-1AEE0F69566F}" destId="{A31248A6-A6BE-4FF5-BB6B-E0A801F46CD6}" srcOrd="22" destOrd="0" presId="urn:microsoft.com/office/officeart/2005/8/layout/list1"/>
    <dgm:cxn modelId="{3880CA1D-539B-462C-8601-5A28496C8C05}" type="presParOf" srcId="{0AB0C024-A08F-4C70-9BBF-1AEE0F69566F}" destId="{23714CAA-0C25-45D0-BE47-F7ACD695BC8D}" srcOrd="23" destOrd="0" presId="urn:microsoft.com/office/officeart/2005/8/layout/list1"/>
    <dgm:cxn modelId="{0187B2FD-1945-4419-94C0-6AF9935F2A8A}" type="presParOf" srcId="{0AB0C024-A08F-4C70-9BBF-1AEE0F69566F}" destId="{3AFD70D9-8197-4D45-99F6-67D308F86023}" srcOrd="24" destOrd="0" presId="urn:microsoft.com/office/officeart/2005/8/layout/list1"/>
    <dgm:cxn modelId="{1ACEF1F6-C254-4770-990E-80FCC43BD7CF}" type="presParOf" srcId="{3AFD70D9-8197-4D45-99F6-67D308F86023}" destId="{EA60225E-DB64-4842-944A-99BF46E791B8}" srcOrd="0" destOrd="0" presId="urn:microsoft.com/office/officeart/2005/8/layout/list1"/>
    <dgm:cxn modelId="{8B3A191B-A44B-414F-960E-69D2580F5056}" type="presParOf" srcId="{3AFD70D9-8197-4D45-99F6-67D308F86023}" destId="{DAEF43FD-F47B-4586-92C8-6829F950350F}" srcOrd="1" destOrd="0" presId="urn:microsoft.com/office/officeart/2005/8/layout/list1"/>
    <dgm:cxn modelId="{366DB18A-74A7-4F13-8D8A-3D376A90F3F6}" type="presParOf" srcId="{0AB0C024-A08F-4C70-9BBF-1AEE0F69566F}" destId="{02A72E1D-01E3-480F-B7DE-BFF824B54BA2}" srcOrd="25" destOrd="0" presId="urn:microsoft.com/office/officeart/2005/8/layout/list1"/>
    <dgm:cxn modelId="{2FAFA46B-EBA3-4B99-82DA-587F1BC740C2}" type="presParOf" srcId="{0AB0C024-A08F-4C70-9BBF-1AEE0F69566F}" destId="{096F1DD2-11E4-4962-899D-CD4FA2467070}" srcOrd="26" destOrd="0" presId="urn:microsoft.com/office/officeart/2005/8/layout/list1"/>
    <dgm:cxn modelId="{54C8B28A-0CD0-4716-9667-FA97921037AC}" type="presParOf" srcId="{0AB0C024-A08F-4C70-9BBF-1AEE0F69566F}" destId="{30AD2CB7-B1A8-4C8E-8BB8-44F1A1BDBB79}" srcOrd="27" destOrd="0" presId="urn:microsoft.com/office/officeart/2005/8/layout/list1"/>
    <dgm:cxn modelId="{6657E194-8628-4BCE-ADEC-CBBB08BEA7B2}" type="presParOf" srcId="{0AB0C024-A08F-4C70-9BBF-1AEE0F69566F}" destId="{F65DBC4F-B412-44B2-8C33-9331B28FDFBA}" srcOrd="28" destOrd="0" presId="urn:microsoft.com/office/officeart/2005/8/layout/list1"/>
    <dgm:cxn modelId="{1F83ED0B-F344-4A5F-BA06-558743A61C8B}" type="presParOf" srcId="{F65DBC4F-B412-44B2-8C33-9331B28FDFBA}" destId="{84CFC796-7428-471F-8E86-512B1936FAF6}" srcOrd="0" destOrd="0" presId="urn:microsoft.com/office/officeart/2005/8/layout/list1"/>
    <dgm:cxn modelId="{F350A5EC-0C5D-4975-A9F9-2376CAC32698}" type="presParOf" srcId="{F65DBC4F-B412-44B2-8C33-9331B28FDFBA}" destId="{B5CAD214-ADC0-454D-AD1A-0D5A85CC4451}" srcOrd="1" destOrd="0" presId="urn:microsoft.com/office/officeart/2005/8/layout/list1"/>
    <dgm:cxn modelId="{D332DC8E-F420-41DE-A94F-A4305B7C1AF7}" type="presParOf" srcId="{0AB0C024-A08F-4C70-9BBF-1AEE0F69566F}" destId="{C8AC0DA2-066D-465D-A7D5-E5181EB3A1DE}" srcOrd="29" destOrd="0" presId="urn:microsoft.com/office/officeart/2005/8/layout/list1"/>
    <dgm:cxn modelId="{A3CF71A8-C188-42AC-B7A2-6704C39F0097}" type="presParOf" srcId="{0AB0C024-A08F-4C70-9BBF-1AEE0F69566F}" destId="{53A12526-7F60-4363-9ACB-98979D6211BB}" srcOrd="3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DFB79-A310-4425-9274-67162D554E41}">
      <dsp:nvSpPr>
        <dsp:cNvPr id="0" name=""/>
        <dsp:cNvSpPr/>
      </dsp:nvSpPr>
      <dsp:spPr>
        <a:xfrm>
          <a:off x="0" y="251257"/>
          <a:ext cx="3853676"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E1DE82-8DDB-44B5-A146-21C1FC3F6D80}">
      <dsp:nvSpPr>
        <dsp:cNvPr id="0" name=""/>
        <dsp:cNvSpPr/>
      </dsp:nvSpPr>
      <dsp:spPr>
        <a:xfrm>
          <a:off x="192683" y="337"/>
          <a:ext cx="2697573" cy="50184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962" tIns="0" rIns="101962"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Nokia Pure Headline Light" pitchFamily="34" charset="0"/>
            </a:rPr>
            <a:t>Flood Abatement</a:t>
          </a:r>
          <a:endParaRPr lang="en-US" sz="1700" kern="1200" dirty="0"/>
        </a:p>
      </dsp:txBody>
      <dsp:txXfrm>
        <a:off x="217181" y="24835"/>
        <a:ext cx="2648577" cy="452844"/>
      </dsp:txXfrm>
    </dsp:sp>
    <dsp:sp modelId="{2A1D1C8F-1F71-4D36-B0F2-93CA272979A0}">
      <dsp:nvSpPr>
        <dsp:cNvPr id="0" name=""/>
        <dsp:cNvSpPr/>
      </dsp:nvSpPr>
      <dsp:spPr>
        <a:xfrm>
          <a:off x="0" y="1022377"/>
          <a:ext cx="3853676"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73D3A9-9EF8-4240-BD36-D6FFEC950FF1}">
      <dsp:nvSpPr>
        <dsp:cNvPr id="0" name=""/>
        <dsp:cNvSpPr/>
      </dsp:nvSpPr>
      <dsp:spPr>
        <a:xfrm>
          <a:off x="192683" y="771457"/>
          <a:ext cx="2697573"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962" tIns="0" rIns="101962" bIns="0" numCol="1" spcCol="1270" anchor="ctr" anchorCtr="0">
          <a:noAutofit/>
        </a:bodyPr>
        <a:lstStyle/>
        <a:p>
          <a:pPr marL="0" lvl="0" indent="0" algn="l" defTabSz="755650">
            <a:lnSpc>
              <a:spcPct val="90000"/>
            </a:lnSpc>
            <a:spcBef>
              <a:spcPct val="0"/>
            </a:spcBef>
            <a:spcAft>
              <a:spcPct val="35000"/>
            </a:spcAft>
            <a:buNone/>
          </a:pPr>
          <a:r>
            <a:rPr lang="en-US" sz="1700" kern="1200" dirty="0"/>
            <a:t>Smart Lighting</a:t>
          </a:r>
        </a:p>
      </dsp:txBody>
      <dsp:txXfrm>
        <a:off x="217181" y="795955"/>
        <a:ext cx="2648577" cy="452844"/>
      </dsp:txXfrm>
    </dsp:sp>
    <dsp:sp modelId="{7779090F-6DF2-4C56-B449-8231DF875FB7}">
      <dsp:nvSpPr>
        <dsp:cNvPr id="0" name=""/>
        <dsp:cNvSpPr/>
      </dsp:nvSpPr>
      <dsp:spPr>
        <a:xfrm>
          <a:off x="0" y="1793498"/>
          <a:ext cx="3853676"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07A2B3-E1EB-48D5-AF50-FBD6CBDFAADF}">
      <dsp:nvSpPr>
        <dsp:cNvPr id="0" name=""/>
        <dsp:cNvSpPr/>
      </dsp:nvSpPr>
      <dsp:spPr>
        <a:xfrm>
          <a:off x="192683" y="1542577"/>
          <a:ext cx="2697573" cy="50184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962" tIns="0" rIns="101962" bIns="0" numCol="1" spcCol="1270" anchor="ctr" anchorCtr="0">
          <a:noAutofit/>
        </a:bodyPr>
        <a:lstStyle/>
        <a:p>
          <a:pPr marL="0" lvl="0" indent="0" algn="l" defTabSz="755650">
            <a:lnSpc>
              <a:spcPct val="90000"/>
            </a:lnSpc>
            <a:spcBef>
              <a:spcPct val="0"/>
            </a:spcBef>
            <a:spcAft>
              <a:spcPct val="35000"/>
            </a:spcAft>
            <a:buNone/>
          </a:pPr>
          <a:r>
            <a:rPr lang="en-US" sz="1700" kern="1200" dirty="0"/>
            <a:t>Smart Parking</a:t>
          </a:r>
        </a:p>
      </dsp:txBody>
      <dsp:txXfrm>
        <a:off x="217181" y="1567075"/>
        <a:ext cx="2648577" cy="452844"/>
      </dsp:txXfrm>
    </dsp:sp>
    <dsp:sp modelId="{4E76E016-114E-4B25-A709-C4D55D9022D3}">
      <dsp:nvSpPr>
        <dsp:cNvPr id="0" name=""/>
        <dsp:cNvSpPr/>
      </dsp:nvSpPr>
      <dsp:spPr>
        <a:xfrm>
          <a:off x="0" y="2564618"/>
          <a:ext cx="3853676"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F5372F-462D-49CC-94EE-0E0C56D74D15}">
      <dsp:nvSpPr>
        <dsp:cNvPr id="0" name=""/>
        <dsp:cNvSpPr/>
      </dsp:nvSpPr>
      <dsp:spPr>
        <a:xfrm>
          <a:off x="192683" y="2313698"/>
          <a:ext cx="2697573" cy="50184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962" tIns="0" rIns="101962" bIns="0" numCol="1" spcCol="1270" anchor="ctr" anchorCtr="0">
          <a:noAutofit/>
        </a:bodyPr>
        <a:lstStyle/>
        <a:p>
          <a:pPr marL="0" lvl="0" indent="0" algn="l" defTabSz="755650">
            <a:lnSpc>
              <a:spcPct val="90000"/>
            </a:lnSpc>
            <a:spcBef>
              <a:spcPct val="0"/>
            </a:spcBef>
            <a:spcAft>
              <a:spcPct val="35000"/>
            </a:spcAft>
            <a:buNone/>
          </a:pPr>
          <a:r>
            <a:rPr lang="en-US" sz="1700" kern="1200" dirty="0"/>
            <a:t>Smart Waste</a:t>
          </a:r>
        </a:p>
      </dsp:txBody>
      <dsp:txXfrm>
        <a:off x="217181" y="2338196"/>
        <a:ext cx="2648577" cy="452844"/>
      </dsp:txXfrm>
    </dsp:sp>
    <dsp:sp modelId="{71DB3EA4-A439-4D92-9206-A4E15BB2AE9C}">
      <dsp:nvSpPr>
        <dsp:cNvPr id="0" name=""/>
        <dsp:cNvSpPr/>
      </dsp:nvSpPr>
      <dsp:spPr>
        <a:xfrm>
          <a:off x="0" y="3335738"/>
          <a:ext cx="3853676"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B9C386-6F46-43F8-AF8D-038A2365D927}">
      <dsp:nvSpPr>
        <dsp:cNvPr id="0" name=""/>
        <dsp:cNvSpPr/>
      </dsp:nvSpPr>
      <dsp:spPr>
        <a:xfrm>
          <a:off x="192683" y="3084818"/>
          <a:ext cx="2697573" cy="50184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962" tIns="0" rIns="101962" bIns="0" numCol="1" spcCol="1270" anchor="ctr" anchorCtr="0">
          <a:noAutofit/>
        </a:bodyPr>
        <a:lstStyle/>
        <a:p>
          <a:pPr marL="0" lvl="0" indent="0" algn="l" defTabSz="755650">
            <a:lnSpc>
              <a:spcPct val="90000"/>
            </a:lnSpc>
            <a:spcBef>
              <a:spcPct val="0"/>
            </a:spcBef>
            <a:spcAft>
              <a:spcPct val="35000"/>
            </a:spcAft>
            <a:buNone/>
          </a:pPr>
          <a:r>
            <a:rPr lang="en-US" sz="1700" kern="1200" dirty="0"/>
            <a:t>Tracking Solution</a:t>
          </a:r>
        </a:p>
      </dsp:txBody>
      <dsp:txXfrm>
        <a:off x="217181" y="3109316"/>
        <a:ext cx="2648577"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F056A-43E3-4950-B6FC-6ECF38A48CE1}">
      <dsp:nvSpPr>
        <dsp:cNvPr id="0" name=""/>
        <dsp:cNvSpPr/>
      </dsp:nvSpPr>
      <dsp:spPr>
        <a:xfrm>
          <a:off x="0" y="242437"/>
          <a:ext cx="3853676" cy="252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F65771-E25D-40C6-A5DA-9EB9B729C632}">
      <dsp:nvSpPr>
        <dsp:cNvPr id="0" name=""/>
        <dsp:cNvSpPr/>
      </dsp:nvSpPr>
      <dsp:spPr>
        <a:xfrm>
          <a:off x="192683" y="94837"/>
          <a:ext cx="2697573" cy="2952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962" tIns="0" rIns="101962" bIns="0" numCol="1" spcCol="1270" anchor="ctr" anchorCtr="0">
          <a:noAutofit/>
        </a:bodyPr>
        <a:lstStyle/>
        <a:p>
          <a:pPr marL="0" lvl="0" indent="0" algn="l" defTabSz="444500">
            <a:lnSpc>
              <a:spcPct val="90000"/>
            </a:lnSpc>
            <a:spcBef>
              <a:spcPct val="0"/>
            </a:spcBef>
            <a:spcAft>
              <a:spcPct val="35000"/>
            </a:spcAft>
            <a:buNone/>
          </a:pPr>
          <a:r>
            <a:rPr lang="en-US" sz="1000" kern="1200" dirty="0"/>
            <a:t>Smart Agriculture</a:t>
          </a:r>
        </a:p>
      </dsp:txBody>
      <dsp:txXfrm>
        <a:off x="207093" y="109247"/>
        <a:ext cx="2668753" cy="266380"/>
      </dsp:txXfrm>
    </dsp:sp>
    <dsp:sp modelId="{A37B400A-A6D6-4766-9A05-FD5FE27CD5F4}">
      <dsp:nvSpPr>
        <dsp:cNvPr id="0" name=""/>
        <dsp:cNvSpPr/>
      </dsp:nvSpPr>
      <dsp:spPr>
        <a:xfrm>
          <a:off x="0" y="696037"/>
          <a:ext cx="3853676" cy="252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3BB840-557F-41C0-AC00-4BF5E5FF4D00}">
      <dsp:nvSpPr>
        <dsp:cNvPr id="0" name=""/>
        <dsp:cNvSpPr/>
      </dsp:nvSpPr>
      <dsp:spPr>
        <a:xfrm>
          <a:off x="192683" y="548437"/>
          <a:ext cx="2697573" cy="2952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962" tIns="0" rIns="101962" bIns="0" numCol="1" spcCol="1270" anchor="ctr" anchorCtr="0">
          <a:noAutofit/>
        </a:bodyPr>
        <a:lstStyle/>
        <a:p>
          <a:pPr marL="0" lvl="0" indent="0" algn="l" defTabSz="444500">
            <a:lnSpc>
              <a:spcPct val="90000"/>
            </a:lnSpc>
            <a:spcBef>
              <a:spcPct val="0"/>
            </a:spcBef>
            <a:spcAft>
              <a:spcPct val="35000"/>
            </a:spcAft>
            <a:buNone/>
          </a:pPr>
          <a:r>
            <a:rPr lang="en-US" sz="1000" kern="1200" dirty="0"/>
            <a:t>Sensing Solutions</a:t>
          </a:r>
        </a:p>
      </dsp:txBody>
      <dsp:txXfrm>
        <a:off x="207093" y="562847"/>
        <a:ext cx="2668753" cy="266380"/>
      </dsp:txXfrm>
    </dsp:sp>
    <dsp:sp modelId="{D096741E-BFB9-4274-8A5D-2300151AF490}">
      <dsp:nvSpPr>
        <dsp:cNvPr id="0" name=""/>
        <dsp:cNvSpPr/>
      </dsp:nvSpPr>
      <dsp:spPr>
        <a:xfrm>
          <a:off x="0" y="1149637"/>
          <a:ext cx="3853676" cy="252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20276B-AABF-4809-9F25-7EDABB78B409}">
      <dsp:nvSpPr>
        <dsp:cNvPr id="0" name=""/>
        <dsp:cNvSpPr/>
      </dsp:nvSpPr>
      <dsp:spPr>
        <a:xfrm>
          <a:off x="192683" y="1002037"/>
          <a:ext cx="2697573" cy="2952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962" tIns="0" rIns="101962" bIns="0" numCol="1" spcCol="1270" anchor="ctr" anchorCtr="0">
          <a:noAutofit/>
        </a:bodyPr>
        <a:lstStyle/>
        <a:p>
          <a:pPr marL="0" lvl="0" indent="0" algn="l" defTabSz="444500">
            <a:lnSpc>
              <a:spcPct val="90000"/>
            </a:lnSpc>
            <a:spcBef>
              <a:spcPct val="0"/>
            </a:spcBef>
            <a:spcAft>
              <a:spcPct val="35000"/>
            </a:spcAft>
            <a:buNone/>
          </a:pPr>
          <a:r>
            <a:rPr lang="en-US" sz="1000" kern="1200" dirty="0"/>
            <a:t>Security Solution</a:t>
          </a:r>
        </a:p>
      </dsp:txBody>
      <dsp:txXfrm>
        <a:off x="207093" y="1016447"/>
        <a:ext cx="2668753" cy="266380"/>
      </dsp:txXfrm>
    </dsp:sp>
    <dsp:sp modelId="{A2561B81-520F-4829-8E89-3F324D916DCC}">
      <dsp:nvSpPr>
        <dsp:cNvPr id="0" name=""/>
        <dsp:cNvSpPr/>
      </dsp:nvSpPr>
      <dsp:spPr>
        <a:xfrm>
          <a:off x="0" y="1603237"/>
          <a:ext cx="3853676" cy="252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DD4ECB-E903-4458-B09E-CB7F5A64E7D5}">
      <dsp:nvSpPr>
        <dsp:cNvPr id="0" name=""/>
        <dsp:cNvSpPr/>
      </dsp:nvSpPr>
      <dsp:spPr>
        <a:xfrm>
          <a:off x="192683" y="1455637"/>
          <a:ext cx="2697573" cy="2952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962" tIns="0" rIns="101962" bIns="0" numCol="1" spcCol="1270" anchor="ctr" anchorCtr="0">
          <a:noAutofit/>
        </a:bodyPr>
        <a:lstStyle/>
        <a:p>
          <a:pPr marL="0" lvl="0" indent="0" algn="l" defTabSz="444500">
            <a:lnSpc>
              <a:spcPct val="90000"/>
            </a:lnSpc>
            <a:spcBef>
              <a:spcPct val="0"/>
            </a:spcBef>
            <a:spcAft>
              <a:spcPct val="35000"/>
            </a:spcAft>
            <a:buNone/>
          </a:pPr>
          <a:r>
            <a:rPr lang="en-US" sz="1000" kern="1200" dirty="0"/>
            <a:t>Video Analytics</a:t>
          </a:r>
        </a:p>
      </dsp:txBody>
      <dsp:txXfrm>
        <a:off x="207093" y="1470047"/>
        <a:ext cx="2668753" cy="266380"/>
      </dsp:txXfrm>
    </dsp:sp>
    <dsp:sp modelId="{8FDA4E13-2758-40A5-9AE0-EB36C2C79BB6}">
      <dsp:nvSpPr>
        <dsp:cNvPr id="0" name=""/>
        <dsp:cNvSpPr/>
      </dsp:nvSpPr>
      <dsp:spPr>
        <a:xfrm>
          <a:off x="0" y="2056838"/>
          <a:ext cx="3853676" cy="252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953B87-C88D-439F-8AF8-AAF692491CCC}">
      <dsp:nvSpPr>
        <dsp:cNvPr id="0" name=""/>
        <dsp:cNvSpPr/>
      </dsp:nvSpPr>
      <dsp:spPr>
        <a:xfrm>
          <a:off x="192683" y="1909238"/>
          <a:ext cx="2697573" cy="2952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962" tIns="0" rIns="101962" bIns="0" numCol="1" spcCol="1270" anchor="ctr" anchorCtr="0">
          <a:noAutofit/>
        </a:bodyPr>
        <a:lstStyle/>
        <a:p>
          <a:pPr marL="0" lvl="0" indent="0" algn="l" defTabSz="444500">
            <a:lnSpc>
              <a:spcPct val="90000"/>
            </a:lnSpc>
            <a:spcBef>
              <a:spcPct val="0"/>
            </a:spcBef>
            <a:spcAft>
              <a:spcPct val="35000"/>
            </a:spcAft>
            <a:buNone/>
          </a:pPr>
          <a:r>
            <a:rPr lang="en-US" sz="1000" kern="1200" dirty="0"/>
            <a:t>Smart Energy</a:t>
          </a:r>
        </a:p>
      </dsp:txBody>
      <dsp:txXfrm>
        <a:off x="207093" y="1923648"/>
        <a:ext cx="2668753" cy="266380"/>
      </dsp:txXfrm>
    </dsp:sp>
    <dsp:sp modelId="{A31248A6-A6BE-4FF5-BB6B-E0A801F46CD6}">
      <dsp:nvSpPr>
        <dsp:cNvPr id="0" name=""/>
        <dsp:cNvSpPr/>
      </dsp:nvSpPr>
      <dsp:spPr>
        <a:xfrm>
          <a:off x="0" y="2510438"/>
          <a:ext cx="3853676" cy="252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96B6A3-3E2B-4FF6-91E6-E17632D1DF99}">
      <dsp:nvSpPr>
        <dsp:cNvPr id="0" name=""/>
        <dsp:cNvSpPr/>
      </dsp:nvSpPr>
      <dsp:spPr>
        <a:xfrm>
          <a:off x="192683" y="2362837"/>
          <a:ext cx="2697573" cy="2952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962" tIns="0" rIns="101962" bIns="0" numCol="1" spcCol="1270" anchor="ctr" anchorCtr="0">
          <a:noAutofit/>
        </a:bodyPr>
        <a:lstStyle/>
        <a:p>
          <a:pPr marL="0" lvl="0" indent="0" algn="l" defTabSz="444500">
            <a:lnSpc>
              <a:spcPct val="90000"/>
            </a:lnSpc>
            <a:spcBef>
              <a:spcPct val="0"/>
            </a:spcBef>
            <a:spcAft>
              <a:spcPct val="35000"/>
            </a:spcAft>
            <a:buNone/>
          </a:pPr>
          <a:r>
            <a:rPr lang="en-US" sz="1000" kern="1200" dirty="0"/>
            <a:t>Smart Water</a:t>
          </a:r>
        </a:p>
      </dsp:txBody>
      <dsp:txXfrm>
        <a:off x="207093" y="2377247"/>
        <a:ext cx="2668753" cy="266380"/>
      </dsp:txXfrm>
    </dsp:sp>
    <dsp:sp modelId="{096F1DD2-11E4-4962-899D-CD4FA2467070}">
      <dsp:nvSpPr>
        <dsp:cNvPr id="0" name=""/>
        <dsp:cNvSpPr/>
      </dsp:nvSpPr>
      <dsp:spPr>
        <a:xfrm>
          <a:off x="0" y="2964038"/>
          <a:ext cx="3853676" cy="252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EF43FD-F47B-4586-92C8-6829F950350F}">
      <dsp:nvSpPr>
        <dsp:cNvPr id="0" name=""/>
        <dsp:cNvSpPr/>
      </dsp:nvSpPr>
      <dsp:spPr>
        <a:xfrm>
          <a:off x="192683" y="2816438"/>
          <a:ext cx="2697573" cy="2952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962" tIns="0" rIns="101962" bIns="0" numCol="1" spcCol="1270" anchor="ctr" anchorCtr="0">
          <a:noAutofit/>
        </a:bodyPr>
        <a:lstStyle/>
        <a:p>
          <a:pPr marL="0" lvl="0" indent="0" algn="l" defTabSz="444500">
            <a:lnSpc>
              <a:spcPct val="90000"/>
            </a:lnSpc>
            <a:spcBef>
              <a:spcPct val="0"/>
            </a:spcBef>
            <a:spcAft>
              <a:spcPct val="35000"/>
            </a:spcAft>
            <a:buNone/>
          </a:pPr>
          <a:r>
            <a:rPr lang="en-US" sz="1000" kern="1200" dirty="0"/>
            <a:t>Smart Meters(no power source)</a:t>
          </a:r>
        </a:p>
      </dsp:txBody>
      <dsp:txXfrm>
        <a:off x="207093" y="2830848"/>
        <a:ext cx="2668753" cy="266380"/>
      </dsp:txXfrm>
    </dsp:sp>
    <dsp:sp modelId="{53A12526-7F60-4363-9ACB-98979D6211BB}">
      <dsp:nvSpPr>
        <dsp:cNvPr id="0" name=""/>
        <dsp:cNvSpPr/>
      </dsp:nvSpPr>
      <dsp:spPr>
        <a:xfrm>
          <a:off x="0" y="3417638"/>
          <a:ext cx="3853676" cy="252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CAD214-ADC0-454D-AD1A-0D5A85CC4451}">
      <dsp:nvSpPr>
        <dsp:cNvPr id="0" name=""/>
        <dsp:cNvSpPr/>
      </dsp:nvSpPr>
      <dsp:spPr>
        <a:xfrm>
          <a:off x="192683" y="3270038"/>
          <a:ext cx="2697573" cy="2952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962" tIns="0" rIns="101962" bIns="0" numCol="1" spcCol="1270" anchor="ctr" anchorCtr="0">
          <a:noAutofit/>
        </a:bodyPr>
        <a:lstStyle/>
        <a:p>
          <a:pPr marL="0" lvl="0" indent="0" algn="l" defTabSz="444500">
            <a:lnSpc>
              <a:spcPct val="90000"/>
            </a:lnSpc>
            <a:spcBef>
              <a:spcPct val="0"/>
            </a:spcBef>
            <a:spcAft>
              <a:spcPct val="35000"/>
            </a:spcAft>
            <a:buNone/>
          </a:pPr>
          <a:r>
            <a:rPr lang="en-US" sz="1000" kern="1200" dirty="0"/>
            <a:t>Integrated Operations Center</a:t>
          </a:r>
        </a:p>
      </dsp:txBody>
      <dsp:txXfrm>
        <a:off x="207093" y="3284448"/>
        <a:ext cx="2668753"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69780"/>
          </a:xfrm>
          <a:prstGeom prst="rect">
            <a:avLst/>
          </a:prstGeom>
        </p:spPr>
        <p:txBody>
          <a:bodyPr vert="horz" lIns="93931" tIns="46965" rIns="93931" bIns="46965" rtlCol="0"/>
          <a:lstStyle>
            <a:lvl1pPr algn="l">
              <a:defRPr sz="1200"/>
            </a:lvl1pPr>
          </a:lstStyle>
          <a:p>
            <a:endParaRPr lang="en-US"/>
          </a:p>
        </p:txBody>
      </p:sp>
      <p:sp>
        <p:nvSpPr>
          <p:cNvPr id="3" name="Date Placeholder 2"/>
          <p:cNvSpPr>
            <a:spLocks noGrp="1"/>
          </p:cNvSpPr>
          <p:nvPr>
            <p:ph type="dt" idx="1"/>
          </p:nvPr>
        </p:nvSpPr>
        <p:spPr>
          <a:xfrm>
            <a:off x="4008705" y="1"/>
            <a:ext cx="3066733" cy="469780"/>
          </a:xfrm>
          <a:prstGeom prst="rect">
            <a:avLst/>
          </a:prstGeom>
        </p:spPr>
        <p:txBody>
          <a:bodyPr vert="horz" lIns="93931" tIns="46965" rIns="93931" bIns="46965" rtlCol="0"/>
          <a:lstStyle>
            <a:lvl1pPr algn="r">
              <a:defRPr sz="1200"/>
            </a:lvl1pPr>
          </a:lstStyle>
          <a:p>
            <a:fld id="{CF03831C-DEBA-4A3A-8C36-FD8115E217DA}" type="datetimeFigureOut">
              <a:rPr lang="en-US" smtClean="0"/>
              <a:t>8/15/2018</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1" tIns="46965" rIns="93931" bIns="46965"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1" tIns="46965" rIns="93931" bIns="469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1" tIns="46965" rIns="93931" bIns="46965"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1" tIns="46965" rIns="93931" bIns="46965" rtlCol="0" anchor="b"/>
          <a:lstStyle>
            <a:lvl1pPr algn="r">
              <a:defRPr sz="1200"/>
            </a:lvl1pPr>
          </a:lstStyle>
          <a:p>
            <a:fld id="{58D4EF5B-ECC8-43EE-A509-D601DDF42AD0}" type="slidenum">
              <a:rPr lang="en-US" smtClean="0"/>
              <a:t>‹#›</a:t>
            </a:fld>
            <a:endParaRPr lang="en-US"/>
          </a:p>
        </p:txBody>
      </p:sp>
    </p:spTree>
    <p:extLst>
      <p:ext uri="{BB962C8B-B14F-4D97-AF65-F5344CB8AC3E}">
        <p14:creationId xmlns:p14="http://schemas.microsoft.com/office/powerpoint/2010/main" val="211518043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Nokia is a global leader in creating the technologies at the heart of our connected world.</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eaLnBrk="0" hangingPunct="0"/>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We believe we have the industry’s most comprehensive end-to-end portfolio and services. </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eaLnBrk="0" hangingPunct="0"/>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eaLnBrk="0" hangingPunct="0"/>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We are building extraordinary networks, devices, software and ecosystems… Making communities smarter…transportation safer… enterprises more agile</a:t>
            </a:r>
            <a:r>
              <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a:t>
            </a:r>
          </a:p>
          <a:p>
            <a:pPr eaLnBrk="0" hangingPunct="0"/>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eaLnBrk="0" hangingPunct="0"/>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We put people in charge of their wellness… experiences… choices… lives… and the way they spend their time.</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eaLnBrk="0" hangingPunct="0"/>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marL="171450" lvl="0" indent="-171450" eaLnBrk="0" hangingPunct="0">
              <a:buFont typeface="Arial" panose="020B0604020202020204" pitchFamily="34" charset="0"/>
              <a:buChar char="•"/>
            </a:pP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Robots collaborating with humans</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marL="171450" lvl="0" indent="-171450" eaLnBrk="0" hangingPunct="0">
              <a:buFont typeface="Arial" panose="020B0604020202020204" pitchFamily="34" charset="0"/>
              <a:buChar char="•"/>
            </a:pP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public safety drones saving lives</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marL="171450" lvl="0" indent="-171450" eaLnBrk="0" hangingPunct="0">
              <a:buFont typeface="Arial" panose="020B0604020202020204" pitchFamily="34" charset="0"/>
              <a:buChar char="•"/>
            </a:pP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smart homes that help seniors remain independent and safe</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marL="171450" lvl="0" indent="-171450" eaLnBrk="0" hangingPunct="0">
              <a:buFont typeface="Arial" panose="020B0604020202020204" pitchFamily="34" charset="0"/>
              <a:buChar char="•"/>
            </a:pP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smarter, more sustainable cities and utilities</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marL="171450" lvl="0" indent="-171450" eaLnBrk="0" hangingPunct="0">
              <a:buFont typeface="Arial" panose="020B0604020202020204" pitchFamily="34" charset="0"/>
              <a:buChar char="•"/>
            </a:pP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self-driving cars</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marL="171450" lvl="0" indent="-171450" eaLnBrk="0" hangingPunct="0">
              <a:buFont typeface="Arial" panose="020B0604020202020204" pitchFamily="34" charset="0"/>
              <a:buChar char="•"/>
            </a:pP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remote surgery. </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eaLnBrk="0" hangingPunct="0"/>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eaLnBrk="0" hangingPunct="0"/>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These are just a few of many ways that Nokia touches people lives and connect society. </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eaLnBrk="0" hangingPunct="0"/>
            <a:r>
              <a:rPr lang="en-US" sz="1200" kern="1200">
                <a:solidFill>
                  <a:schemeClr val="tx1"/>
                </a:solidFill>
                <a:effectLst/>
                <a:latin typeface="+mn-lt"/>
                <a:ea typeface="+mn-ea"/>
                <a:cs typeface="+mn-cs"/>
              </a:rPr>
              <a:t> </a:t>
            </a:r>
            <a:endParaRPr lang="hu-HU"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s-IS" sz="1200" kern="1200" baseline="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95682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075" y="457200"/>
            <a:ext cx="6092825" cy="3427413"/>
          </a:xfrm>
        </p:spPr>
      </p:sp>
      <p:sp>
        <p:nvSpPr>
          <p:cNvPr id="3" name="Notes Placeholder 2"/>
          <p:cNvSpPr>
            <a:spLocks noGrp="1"/>
          </p:cNvSpPr>
          <p:nvPr>
            <p:ph type="body" idx="1"/>
          </p:nvPr>
        </p:nvSpPr>
        <p:spPr/>
        <p:txBody>
          <a:bodyPr/>
          <a:lstStyle/>
          <a:p>
            <a:r>
              <a:rPr lang="en-US"/>
              <a:t>With the rapid development of opportunities in the IoT marketplace, organizations are challenged in developing business-specific solutions while ensuring maximum reusability across their organization and business units. </a:t>
            </a:r>
          </a:p>
          <a:p>
            <a:r>
              <a:rPr lang="en-US"/>
              <a:t>Fragmentation in the IoT industry, rooted in disparate devices and applications built on proprietary protocols can stifle innovation. This complex ecosystem makes it harder for application developers to innovate and create new applications cost effectively. In the Telco, enterprise, and municipal space the effects of this complexity are felt in integration</a:t>
            </a:r>
            <a:r>
              <a:rPr lang="en-US" baseline="0"/>
              <a:t> cost, management complexity, and time to market for new applications.</a:t>
            </a:r>
          </a:p>
          <a:p>
            <a:r>
              <a:rPr lang="en-US" baseline="0"/>
              <a:t>A horizontal platform approach, like implemented by Nokia’s IMPACT, drives down costs while enabling mass adoption of IoT applications, as it:</a:t>
            </a:r>
          </a:p>
          <a:p>
            <a:pPr marL="171450" indent="-171450">
              <a:buFont typeface="Arial" panose="020B0604020202020204" pitchFamily="34" charset="0"/>
              <a:buChar char="•"/>
            </a:pPr>
            <a:r>
              <a:rPr lang="en-US"/>
              <a:t>Ensures maximized value of analytics and managed data through end-to-end authentication, security, and privacy;</a:t>
            </a:r>
          </a:p>
          <a:p>
            <a:pPr marL="171450" indent="-171450">
              <a:buFont typeface="Arial" panose="020B0604020202020204" pitchFamily="34" charset="0"/>
              <a:buChar char="•"/>
            </a:pPr>
            <a:r>
              <a:rPr lang="en-US"/>
              <a:t>Delivers value beyond connectivity through richer experience and set of services to customers;</a:t>
            </a:r>
          </a:p>
          <a:p>
            <a:pPr marL="171450" indent="-171450">
              <a:buFont typeface="Arial" panose="020B0604020202020204" pitchFamily="34" charset="0"/>
              <a:buChar char="•"/>
            </a:pPr>
            <a:r>
              <a:rPr lang="en-US"/>
              <a:t>Scales by applying platform functionality</a:t>
            </a:r>
            <a:r>
              <a:rPr lang="en-US" baseline="0"/>
              <a:t> </a:t>
            </a:r>
            <a:r>
              <a:rPr lang="en-US"/>
              <a:t>across all verticals without building discreet solutions for each application.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2616F-011D-47B3-A2C1-4E16F11993E6}"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791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Nokia is a global leader in creating the technologies at the heart of our connected world.</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eaLnBrk="0" hangingPunct="0"/>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We believe we have the industry’s most comprehensive end-to-end portfolio and services. </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eaLnBrk="0" hangingPunct="0"/>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eaLnBrk="0" hangingPunct="0"/>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We are building extraordinary networks, devices, software and ecosystems… Making communities smarter…transportation safer… enterprises more agile</a:t>
            </a:r>
            <a:r>
              <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a:t>
            </a:r>
          </a:p>
          <a:p>
            <a:pPr eaLnBrk="0" hangingPunct="0"/>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eaLnBrk="0" hangingPunct="0"/>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We put people in charge of their wellness… experiences… choices… lives… and the way they spend their time.</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eaLnBrk="0" hangingPunct="0"/>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marL="171450" lvl="0" indent="-171450" eaLnBrk="0" hangingPunct="0">
              <a:buFont typeface="Arial" panose="020B0604020202020204" pitchFamily="34" charset="0"/>
              <a:buChar char="•"/>
            </a:pP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Robots collaborating with humans</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marL="171450" lvl="0" indent="-171450" eaLnBrk="0" hangingPunct="0">
              <a:buFont typeface="Arial" panose="020B0604020202020204" pitchFamily="34" charset="0"/>
              <a:buChar char="•"/>
            </a:pP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public safety drones saving lives</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marL="171450" lvl="0" indent="-171450" eaLnBrk="0" hangingPunct="0">
              <a:buFont typeface="Arial" panose="020B0604020202020204" pitchFamily="34" charset="0"/>
              <a:buChar char="•"/>
            </a:pP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smart homes that help seniors remain independent and safe</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marL="171450" lvl="0" indent="-171450" eaLnBrk="0" hangingPunct="0">
              <a:buFont typeface="Arial" panose="020B0604020202020204" pitchFamily="34" charset="0"/>
              <a:buChar char="•"/>
            </a:pP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smarter, more sustainable cities and utilities</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marL="171450" lvl="0" indent="-171450" eaLnBrk="0" hangingPunct="0">
              <a:buFont typeface="Arial" panose="020B0604020202020204" pitchFamily="34" charset="0"/>
              <a:buChar char="•"/>
            </a:pP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self-driving cars</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marL="171450" lvl="0" indent="-171450" eaLnBrk="0" hangingPunct="0">
              <a:buFont typeface="Arial" panose="020B0604020202020204" pitchFamily="34" charset="0"/>
              <a:buChar char="•"/>
            </a:pP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remote surgery. </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eaLnBrk="0" hangingPunct="0"/>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eaLnBrk="0" hangingPunct="0"/>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These are just a few of many ways that Nokia touches people lives and connect society. </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eaLnBrk="0" hangingPunct="0"/>
            <a:r>
              <a:rPr lang="en-US" sz="1200" kern="1200">
                <a:solidFill>
                  <a:schemeClr val="tx1"/>
                </a:solidFill>
                <a:effectLst/>
                <a:latin typeface="+mn-lt"/>
                <a:ea typeface="+mn-ea"/>
                <a:cs typeface="+mn-cs"/>
              </a:rPr>
              <a:t> </a:t>
            </a:r>
            <a:endParaRPr lang="hu-HU"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s-IS" sz="1200" kern="1200" baseline="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335767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pPr>
                <a:defRPr/>
              </a:pPr>
              <a:t>21</a:t>
            </a:fld>
            <a:endParaRPr lang="en-US" dirty="0"/>
          </a:p>
        </p:txBody>
      </p:sp>
    </p:spTree>
    <p:extLst>
      <p:ext uri="{BB962C8B-B14F-4D97-AF65-F5344CB8AC3E}">
        <p14:creationId xmlns:p14="http://schemas.microsoft.com/office/powerpoint/2010/main" val="859828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a:p>
            <a:endParaRPr lang="fr-FR" dirty="0"/>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pPr>
                <a:defRPr/>
              </a:pPr>
              <a:t>24</a:t>
            </a:fld>
            <a:endParaRPr lang="en-US" dirty="0"/>
          </a:p>
        </p:txBody>
      </p:sp>
    </p:spTree>
    <p:extLst>
      <p:ext uri="{BB962C8B-B14F-4D97-AF65-F5344CB8AC3E}">
        <p14:creationId xmlns:p14="http://schemas.microsoft.com/office/powerpoint/2010/main" val="2775108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eriod"/>
            </a:pPr>
            <a:endParaRPr lang="en-US" dirty="0"/>
          </a:p>
        </p:txBody>
      </p:sp>
    </p:spTree>
    <p:extLst>
      <p:ext uri="{BB962C8B-B14F-4D97-AF65-F5344CB8AC3E}">
        <p14:creationId xmlns:p14="http://schemas.microsoft.com/office/powerpoint/2010/main" val="156765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a:p>
            <a:endParaRPr lang="fr-FR" dirty="0"/>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pPr>
                <a:defRPr/>
              </a:pPr>
              <a:t>26</a:t>
            </a:fld>
            <a:endParaRPr lang="en-US" dirty="0"/>
          </a:p>
        </p:txBody>
      </p:sp>
    </p:spTree>
    <p:extLst>
      <p:ext uri="{BB962C8B-B14F-4D97-AF65-F5344CB8AC3E}">
        <p14:creationId xmlns:p14="http://schemas.microsoft.com/office/powerpoint/2010/main" val="3869863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Our six business groups, together with Nokia Bell Labs, span the different technologies and domains to form what we believe to be the industry’s most comprehensive end-to-end portfolio and expertise.</a:t>
            </a:r>
            <a:endParaRPr lang="en-GB"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br>
              <a:rPr lang="en-US" sz="800" b="1"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br>
            <a:r>
              <a:rPr lang="en-US" sz="800" b="1"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Mobile Networks</a:t>
            </a: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 enables massive-scale access and the converged edge cloud. 4G, 5G, licensed and unlicensed spectrum, small cells, digitization and virtual </a:t>
            </a:r>
            <a:r>
              <a:rPr lang="en-US" sz="800" kern="1200" err="1">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telco</a:t>
            </a: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 cloud, self-optimizing capabilities … we are present in essentially all the key technologies in this domain, and differentiate through our capabilities in comprehensive and innovative services.</a:t>
            </a:r>
            <a:endParaRPr lang="en-GB"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br>
              <a:rPr lang="en-US" sz="800" b="1"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br>
            <a:r>
              <a:rPr lang="en-US" sz="800" b="1"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Fixed Networks</a:t>
            </a: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 is a leading access player spanning copper, fiber, and cable access, and also has assets in the digital value platform area in the form of residential gateways and interesting opportunities in automating the digital home. With technology developed by Nokia Bell Labs, we have pushed the limits of transmission through copper, adding new life to our customers’ assets and creating profitable opportunities beyond anything previously envisaged for the world’s existing copper networks.</a:t>
            </a:r>
            <a:endParaRPr lang="en-GB"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br>
              <a:rPr lang="en-US" sz="800" b="1"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br>
            <a:r>
              <a:rPr lang="en-US" sz="800" b="1"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IP and Optical Networks</a:t>
            </a: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 plays across multiple domains, from programmable IP and optical transport networks for the smart fabric to software-defined capabilities for the programmable network OS and more.</a:t>
            </a:r>
            <a:endParaRPr lang="en-GB"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br>
              <a:rPr lang="en-US" sz="800" b="1"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br>
            <a:r>
              <a:rPr lang="en-US" sz="800" b="1"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Applications &amp; Analytics</a:t>
            </a: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 provides intelligent software to drive digital monetization, digital operations and digital networks. It incorporates this intelligence into its other portfolio offerings, which include cloud and virtualized network functions, security, advanced IoT platforms, as well as proactive customer care and device management.</a:t>
            </a:r>
          </a:p>
          <a:p>
            <a:endPar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r>
              <a:rPr lang="en-US" sz="800" b="1"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Global Services </a:t>
            </a: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leverages</a:t>
            </a:r>
            <a:r>
              <a:rPr lang="en-US" sz="800" b="1"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 </a:t>
            </a: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extreme automation, analytics and artificial intelligence to provide the full lifecycle of services that our customers need to ensure their networks create business value for their subscribers, employees and constituents. </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br>
              <a:rPr lang="en-US" sz="800" b="1"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br>
            <a:r>
              <a:rPr lang="en-US" sz="800" b="1"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Nokia Technologies </a:t>
            </a: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is licensing </a:t>
            </a:r>
            <a:r>
              <a:rPr lang="en-US" sz="800" kern="1200" noProof="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the Nokia brand, key technologies and our </a:t>
            </a: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fundamental intellectual property that allows the network and connected devices to function… as well as creating new businesses with consumer devices and value platforms in digital health. </a:t>
            </a:r>
            <a:endParaRPr lang="en-GB"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br>
              <a:rPr lang="en-US" sz="800" b="1"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br>
            <a:r>
              <a:rPr lang="en-US" sz="800" b="1"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Nokia Bell Labs </a:t>
            </a: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is Nokia’s innovation and research powerhouse, and seeks the solutions to the most fundamental technology challenges, solving problems 10 years out and taking a “future-back” approach to focus scientific research that directly leads to commercialization and implementation through other business groups.</a:t>
            </a:r>
          </a:p>
          <a:p>
            <a:endPar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endParaRPr lang="en-GB"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endParaRPr lang="en-GB"/>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95304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solidFill>
                  <a:prstClr val="black"/>
                </a:solidFill>
                <a:cs typeface="Helvetica"/>
                <a:sym typeface="Nokia Pure Text Light"/>
              </a:rPr>
              <a:pPr>
                <a:defRPr/>
              </a:pPr>
              <a:t>3</a:t>
            </a:fld>
            <a:endParaRPr lang="en-US">
              <a:solidFill>
                <a:prstClr val="black"/>
              </a:solidFill>
              <a:cs typeface="Helvetica"/>
              <a:sym typeface="Nokia Pure Text Light"/>
            </a:endParaRPr>
          </a:p>
        </p:txBody>
      </p:sp>
    </p:spTree>
    <p:extLst>
      <p:ext uri="{BB962C8B-B14F-4D97-AF65-F5344CB8AC3E}">
        <p14:creationId xmlns:p14="http://schemas.microsoft.com/office/powerpoint/2010/main" val="4219686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solidFill>
                  <a:prstClr val="black"/>
                </a:solidFill>
                <a:cs typeface="Helvetica"/>
                <a:sym typeface="Nokia Pure Text Light"/>
              </a:rPr>
              <a:pPr>
                <a:defRPr/>
              </a:pPr>
              <a:t>4</a:t>
            </a:fld>
            <a:endParaRPr lang="en-US">
              <a:solidFill>
                <a:prstClr val="black"/>
              </a:solidFill>
              <a:cs typeface="Helvetica"/>
              <a:sym typeface="Nokia Pure Text Light"/>
            </a:endParaRPr>
          </a:p>
        </p:txBody>
      </p:sp>
    </p:spTree>
    <p:extLst>
      <p:ext uri="{BB962C8B-B14F-4D97-AF65-F5344CB8AC3E}">
        <p14:creationId xmlns:p14="http://schemas.microsoft.com/office/powerpoint/2010/main" val="396886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solidFill>
                  <a:prstClr val="black"/>
                </a:solidFill>
                <a:cs typeface="Helvetica"/>
                <a:sym typeface="Nokia Pure Text Light"/>
              </a:rPr>
              <a:pPr>
                <a:defRPr/>
              </a:pPr>
              <a:t>5</a:t>
            </a:fld>
            <a:endParaRPr lang="en-US">
              <a:solidFill>
                <a:prstClr val="black"/>
              </a:solidFill>
              <a:cs typeface="Helvetica"/>
              <a:sym typeface="Nokia Pure Text Light"/>
            </a:endParaRPr>
          </a:p>
        </p:txBody>
      </p:sp>
    </p:spTree>
    <p:extLst>
      <p:ext uri="{BB962C8B-B14F-4D97-AF65-F5344CB8AC3E}">
        <p14:creationId xmlns:p14="http://schemas.microsoft.com/office/powerpoint/2010/main" val="4086766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solidFill>
                  <a:prstClr val="black"/>
                </a:solidFill>
                <a:cs typeface="Helvetica"/>
                <a:sym typeface="Nokia Pure Text Light"/>
              </a:rPr>
              <a:pPr>
                <a:defRPr/>
              </a:pPr>
              <a:t>6</a:t>
            </a:fld>
            <a:endParaRPr lang="en-US">
              <a:solidFill>
                <a:prstClr val="black"/>
              </a:solidFill>
              <a:cs typeface="Helvetica"/>
              <a:sym typeface="Nokia Pure Text Light"/>
            </a:endParaRPr>
          </a:p>
        </p:txBody>
      </p:sp>
    </p:spTree>
    <p:extLst>
      <p:ext uri="{BB962C8B-B14F-4D97-AF65-F5344CB8AC3E}">
        <p14:creationId xmlns:p14="http://schemas.microsoft.com/office/powerpoint/2010/main" val="1302688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Nokia is a global leader in creating the technologies at the heart of our connected world.</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eaLnBrk="0" hangingPunct="0"/>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We believe we have the industry’s most comprehensive end-to-end portfolio and services. </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eaLnBrk="0" hangingPunct="0"/>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eaLnBrk="0" hangingPunct="0"/>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We are building extraordinary networks, devices, software and ecosystems… Making communities smarter…transportation safer… enterprises more agile</a:t>
            </a:r>
            <a:r>
              <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a:t>
            </a:r>
          </a:p>
          <a:p>
            <a:pPr eaLnBrk="0" hangingPunct="0"/>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eaLnBrk="0" hangingPunct="0"/>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We put people in charge of their wellness… experiences… choices… lives… and the way they spend their time.</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eaLnBrk="0" hangingPunct="0"/>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marL="171450" lvl="0" indent="-171450" eaLnBrk="0" hangingPunct="0">
              <a:buFont typeface="Arial" panose="020B0604020202020204" pitchFamily="34" charset="0"/>
              <a:buChar char="•"/>
            </a:pP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Robots collaborating with humans</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marL="171450" lvl="0" indent="-171450" eaLnBrk="0" hangingPunct="0">
              <a:buFont typeface="Arial" panose="020B0604020202020204" pitchFamily="34" charset="0"/>
              <a:buChar char="•"/>
            </a:pP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public safety drones saving lives</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marL="171450" lvl="0" indent="-171450" eaLnBrk="0" hangingPunct="0">
              <a:buFont typeface="Arial" panose="020B0604020202020204" pitchFamily="34" charset="0"/>
              <a:buChar char="•"/>
            </a:pP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smart homes that help seniors remain independent and safe</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marL="171450" lvl="0" indent="-171450" eaLnBrk="0" hangingPunct="0">
              <a:buFont typeface="Arial" panose="020B0604020202020204" pitchFamily="34" charset="0"/>
              <a:buChar char="•"/>
            </a:pP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smarter, more sustainable cities and utilities</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marL="171450" lvl="0" indent="-171450" eaLnBrk="0" hangingPunct="0">
              <a:buFont typeface="Arial" panose="020B0604020202020204" pitchFamily="34" charset="0"/>
              <a:buChar char="•"/>
            </a:pP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self-driving cars</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marL="171450" lvl="0" indent="-171450" eaLnBrk="0" hangingPunct="0">
              <a:buFont typeface="Arial" panose="020B0604020202020204" pitchFamily="34" charset="0"/>
              <a:buChar char="•"/>
            </a:pPr>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remote surgery. </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eaLnBrk="0" hangingPunct="0"/>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eaLnBrk="0" hangingPunct="0"/>
            <a:r>
              <a:rPr lang="en-US"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rPr>
              <a:t>These are just a few of many ways that Nokia touches people lives and connect society. </a:t>
            </a:r>
            <a:endParaRPr lang="hu-HU" sz="800" kern="1200">
              <a:solidFill>
                <a:schemeClr val="tx1"/>
              </a:solidFill>
              <a:effectLst/>
              <a:latin typeface="Nokia Pure Text Light" panose="020B0304040602060303" pitchFamily="34" charset="0"/>
              <a:ea typeface="Nokia Pure Text Light" panose="020B0304040602060303" pitchFamily="34" charset="0"/>
              <a:cs typeface="Nokia Pure Text Light" panose="020B0304040602060303" pitchFamily="34" charset="0"/>
            </a:endParaRPr>
          </a:p>
          <a:p>
            <a:pPr eaLnBrk="0" hangingPunct="0"/>
            <a:r>
              <a:rPr lang="en-US" sz="1200" kern="1200">
                <a:solidFill>
                  <a:schemeClr val="tx1"/>
                </a:solidFill>
                <a:effectLst/>
                <a:latin typeface="+mn-lt"/>
                <a:ea typeface="+mn-ea"/>
                <a:cs typeface="+mn-cs"/>
              </a:rPr>
              <a:t> </a:t>
            </a:r>
            <a:endParaRPr lang="hu-HU"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s-IS" sz="1200" kern="1200" baseline="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98836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mn-lt"/>
                <a:ea typeface="ヒラギノ角ゴ Pro W3" charset="0"/>
                <a:cs typeface="ヒラギノ角ゴ Pro W3" charset="0"/>
              </a:rPr>
              <a:t>The profound implications of global changes resulting from increased urban concentration require a new way of operating, with new ideas, new knowledge and new technologies.</a:t>
            </a:r>
            <a:r>
              <a:rPr lang="en-US" sz="1200" b="0" kern="1200" baseline="0" dirty="0">
                <a:solidFill>
                  <a:schemeClr val="tx1"/>
                </a:solidFill>
                <a:effectLst/>
                <a:latin typeface="+mn-lt"/>
                <a:ea typeface="ヒラギノ角ゴ Pro W3" charset="0"/>
                <a:cs typeface="ヒラギノ角ゴ Pro W3" charset="0"/>
              </a:rPr>
              <a:t> </a:t>
            </a:r>
            <a:r>
              <a:rPr lang="en-US" sz="1200" kern="1200" dirty="0">
                <a:solidFill>
                  <a:schemeClr val="tx1"/>
                </a:solidFill>
                <a:effectLst/>
                <a:latin typeface="+mn-lt"/>
                <a:ea typeface="ヒラギノ角ゴ Pro W3" charset="0"/>
                <a:cs typeface="ヒラギノ角ゴ Pro W3" charset="0"/>
              </a:rPr>
              <a:t>Of course, </a:t>
            </a:r>
            <a:r>
              <a:rPr lang="en-US" sz="1200" kern="1200" baseline="0" dirty="0">
                <a:solidFill>
                  <a:schemeClr val="tx1"/>
                </a:solidFill>
                <a:effectLst/>
                <a:latin typeface="+mn-lt"/>
                <a:ea typeface="ヒラギノ角ゴ Pro W3" charset="0"/>
                <a:cs typeface="ヒラギノ角ゴ Pro W3" charset="0"/>
              </a:rPr>
              <a:t>new </a:t>
            </a:r>
            <a:r>
              <a:rPr lang="en-US" sz="1200" kern="1200" dirty="0">
                <a:solidFill>
                  <a:schemeClr val="tx1"/>
                </a:solidFill>
                <a:effectLst/>
                <a:latin typeface="+mn-lt"/>
                <a:ea typeface="ヒラギノ角ゴ Pro W3" charset="0"/>
                <a:cs typeface="ヒラギノ角ゴ Pro W3" charset="0"/>
              </a:rPr>
              <a:t>infrastructure and applications only make a difference when they actually enrich people’s lives. Responsive, flexible technology that works for humanity is what makes cities “smart” — and creates a safer, sustainable environment.</a:t>
            </a:r>
          </a:p>
          <a:p>
            <a:endParaRPr lang="en-US" sz="1200" kern="1200" dirty="0">
              <a:solidFill>
                <a:schemeClr val="tx1"/>
              </a:solidFill>
              <a:effectLst/>
              <a:latin typeface="+mn-lt"/>
              <a:ea typeface="ヒラギノ角ゴ Pro W3" charset="0"/>
              <a:cs typeface="ヒラギノ角ゴ Pro W3"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2616F-011D-47B3-A2C1-4E16F1199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7897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075" y="457200"/>
            <a:ext cx="6092825" cy="3427413"/>
          </a:xfrm>
        </p:spPr>
      </p:sp>
      <p:sp>
        <p:nvSpPr>
          <p:cNvPr id="3" name="Notes Placeholder 2"/>
          <p:cNvSpPr>
            <a:spLocks noGrp="1"/>
          </p:cNvSpPr>
          <p:nvPr>
            <p:ph type="body" idx="1"/>
          </p:nvPr>
        </p:nvSpPr>
        <p:spPr/>
        <p:txBody>
          <a:bodyPr/>
          <a:lstStyle/>
          <a:p>
            <a:r>
              <a:rPr lang="en-US"/>
              <a:t>With the rapid development of opportunities in the IoT marketplace, organizations are challenged in developing business-specific solutions while ensuring maximum reusability across their organization and business units. </a:t>
            </a:r>
          </a:p>
          <a:p>
            <a:r>
              <a:rPr lang="en-US"/>
              <a:t>Fragmentation in the IoT industry, rooted in disparate devices and applications built on proprietary protocols can stifle innovation. This complex ecosystem makes it harder for application developers to innovate and create new applications cost effectively. In the Telco, enterprise, and municipal space the effects of this complexity are felt in integration</a:t>
            </a:r>
            <a:r>
              <a:rPr lang="en-US" baseline="0"/>
              <a:t> cost, management complexity, and time to market for new applications.</a:t>
            </a:r>
          </a:p>
          <a:p>
            <a:r>
              <a:rPr lang="en-US" baseline="0"/>
              <a:t>A horizontal platform approach, like implemented by Nokia’s IMPACT, drives down costs while enabling mass adoption of IoT applications, as it:</a:t>
            </a:r>
          </a:p>
          <a:p>
            <a:pPr marL="171450" indent="-171450">
              <a:buFont typeface="Arial" panose="020B0604020202020204" pitchFamily="34" charset="0"/>
              <a:buChar char="•"/>
            </a:pPr>
            <a:r>
              <a:rPr lang="en-US"/>
              <a:t>Ensures maximized value of analytics and managed data through end-to-end authentication, security, and privacy;</a:t>
            </a:r>
          </a:p>
          <a:p>
            <a:pPr marL="171450" indent="-171450">
              <a:buFont typeface="Arial" panose="020B0604020202020204" pitchFamily="34" charset="0"/>
              <a:buChar char="•"/>
            </a:pPr>
            <a:r>
              <a:rPr lang="en-US"/>
              <a:t>Delivers value beyond connectivity through richer experience and set of services to customers;</a:t>
            </a:r>
          </a:p>
          <a:p>
            <a:pPr marL="171450" indent="-171450">
              <a:buFont typeface="Arial" panose="020B0604020202020204" pitchFamily="34" charset="0"/>
              <a:buChar char="•"/>
            </a:pPr>
            <a:r>
              <a:rPr lang="en-US"/>
              <a:t>Scales by applying platform functionality</a:t>
            </a:r>
            <a:r>
              <a:rPr lang="en-US" baseline="0"/>
              <a:t> </a:t>
            </a:r>
            <a:r>
              <a:rPr lang="en-US"/>
              <a:t>across all verticals without building discreet solutions for each application.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2616F-011D-47B3-A2C1-4E16F11993E6}"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112295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eriod"/>
            </a:pPr>
            <a:endParaRPr lang="en-US" dirty="0"/>
          </a:p>
        </p:txBody>
      </p:sp>
    </p:spTree>
    <p:extLst>
      <p:ext uri="{BB962C8B-B14F-4D97-AF65-F5344CB8AC3E}">
        <p14:creationId xmlns:p14="http://schemas.microsoft.com/office/powerpoint/2010/main" val="131506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5.xml"/><Relationship Id="rId1" Type="http://schemas.openxmlformats.org/officeDocument/2006/relationships/tags" Target="../tags/tag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Blank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D543A0E-70E6-46DB-8F7C-06A0214599E8}"/>
              </a:ext>
            </a:extLst>
          </p:cNvPr>
          <p:cNvSpPr>
            <a:spLocks noGrp="1"/>
          </p:cNvSpPr>
          <p:nvPr>
            <p:ph type="ftr" sz="quarter" idx="13"/>
          </p:nvPr>
        </p:nvSpPr>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95877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0_Four Column Text Layout">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F384717-39C3-4AC7-9EA1-C3EA1A638B65}"/>
              </a:ext>
            </a:extLst>
          </p:cNvPr>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dirty="0"/>
              <a:t>Click to edit secondary headline</a:t>
            </a:r>
          </a:p>
        </p:txBody>
      </p:sp>
      <p:sp>
        <p:nvSpPr>
          <p:cNvPr id="3" name="Text Placeholder 42">
            <a:extLst>
              <a:ext uri="{FF2B5EF4-FFF2-40B4-BE49-F238E27FC236}">
                <a16:creationId xmlns:a16="http://schemas.microsoft.com/office/drawing/2014/main" id="{6D6C4B20-F952-4A3C-AB73-2A06B8C3F696}"/>
              </a:ext>
            </a:extLst>
          </p:cNvPr>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dirty="0"/>
              <a:t>Click to edit headline</a:t>
            </a:r>
          </a:p>
        </p:txBody>
      </p:sp>
      <p:sp>
        <p:nvSpPr>
          <p:cNvPr id="8" name="Text Placeholder 3">
            <a:extLst>
              <a:ext uri="{FF2B5EF4-FFF2-40B4-BE49-F238E27FC236}">
                <a16:creationId xmlns:a16="http://schemas.microsoft.com/office/drawing/2014/main" id="{09C1B709-09CD-404B-B852-419096D0681C}"/>
              </a:ext>
            </a:extLst>
          </p:cNvPr>
          <p:cNvSpPr>
            <a:spLocks noGrp="1"/>
          </p:cNvSpPr>
          <p:nvPr>
            <p:ph type="body" sz="quarter" idx="12"/>
          </p:nvPr>
        </p:nvSpPr>
        <p:spPr>
          <a:xfrm>
            <a:off x="417600" y="1080000"/>
            <a:ext cx="18936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3">
            <a:extLst>
              <a:ext uri="{FF2B5EF4-FFF2-40B4-BE49-F238E27FC236}">
                <a16:creationId xmlns:a16="http://schemas.microsoft.com/office/drawing/2014/main" id="{2D9B7F28-94B8-42B4-A97D-4EBCB20F679F}"/>
              </a:ext>
            </a:extLst>
          </p:cNvPr>
          <p:cNvSpPr>
            <a:spLocks noGrp="1"/>
          </p:cNvSpPr>
          <p:nvPr>
            <p:ph type="body" sz="quarter" idx="13"/>
          </p:nvPr>
        </p:nvSpPr>
        <p:spPr>
          <a:xfrm>
            <a:off x="2556000" y="1080000"/>
            <a:ext cx="18936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3">
            <a:extLst>
              <a:ext uri="{FF2B5EF4-FFF2-40B4-BE49-F238E27FC236}">
                <a16:creationId xmlns:a16="http://schemas.microsoft.com/office/drawing/2014/main" id="{7AB4DD6D-9400-4306-8B75-2CFF920828FC}"/>
              </a:ext>
            </a:extLst>
          </p:cNvPr>
          <p:cNvSpPr>
            <a:spLocks noGrp="1"/>
          </p:cNvSpPr>
          <p:nvPr>
            <p:ph type="body" sz="quarter" idx="14"/>
          </p:nvPr>
        </p:nvSpPr>
        <p:spPr>
          <a:xfrm>
            <a:off x="4694400" y="1080000"/>
            <a:ext cx="18936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Text Placeholder 3">
            <a:extLst>
              <a:ext uri="{FF2B5EF4-FFF2-40B4-BE49-F238E27FC236}">
                <a16:creationId xmlns:a16="http://schemas.microsoft.com/office/drawing/2014/main" id="{7D6FBD4C-557B-402F-9039-EF287BD8EA52}"/>
              </a:ext>
            </a:extLst>
          </p:cNvPr>
          <p:cNvSpPr>
            <a:spLocks noGrp="1"/>
          </p:cNvSpPr>
          <p:nvPr>
            <p:ph type="body" sz="quarter" idx="15"/>
          </p:nvPr>
        </p:nvSpPr>
        <p:spPr>
          <a:xfrm>
            <a:off x="6832800" y="1080000"/>
            <a:ext cx="18936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3">
            <a:extLst>
              <a:ext uri="{FF2B5EF4-FFF2-40B4-BE49-F238E27FC236}">
                <a16:creationId xmlns:a16="http://schemas.microsoft.com/office/drawing/2014/main" id="{CCEF9DDB-0B87-42B5-98DF-391316BABF9E}"/>
              </a:ext>
            </a:extLst>
          </p:cNvPr>
          <p:cNvSpPr>
            <a:spLocks noGrp="1"/>
          </p:cNvSpPr>
          <p:nvPr>
            <p:ph type="ftr" sz="quarter" idx="16"/>
          </p:nvPr>
        </p:nvSpPr>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43493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Nokia White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DBE863A-2363-4DD7-802C-F891E7DC0ABC}"/>
              </a:ext>
            </a:extLst>
          </p:cNvPr>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2535" name="think-cell Slide" r:id="rId4" imgW="270" imgH="270" progId="TCLayout.ActiveDocument.1">
                  <p:embed/>
                </p:oleObj>
              </mc:Choice>
              <mc:Fallback>
                <p:oleObj name="think-cell Slide" r:id="rId4" imgW="270" imgH="270" progId="TCLayout.ActiveDocument.1">
                  <p:embed/>
                  <p:pic>
                    <p:nvPicPr>
                      <p:cNvPr id="2" name="Object 1" hidden="1">
                        <a:extLst>
                          <a:ext uri="{FF2B5EF4-FFF2-40B4-BE49-F238E27FC236}">
                            <a16:creationId xmlns:a16="http://schemas.microsoft.com/office/drawing/2014/main" id="{4DBE863A-2363-4DD7-802C-F891E7DC0ABC}"/>
                          </a:ext>
                        </a:extLst>
                      </p:cNvPr>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3" name="Content Placeholder 2"/>
          <p:cNvSpPr>
            <a:spLocks noGrp="1"/>
          </p:cNvSpPr>
          <p:nvPr>
            <p:ph sz="quarter" idx="15"/>
          </p:nvPr>
        </p:nvSpPr>
        <p:spPr>
          <a:xfrm>
            <a:off x="418118" y="1080000"/>
            <a:ext cx="8308800" cy="3560400"/>
          </a:xfrm>
          <a:prstGeom prst="rect">
            <a:avLst/>
          </a:prstGeom>
        </p:spPr>
        <p:txBody>
          <a:bodyPr lIns="0" tIns="0" rIns="0" bIns="0"/>
          <a:lstStyle>
            <a:lvl1pPr algn="l">
              <a:defRPr sz="1600">
                <a:solidFill>
                  <a:schemeClr val="tx2"/>
                </a:solidFill>
              </a:defRPr>
            </a:lvl1pPr>
            <a:lvl2pPr marL="460782" algn="l">
              <a:defRPr sz="1400">
                <a:solidFill>
                  <a:schemeClr val="tx2"/>
                </a:solidFill>
              </a:defRPr>
            </a:lvl2pPr>
            <a:lvl3pPr marL="691174" indent="-230392" algn="l">
              <a:defRPr sz="1200">
                <a:solidFill>
                  <a:schemeClr val="tx2"/>
                </a:solidFill>
              </a:defRPr>
            </a:lvl3pPr>
            <a:lvl4pPr marL="921564" algn="l">
              <a:defRPr sz="1000">
                <a:solidFill>
                  <a:schemeClr val="tx2"/>
                </a:solidFill>
              </a:defRPr>
            </a:lvl4pPr>
            <a:lvl5pPr marL="1151956" algn="l">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Footer Placeholder 27"/>
          <p:cNvSpPr>
            <a:spLocks noGrp="1"/>
          </p:cNvSpPr>
          <p:nvPr>
            <p:ph type="ftr" sz="quarter" idx="3"/>
          </p:nvPr>
        </p:nvSpPr>
        <p:spPr>
          <a:xfrm>
            <a:off x="2692800" y="4816800"/>
            <a:ext cx="2581201" cy="122400"/>
          </a:xfrm>
          <a:prstGeom prst="rect">
            <a:avLst/>
          </a:prstGeom>
        </p:spPr>
        <p:txBody>
          <a:bodyPr vert="horz" lIns="0" tIns="0" rIns="0" bIns="0" rtlCol="0" anchor="b"/>
          <a:lstStyle>
            <a:lvl1pPr algn="l">
              <a:defRPr sz="800">
                <a:solidFill>
                  <a:schemeClr val="tx2"/>
                </a:solidFill>
                <a:latin typeface="+mn-lt"/>
              </a:defRPr>
            </a:lvl1pPr>
          </a:lstStyle>
          <a:p>
            <a:pPr defTabSz="457182"/>
            <a:r>
              <a:rPr lang="en-GB">
                <a:solidFill>
                  <a:srgbClr val="001135"/>
                </a:solidFill>
                <a:cs typeface="Arial" panose="020B0604020202020204" pitchFamily="34" charset="0"/>
              </a:rPr>
              <a:t>Confidential</a:t>
            </a:r>
            <a:endParaRPr lang="en-GB" dirty="0">
              <a:solidFill>
                <a:srgbClr val="001135"/>
              </a:solidFill>
              <a:cs typeface="Arial" panose="020B0604020202020204" pitchFamily="34" charset="0"/>
            </a:endParaRPr>
          </a:p>
        </p:txBody>
      </p:sp>
      <p:sp>
        <p:nvSpPr>
          <p:cNvPr id="9" name="Title 1"/>
          <p:cNvSpPr>
            <a:spLocks noGrp="1"/>
          </p:cNvSpPr>
          <p:nvPr>
            <p:ph type="title" hasCustomPrompt="1"/>
          </p:nvPr>
        </p:nvSpPr>
        <p:spPr>
          <a:xfrm>
            <a:off x="417600" y="279249"/>
            <a:ext cx="8308800" cy="309600"/>
          </a:xfrm>
          <a:prstGeom prst="rect">
            <a:avLst/>
          </a:prstGeom>
        </p:spPr>
        <p:txBody>
          <a:bodyPr/>
          <a:lstStyle>
            <a:lvl1pPr>
              <a:defRPr sz="2000" b="0">
                <a:solidFill>
                  <a:schemeClr val="tx1"/>
                </a:solidFill>
                <a:latin typeface="+mj-lt"/>
              </a:defRPr>
            </a:lvl1pPr>
          </a:lstStyle>
          <a:p>
            <a:r>
              <a:rPr lang="en-GB" dirty="0"/>
              <a:t>Click to edit headline</a:t>
            </a:r>
            <a:endParaRPr lang="en-US" dirty="0"/>
          </a:p>
        </p:txBody>
      </p:sp>
      <p:sp>
        <p:nvSpPr>
          <p:cNvPr id="10" name="Text Placeholder 2"/>
          <p:cNvSpPr>
            <a:spLocks noGrp="1"/>
          </p:cNvSpPr>
          <p:nvPr>
            <p:ph type="body" sz="quarter" idx="10" hasCustomPrompt="1"/>
          </p:nvPr>
        </p:nvSpPr>
        <p:spPr>
          <a:xfrm>
            <a:off x="417512" y="590401"/>
            <a:ext cx="8308800" cy="309600"/>
          </a:xfrm>
          <a:prstGeom prst="rect">
            <a:avLst/>
          </a:prstGeom>
        </p:spPr>
        <p:txBody>
          <a:bodyPr lIns="0" tIns="0" rIns="0" bIns="0"/>
          <a:lstStyle>
            <a:lvl1pPr marL="0" marR="0" indent="0" algn="l" defTabSz="457182"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82" rtl="0" eaLnBrk="1" fontAlgn="base" latinLnBrk="0" hangingPunct="1">
              <a:lnSpc>
                <a:spcPct val="100000"/>
              </a:lnSpc>
              <a:spcBef>
                <a:spcPct val="0"/>
              </a:spcBef>
              <a:spcAft>
                <a:spcPts val="600"/>
              </a:spcAft>
              <a:buClrTx/>
              <a:buSzTx/>
              <a:buFont typeface="Arial" charset="0"/>
              <a:buNone/>
              <a:tabLst/>
              <a:defRPr/>
            </a:pPr>
            <a:r>
              <a:rPr lang="en-GB" dirty="0"/>
              <a:t>Click to edit secondary headline</a:t>
            </a:r>
          </a:p>
        </p:txBody>
      </p:sp>
    </p:spTree>
    <p:extLst>
      <p:ext uri="{BB962C8B-B14F-4D97-AF65-F5344CB8AC3E}">
        <p14:creationId xmlns:p14="http://schemas.microsoft.com/office/powerpoint/2010/main" val="845032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secondary headline</a:t>
            </a:r>
          </a:p>
        </p:txBody>
      </p:sp>
      <p:sp>
        <p:nvSpPr>
          <p:cNvPr id="68"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dirty="0"/>
              <a:t>Click to edit headline</a:t>
            </a:r>
          </a:p>
        </p:txBody>
      </p:sp>
      <p:sp>
        <p:nvSpPr>
          <p:cNvPr id="84"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Nokia Pure Text" panose="020B0503020202020204" pitchFamily="34" charset="0"/>
                <a:ea typeface="Nokia Pure Text" panose="020B0503020202020204" pitchFamily="34" charset="0"/>
              </a:defRPr>
            </a:lvl1pPr>
          </a:lstStyle>
          <a:p>
            <a:r>
              <a:rPr lang="en-US">
                <a:cs typeface="Arial" panose="020B0604020202020204" pitchFamily="34" charset="0"/>
              </a:rPr>
              <a:t>Public</a:t>
            </a:r>
            <a:endParaRPr lang="en-US" dirty="0">
              <a:cs typeface="Arial" panose="020B0604020202020204" pitchFamily="34" charset="0"/>
            </a:endParaRPr>
          </a:p>
        </p:txBody>
      </p:sp>
    </p:spTree>
    <p:extLst>
      <p:ext uri="{BB962C8B-B14F-4D97-AF65-F5344CB8AC3E}">
        <p14:creationId xmlns:p14="http://schemas.microsoft.com/office/powerpoint/2010/main" val="2414550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417598" y="1080000"/>
            <a:ext cx="83088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6"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1135"/>
                </a:solidFill>
                <a:effectLst/>
                <a:uLnTx/>
                <a:uFillTx/>
                <a:latin typeface="Nokia Pure Text Light"/>
                <a:ea typeface="+mn-ea"/>
                <a:cs typeface="Arial" panose="020B0604020202020204" pitchFamily="34" charset="0"/>
              </a:rPr>
              <a:t>Confidential</a:t>
            </a:r>
          </a:p>
        </p:txBody>
      </p:sp>
      <p:sp>
        <p:nvSpPr>
          <p:cNvPr id="10"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a:t>Click to edit headline</a:t>
            </a:r>
            <a:endParaRPr lang="en-US" dirty="0"/>
          </a:p>
        </p:txBody>
      </p:sp>
      <p:sp>
        <p:nvSpPr>
          <p:cNvPr id="11"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dirty="0"/>
              <a:t>Click to edit secondary headline</a:t>
            </a:r>
          </a:p>
        </p:txBody>
      </p:sp>
    </p:spTree>
    <p:extLst>
      <p:ext uri="{BB962C8B-B14F-4D97-AF65-F5344CB8AC3E}">
        <p14:creationId xmlns:p14="http://schemas.microsoft.com/office/powerpoint/2010/main" val="2242178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a:t>Click to edit headline</a:t>
            </a:r>
            <a:endParaRPr lang="en-US" dirty="0"/>
          </a:p>
        </p:txBody>
      </p:sp>
      <p:sp>
        <p:nvSpPr>
          <p:cNvPr id="8"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a:cs typeface="Arial" panose="020B0604020202020204" pitchFamily="34" charset="0"/>
              </a:rPr>
              <a:t>Confidential</a:t>
            </a:r>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dirty="0"/>
              <a:t>Click to edit secondary headline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0300" y="4740503"/>
            <a:ext cx="1319787" cy="262129"/>
          </a:xfrm>
          <a:prstGeom prst="rect">
            <a:avLst/>
          </a:prstGeom>
        </p:spPr>
      </p:pic>
    </p:spTree>
    <p:extLst>
      <p:ext uri="{BB962C8B-B14F-4D97-AF65-F5344CB8AC3E}">
        <p14:creationId xmlns:p14="http://schemas.microsoft.com/office/powerpoint/2010/main" val="1073631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White Title Slide">
    <p:spTree>
      <p:nvGrpSpPr>
        <p:cNvPr id="1" name=""/>
        <p:cNvGrpSpPr/>
        <p:nvPr/>
      </p:nvGrpSpPr>
      <p:grpSpPr>
        <a:xfrm>
          <a:off x="0" y="0"/>
          <a:ext cx="0" cy="0"/>
          <a:chOff x="0" y="0"/>
          <a:chExt cx="0" cy="0"/>
        </a:xfrm>
      </p:grpSpPr>
      <p:sp>
        <p:nvSpPr>
          <p:cNvPr id="7" name="Text Placeholder 42">
            <a:extLst>
              <a:ext uri="{FF2B5EF4-FFF2-40B4-BE49-F238E27FC236}">
                <a16:creationId xmlns:a16="http://schemas.microsoft.com/office/drawing/2014/main" id="{A4F04206-BA94-4881-BA5F-F4855044D621}"/>
              </a:ext>
            </a:extLst>
          </p:cNvPr>
          <p:cNvSpPr>
            <a:spLocks noGrp="1"/>
          </p:cNvSpPr>
          <p:nvPr>
            <p:ph type="body" sz="quarter" idx="11" hasCustomPrompt="1"/>
          </p:nvPr>
        </p:nvSpPr>
        <p:spPr>
          <a:xfrm>
            <a:off x="367200" y="900000"/>
            <a:ext cx="8359200" cy="1980000"/>
          </a:xfrm>
          <a:prstGeom prst="rect">
            <a:avLst/>
          </a:prstGeom>
        </p:spPr>
        <p:txBody>
          <a:bodyPr lIns="0" tIns="0" rIns="0" bIns="0"/>
          <a:lstStyle>
            <a:lvl1pPr marL="0" indent="0">
              <a:spcBef>
                <a:spcPts val="0"/>
              </a:spcBef>
              <a:spcAft>
                <a:spcPts val="600"/>
              </a:spcAft>
              <a:buNone/>
              <a:defRPr sz="6600" baseline="0">
                <a:solidFill>
                  <a:schemeClr val="tx1"/>
                </a:solidFill>
                <a:latin typeface="Nokia Pure Headline Ultra Light" panose="020B0204020202020204" pitchFamily="34" charset="0"/>
              </a:defRPr>
            </a:lvl1pPr>
          </a:lstStyle>
          <a:p>
            <a:pPr lvl="0"/>
            <a:r>
              <a:rPr lang="en-US" dirty="0"/>
              <a:t>Main headline in sentence case here</a:t>
            </a:r>
          </a:p>
        </p:txBody>
      </p:sp>
      <p:sp>
        <p:nvSpPr>
          <p:cNvPr id="8" name="Text Placeholder 3">
            <a:extLst>
              <a:ext uri="{FF2B5EF4-FFF2-40B4-BE49-F238E27FC236}">
                <a16:creationId xmlns:a16="http://schemas.microsoft.com/office/drawing/2014/main" id="{82395FE5-ACED-4CF9-93C7-742199141AC5}"/>
              </a:ext>
            </a:extLst>
          </p:cNvPr>
          <p:cNvSpPr>
            <a:spLocks noGrp="1"/>
          </p:cNvSpPr>
          <p:nvPr>
            <p:ph type="body" sz="quarter" idx="12"/>
          </p:nvPr>
        </p:nvSpPr>
        <p:spPr>
          <a:xfrm>
            <a:off x="434502" y="3060000"/>
            <a:ext cx="8291898" cy="1576800"/>
          </a:xfrm>
          <a:prstGeom prst="rect">
            <a:avLst/>
          </a:prstGeom>
        </p:spPr>
        <p:txBody>
          <a:bodyPr lIns="0" tIns="0" rIns="0" bIns="0">
            <a:normAutofit/>
          </a:bodyPr>
          <a:lstStyle>
            <a:lvl1pPr marL="0" indent="0">
              <a:spcBef>
                <a:spcPts val="0"/>
              </a:spcBef>
              <a:spcAft>
                <a:spcPts val="600"/>
              </a:spcAft>
              <a:buFont typeface="Arial" panose="020B0604020202020204" pitchFamily="34" charset="0"/>
              <a:buNone/>
              <a:defRPr sz="1600">
                <a:solidFill>
                  <a:schemeClr val="tx1"/>
                </a:solidFill>
                <a:latin typeface="Nokia Pure Text Light" panose="020B0403020202020204" pitchFamily="34" charset="0"/>
                <a:ea typeface="Nokia Pure Text Light" panose="020B0403020202020204" pitchFamily="34" charset="0"/>
              </a:defRPr>
            </a:lvl1pPr>
            <a:lvl2pPr marL="230400" indent="0">
              <a:spcBef>
                <a:spcPts val="0"/>
              </a:spcBef>
              <a:spcAft>
                <a:spcPts val="600"/>
              </a:spcAft>
              <a:buNone/>
              <a:defRPr sz="1400">
                <a:solidFill>
                  <a:schemeClr val="tx1"/>
                </a:solidFill>
                <a:latin typeface="Nokia Pure Text Light" panose="020B0403020202020204" pitchFamily="34" charset="0"/>
                <a:ea typeface="Nokia Pure Text Light" panose="020B0403020202020204" pitchFamily="34" charset="0"/>
              </a:defRPr>
            </a:lvl2pPr>
            <a:lvl3pPr marL="462600" indent="0">
              <a:spcBef>
                <a:spcPts val="0"/>
              </a:spcBef>
              <a:spcAft>
                <a:spcPts val="600"/>
              </a:spcAft>
              <a:buNone/>
              <a:defRPr sz="1200">
                <a:solidFill>
                  <a:schemeClr val="tx1"/>
                </a:solidFill>
                <a:latin typeface="Nokia Pure Text Light" panose="020B0403020202020204" pitchFamily="34" charset="0"/>
                <a:ea typeface="Nokia Pure Text Light" panose="020B0403020202020204" pitchFamily="34" charset="0"/>
              </a:defRPr>
            </a:lvl3pPr>
            <a:lvl4pPr marL="693000" indent="0">
              <a:spcBef>
                <a:spcPts val="0"/>
              </a:spcBef>
              <a:spcAft>
                <a:spcPts val="600"/>
              </a:spcAft>
              <a:buNone/>
              <a:defRPr sz="1000">
                <a:solidFill>
                  <a:schemeClr val="tx1"/>
                </a:solidFill>
                <a:latin typeface="Nokia Pure Text Light" panose="020B0403020202020204" pitchFamily="34" charset="0"/>
                <a:ea typeface="Nokia Pure Text Light" panose="020B0403020202020204" pitchFamily="34" charset="0"/>
              </a:defRPr>
            </a:lvl4pPr>
            <a:lvl5pPr marL="923400" indent="0">
              <a:spcBef>
                <a:spcPts val="0"/>
              </a:spcBef>
              <a:spcAft>
                <a:spcPts val="600"/>
              </a:spcAft>
              <a:buFont typeface="Arial" panose="020B0604020202020204" pitchFamily="34" charset="0"/>
              <a:buNone/>
              <a:defRPr sz="900">
                <a:solidFill>
                  <a:schemeClr val="tx1"/>
                </a:solidFill>
                <a:latin typeface="Nokia Pure Text Light" panose="020B0403020202020204" pitchFamily="34" charset="0"/>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441332EC-6B80-4828-AE81-B63F414EEB65}"/>
              </a:ext>
            </a:extLst>
          </p:cNvPr>
          <p:cNvSpPr>
            <a:spLocks noGrp="1"/>
          </p:cNvSpPr>
          <p:nvPr>
            <p:ph type="ftr" sz="quarter" idx="13"/>
          </p:nvPr>
        </p:nvSpPr>
        <p:spPr/>
        <p:txBody>
          <a:bodyPr/>
          <a:lstStyle/>
          <a:p>
            <a:r>
              <a:rPr lang="en-GB"/>
              <a:t>&lt;Document ID: change ID in footer or remove&gt; &lt;Change information classification in footer&gt;</a:t>
            </a:r>
            <a:endParaRPr lang="en-US"/>
          </a:p>
        </p:txBody>
      </p:sp>
      <p:pic>
        <p:nvPicPr>
          <p:cNvPr id="9" name="Picture 8">
            <a:extLst>
              <a:ext uri="{FF2B5EF4-FFF2-40B4-BE49-F238E27FC236}">
                <a16:creationId xmlns:a16="http://schemas.microsoft.com/office/drawing/2014/main" id="{B2A079B4-2296-4AF6-9A4A-00A11E579D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200" y="36000"/>
            <a:ext cx="1599250" cy="673200"/>
          </a:xfrm>
          <a:prstGeom prst="rect">
            <a:avLst/>
          </a:prstGeom>
        </p:spPr>
      </p:pic>
    </p:spTree>
    <p:extLst>
      <p:ext uri="{BB962C8B-B14F-4D97-AF65-F5344CB8AC3E}">
        <p14:creationId xmlns:p14="http://schemas.microsoft.com/office/powerpoint/2010/main" val="148687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9149DCE-B1CC-4192-A2D8-7DB02EEFB7E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78" name="think-cell Slide" r:id="rId4" imgW="530" imgH="528" progId="TCLayout.ActiveDocument.1">
                  <p:embed/>
                </p:oleObj>
              </mc:Choice>
              <mc:Fallback>
                <p:oleObj name="think-cell Slide" r:id="rId4" imgW="530" imgH="528" progId="TCLayout.ActiveDocument.1">
                  <p:embed/>
                  <p:pic>
                    <p:nvPicPr>
                      <p:cNvPr id="2" name="Object 1" hidden="1">
                        <a:extLst>
                          <a:ext uri="{FF2B5EF4-FFF2-40B4-BE49-F238E27FC236}">
                            <a16:creationId xmlns:a16="http://schemas.microsoft.com/office/drawing/2014/main" id="{C9149DCE-B1CC-4192-A2D8-7DB02EEFB7E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a:t>&lt;Document ID: change ID in footer or remove&gt; &lt;Change information classification in footer&gt;</a:t>
            </a:r>
            <a:endParaRPr lang="en-US"/>
          </a:p>
        </p:txBody>
      </p:sp>
      <p:sp>
        <p:nvSpPr>
          <p:cNvPr id="4" name="Text Placeholder 12">
            <a:extLst>
              <a:ext uri="{FF2B5EF4-FFF2-40B4-BE49-F238E27FC236}">
                <a16:creationId xmlns:a16="http://schemas.microsoft.com/office/drawing/2014/main" id="{99A4E175-66C0-4DDD-AA07-5D4B03CEA1D0}"/>
              </a:ext>
            </a:extLst>
          </p:cNvPr>
          <p:cNvSpPr>
            <a:spLocks noGrp="1"/>
          </p:cNvSpPr>
          <p:nvPr>
            <p:ph type="body" sz="quarter" idx="11"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dirty="0"/>
              <a:t>Click to edit secondary headline</a:t>
            </a:r>
          </a:p>
        </p:txBody>
      </p:sp>
      <p:sp>
        <p:nvSpPr>
          <p:cNvPr id="5" name="Text Placeholder 42">
            <a:extLst>
              <a:ext uri="{FF2B5EF4-FFF2-40B4-BE49-F238E27FC236}">
                <a16:creationId xmlns:a16="http://schemas.microsoft.com/office/drawing/2014/main" id="{F4102E0A-65A1-4E0C-ABCA-2CEBB8D5BF5D}"/>
              </a:ext>
            </a:extLst>
          </p:cNvPr>
          <p:cNvSpPr>
            <a:spLocks noGrp="1"/>
          </p:cNvSpPr>
          <p:nvPr>
            <p:ph type="body" sz="quarter" idx="12"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dirty="0"/>
              <a:t>Click to edit headline</a:t>
            </a:r>
          </a:p>
        </p:txBody>
      </p:sp>
    </p:spTree>
    <p:extLst>
      <p:ext uri="{BB962C8B-B14F-4D97-AF65-F5344CB8AC3E}">
        <p14:creationId xmlns:p14="http://schemas.microsoft.com/office/powerpoint/2010/main" val="158394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1080000"/>
            <a:ext cx="8308800" cy="3499620"/>
          </a:xfrm>
          <a:prstGeom prst="rect">
            <a:avLst/>
          </a:prstGeom>
        </p:spPr>
        <p:txBody>
          <a:bodyPr lIns="0" tIns="0" rIns="0" bIns="0"/>
          <a:lstStyle>
            <a:lvl1pPr marL="0" indent="0">
              <a:buNone/>
              <a:defRPr sz="4400">
                <a:solidFill>
                  <a:schemeClr val="bg1"/>
                </a:solidFill>
                <a:latin typeface="Nokia Pure Headline Ultra Light" panose="020B0204020202020204" pitchFamily="34" charset="0"/>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secondary headline</a:t>
            </a:r>
          </a:p>
        </p:txBody>
      </p:sp>
      <p:sp>
        <p:nvSpPr>
          <p:cNvPr id="7"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a:cs typeface="Arial" panose="020B0604020202020204" pitchFamily="34" charset="0"/>
              </a:rPr>
              <a:t>Public</a:t>
            </a:r>
          </a:p>
        </p:txBody>
      </p:sp>
    </p:spTree>
    <p:extLst>
      <p:ext uri="{BB962C8B-B14F-4D97-AF65-F5344CB8AC3E}">
        <p14:creationId xmlns:p14="http://schemas.microsoft.com/office/powerpoint/2010/main" val="126826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Nokia White 3">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2592000" cy="35604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2"/>
          <p:cNvSpPr>
            <a:spLocks noGrp="1"/>
          </p:cNvSpPr>
          <p:nvPr>
            <p:ph sz="quarter" idx="19"/>
          </p:nvPr>
        </p:nvSpPr>
        <p:spPr>
          <a:xfrm>
            <a:off x="3261600" y="1080000"/>
            <a:ext cx="2592000" cy="35604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2"/>
          <p:cNvSpPr>
            <a:spLocks noGrp="1"/>
          </p:cNvSpPr>
          <p:nvPr>
            <p:ph sz="quarter" idx="20"/>
          </p:nvPr>
        </p:nvSpPr>
        <p:spPr>
          <a:xfrm>
            <a:off x="6120000" y="1080000"/>
            <a:ext cx="2592000" cy="35604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itle Placeholder 1"/>
          <p:cNvSpPr>
            <a:spLocks noGrp="1"/>
          </p:cNvSpPr>
          <p:nvPr>
            <p:ph type="title"/>
          </p:nvPr>
        </p:nvSpPr>
        <p:spPr bwMode="auto">
          <a:xfrm>
            <a:off x="417600" y="280988"/>
            <a:ext cx="8308800" cy="3093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7" name="Alatunnisteen paikkamerkki 3"/>
          <p:cNvSpPr>
            <a:spLocks noGrp="1"/>
          </p:cNvSpPr>
          <p:nvPr>
            <p:ph type="ftr" sz="quarter" idx="3"/>
          </p:nvPr>
        </p:nvSpPr>
        <p:spPr>
          <a:xfrm>
            <a:off x="2219102" y="4806000"/>
            <a:ext cx="2581200" cy="122400"/>
          </a:xfrm>
        </p:spPr>
        <p:txBody>
          <a:bodyPr/>
          <a:lstStyle/>
          <a:p>
            <a:r>
              <a:rPr lang="en-US">
                <a:solidFill>
                  <a:srgbClr val="001135"/>
                </a:solidFill>
                <a:cs typeface="Arial" panose="020B0604020202020204" pitchFamily="34" charset="0"/>
              </a:rPr>
              <a:t>Public</a:t>
            </a:r>
          </a:p>
        </p:txBody>
      </p:sp>
    </p:spTree>
    <p:extLst>
      <p:ext uri="{BB962C8B-B14F-4D97-AF65-F5344CB8AC3E}">
        <p14:creationId xmlns:p14="http://schemas.microsoft.com/office/powerpoint/2010/main" val="129389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1-2 White - one col tier text with headline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765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GB" noProof="0" dirty="0"/>
              <a:t>Click to edit headline</a:t>
            </a:r>
          </a:p>
        </p:txBody>
      </p:sp>
      <p:sp>
        <p:nvSpPr>
          <p:cNvPr id="9" name="Table Placeholder 2"/>
          <p:cNvSpPr>
            <a:spLocks noGrp="1"/>
          </p:cNvSpPr>
          <p:nvPr>
            <p:ph type="tbl" sz="quarter" idx="13"/>
          </p:nvPr>
        </p:nvSpPr>
        <p:spPr>
          <a:xfrm>
            <a:off x="417600" y="1076401"/>
            <a:ext cx="8308800" cy="246173"/>
          </a:xfrm>
          <a:prstGeom prst="rect">
            <a:avLst/>
          </a:prstGeom>
        </p:spPr>
        <p:txBody>
          <a:bodyPr/>
          <a:lstStyle>
            <a:lvl1pPr marL="0" indent="0">
              <a:buNone/>
              <a:defRPr sz="1600">
                <a:solidFill>
                  <a:schemeClr val="tx2"/>
                </a:solidFill>
                <a:latin typeface="+mn-lt"/>
              </a:defRPr>
            </a:lvl1pPr>
          </a:lstStyle>
          <a:p>
            <a:r>
              <a:rPr lang="en-GB" dirty="0"/>
              <a:t>Click icon to add table</a:t>
            </a:r>
          </a:p>
        </p:txBody>
      </p:sp>
      <p:sp>
        <p:nvSpPr>
          <p:cNvPr id="10" name="Text Placeholder 12"/>
          <p:cNvSpPr>
            <a:spLocks noGrp="1"/>
          </p:cNvSpPr>
          <p:nvPr>
            <p:ph type="body" sz="quarter" idx="10" hasCustomPrompt="1"/>
          </p:nvPr>
        </p:nvSpPr>
        <p:spPr>
          <a:xfrm>
            <a:off x="417600" y="36314"/>
            <a:ext cx="8308800" cy="215492"/>
          </a:xfrm>
          <a:prstGeom prst="rect">
            <a:avLst/>
          </a:prstGeom>
        </p:spPr>
        <p:txBody>
          <a:bodyPr lIns="0" tIns="0" rIns="0" bIns="0"/>
          <a:lstStyle>
            <a:lvl1pPr marL="0" indent="0">
              <a:buNone/>
              <a:defRPr sz="14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GB" noProof="0" dirty="0"/>
              <a:t>Click to edit secondary headline</a:t>
            </a:r>
          </a:p>
        </p:txBody>
      </p:sp>
    </p:spTree>
    <p:extLst>
      <p:ext uri="{BB962C8B-B14F-4D97-AF65-F5344CB8AC3E}">
        <p14:creationId xmlns:p14="http://schemas.microsoft.com/office/powerpoint/2010/main" val="4073887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9149DCE-B1CC-4192-A2D8-7DB02EEFB7E7}"/>
              </a:ext>
            </a:extLst>
          </p:cNvPr>
          <p:cNvGraphicFramePr>
            <a:graphicFrameLocks noChangeAspect="1"/>
          </p:cNvGraphicFramePr>
          <p:nvPr userDrawn="1">
            <p:custDataLst>
              <p:tags r:id="rId2"/>
            </p:custDataLst>
            <p:extLst>
              <p:ext uri="{D42A27DB-BD31-4B8C-83A1-F6EECF244321}">
                <p14:modId xmlns:p14="http://schemas.microsoft.com/office/powerpoint/2010/main" val="40615406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93" name="think-cell Slide" r:id="rId4" imgW="530" imgH="528" progId="TCLayout.ActiveDocument.1">
                  <p:embed/>
                </p:oleObj>
              </mc:Choice>
              <mc:Fallback>
                <p:oleObj name="think-cell Slide" r:id="rId4" imgW="530" imgH="52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a:t>&lt;Document ID: change ID in footer or remove&gt; &lt;Change information classification in footer&gt;</a:t>
            </a:r>
            <a:endParaRPr lang="en-US"/>
          </a:p>
        </p:txBody>
      </p:sp>
      <p:sp>
        <p:nvSpPr>
          <p:cNvPr id="4" name="Text Placeholder 12">
            <a:extLst>
              <a:ext uri="{FF2B5EF4-FFF2-40B4-BE49-F238E27FC236}">
                <a16:creationId xmlns:a16="http://schemas.microsoft.com/office/drawing/2014/main" id="{99A4E175-66C0-4DDD-AA07-5D4B03CEA1D0}"/>
              </a:ext>
            </a:extLst>
          </p:cNvPr>
          <p:cNvSpPr>
            <a:spLocks noGrp="1"/>
          </p:cNvSpPr>
          <p:nvPr>
            <p:ph type="body" sz="quarter" idx="11"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dirty="0"/>
              <a:t>Click to edit secondary headline</a:t>
            </a:r>
          </a:p>
        </p:txBody>
      </p:sp>
      <p:sp>
        <p:nvSpPr>
          <p:cNvPr id="5" name="Text Placeholder 42">
            <a:extLst>
              <a:ext uri="{FF2B5EF4-FFF2-40B4-BE49-F238E27FC236}">
                <a16:creationId xmlns:a16="http://schemas.microsoft.com/office/drawing/2014/main" id="{F4102E0A-65A1-4E0C-ABCA-2CEBB8D5BF5D}"/>
              </a:ext>
            </a:extLst>
          </p:cNvPr>
          <p:cNvSpPr>
            <a:spLocks noGrp="1"/>
          </p:cNvSpPr>
          <p:nvPr>
            <p:ph type="body" sz="quarter" idx="12"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dirty="0"/>
              <a:t>Click to edit headline</a:t>
            </a:r>
          </a:p>
        </p:txBody>
      </p:sp>
    </p:spTree>
    <p:extLst>
      <p:ext uri="{BB962C8B-B14F-4D97-AF65-F5344CB8AC3E}">
        <p14:creationId xmlns:p14="http://schemas.microsoft.com/office/powerpoint/2010/main" val="365285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596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1_Blue Title Slide">
    <p:bg>
      <p:bgPr>
        <a:solidFill>
          <a:schemeClr val="tx1"/>
        </a:solidFill>
        <a:effectLst/>
      </p:bgPr>
    </p:bg>
    <p:spTree>
      <p:nvGrpSpPr>
        <p:cNvPr id="1" name=""/>
        <p:cNvGrpSpPr/>
        <p:nvPr/>
      </p:nvGrpSpPr>
      <p:grpSpPr>
        <a:xfrm>
          <a:off x="0" y="0"/>
          <a:ext cx="0" cy="0"/>
          <a:chOff x="0" y="0"/>
          <a:chExt cx="0" cy="0"/>
        </a:xfrm>
      </p:grpSpPr>
      <p:sp>
        <p:nvSpPr>
          <p:cNvPr id="7" name="Text Placeholder 42">
            <a:extLst>
              <a:ext uri="{FF2B5EF4-FFF2-40B4-BE49-F238E27FC236}">
                <a16:creationId xmlns:a16="http://schemas.microsoft.com/office/drawing/2014/main" id="{A4F04206-BA94-4881-BA5F-F4855044D621}"/>
              </a:ext>
            </a:extLst>
          </p:cNvPr>
          <p:cNvSpPr>
            <a:spLocks noGrp="1"/>
          </p:cNvSpPr>
          <p:nvPr>
            <p:ph type="body" sz="quarter" idx="11" hasCustomPrompt="1"/>
          </p:nvPr>
        </p:nvSpPr>
        <p:spPr>
          <a:xfrm>
            <a:off x="367200" y="900000"/>
            <a:ext cx="8359200" cy="1980000"/>
          </a:xfrm>
          <a:prstGeom prst="rect">
            <a:avLst/>
          </a:prstGeom>
        </p:spPr>
        <p:txBody>
          <a:bodyPr lIns="0" tIns="0" rIns="0" bIns="0"/>
          <a:lstStyle>
            <a:lvl1pPr marL="0" indent="0">
              <a:spcBef>
                <a:spcPts val="0"/>
              </a:spcBef>
              <a:spcAft>
                <a:spcPts val="600"/>
              </a:spcAft>
              <a:buNone/>
              <a:defRPr sz="6600" baseline="0">
                <a:solidFill>
                  <a:schemeClr val="bg1"/>
                </a:solidFill>
                <a:latin typeface="Nokia Pure Headline Ultra Light" panose="020B0204020202020204" pitchFamily="34" charset="0"/>
              </a:defRPr>
            </a:lvl1pPr>
          </a:lstStyle>
          <a:p>
            <a:pPr lvl="0"/>
            <a:r>
              <a:rPr lang="en-US" dirty="0"/>
              <a:t>Main headline in sentence case here</a:t>
            </a:r>
          </a:p>
        </p:txBody>
      </p:sp>
      <p:sp>
        <p:nvSpPr>
          <p:cNvPr id="8" name="Text Placeholder 3">
            <a:extLst>
              <a:ext uri="{FF2B5EF4-FFF2-40B4-BE49-F238E27FC236}">
                <a16:creationId xmlns:a16="http://schemas.microsoft.com/office/drawing/2014/main" id="{82395FE5-ACED-4CF9-93C7-742199141AC5}"/>
              </a:ext>
            </a:extLst>
          </p:cNvPr>
          <p:cNvSpPr>
            <a:spLocks noGrp="1"/>
          </p:cNvSpPr>
          <p:nvPr>
            <p:ph type="body" sz="quarter" idx="12"/>
          </p:nvPr>
        </p:nvSpPr>
        <p:spPr>
          <a:xfrm>
            <a:off x="417600" y="3060000"/>
            <a:ext cx="8308800" cy="1576800"/>
          </a:xfrm>
          <a:prstGeom prst="rect">
            <a:avLst/>
          </a:prstGeom>
        </p:spPr>
        <p:txBody>
          <a:bodyPr lIns="0" tIns="0" rIns="0" bIns="0">
            <a:normAutofit/>
          </a:bodyPr>
          <a:lstStyle>
            <a:lvl1pPr marL="0" indent="0">
              <a:spcBef>
                <a:spcPts val="0"/>
              </a:spcBef>
              <a:spcAft>
                <a:spcPts val="600"/>
              </a:spcAft>
              <a:buFont typeface="Arial" panose="020B0604020202020204" pitchFamily="34" charset="0"/>
              <a:buNone/>
              <a:defRPr sz="1600">
                <a:solidFill>
                  <a:schemeClr val="bg1"/>
                </a:solidFill>
                <a:latin typeface="Nokia Pure Text Light" panose="020B0403020202020204" pitchFamily="34" charset="0"/>
                <a:ea typeface="Nokia Pure Text Light" panose="020B0403020202020204" pitchFamily="34" charset="0"/>
              </a:defRPr>
            </a:lvl1pPr>
            <a:lvl2pPr marL="230400" indent="0">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2pPr>
            <a:lvl3pPr marL="462600" indent="0">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3pPr>
            <a:lvl4pPr marL="693000" indent="0">
              <a:spcBef>
                <a:spcPts val="0"/>
              </a:spcBef>
              <a:spcAft>
                <a:spcPts val="600"/>
              </a:spcAft>
              <a:buNone/>
              <a:defRPr sz="1000">
                <a:solidFill>
                  <a:schemeClr val="bg1"/>
                </a:solidFill>
                <a:latin typeface="Nokia Pure Text Light" panose="020B0403020202020204" pitchFamily="34" charset="0"/>
                <a:ea typeface="Nokia Pure Text Light" panose="020B0403020202020204" pitchFamily="34" charset="0"/>
              </a:defRPr>
            </a:lvl4pPr>
            <a:lvl5pPr marL="923400" indent="0">
              <a:spcBef>
                <a:spcPts val="0"/>
              </a:spcBef>
              <a:spcAft>
                <a:spcPts val="600"/>
              </a:spcAft>
              <a:buFont typeface="Arial" panose="020B0604020202020204" pitchFamily="34" charset="0"/>
              <a:buNone/>
              <a:defRPr sz="900">
                <a:solidFill>
                  <a:schemeClr val="bg1"/>
                </a:solidFill>
                <a:latin typeface="Nokia Pure Text Light" panose="020B0403020202020204" pitchFamily="34" charset="0"/>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B6E85245-6EF4-4401-89A5-4E7398F482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200" y="36000"/>
            <a:ext cx="1599250" cy="673200"/>
          </a:xfrm>
          <a:prstGeom prst="rect">
            <a:avLst/>
          </a:prstGeom>
        </p:spPr>
      </p:pic>
      <p:sp>
        <p:nvSpPr>
          <p:cNvPr id="2" name="Footer Placeholder 1">
            <a:extLst>
              <a:ext uri="{FF2B5EF4-FFF2-40B4-BE49-F238E27FC236}">
                <a16:creationId xmlns:a16="http://schemas.microsoft.com/office/drawing/2014/main" id="{37354AD9-06FB-4C15-A48D-5001BBC6FF5E}"/>
              </a:ext>
            </a:extLst>
          </p:cNvPr>
          <p:cNvSpPr>
            <a:spLocks noGrp="1"/>
          </p:cNvSpPr>
          <p:nvPr>
            <p:ph type="ftr" sz="quarter" idx="13"/>
          </p:nvPr>
        </p:nvSpPr>
        <p:spPr/>
        <p:txBody>
          <a:bodyPr/>
          <a:lstStyle/>
          <a:p>
            <a:r>
              <a:rPr lang="en-GB"/>
              <a:t>&lt;Document ID: change ID in footer or remove&gt; &lt;Change information classification in footer&gt;</a:t>
            </a:r>
            <a:endParaRPr lang="en-US"/>
          </a:p>
        </p:txBody>
      </p:sp>
      <p:pic>
        <p:nvPicPr>
          <p:cNvPr id="12" name="Picture 11">
            <a:extLst>
              <a:ext uri="{FF2B5EF4-FFF2-40B4-BE49-F238E27FC236}">
                <a16:creationId xmlns:a16="http://schemas.microsoft.com/office/drawing/2014/main" id="{08CB4E99-5D9B-49EB-A80D-C2366451A6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988" y="34045"/>
            <a:ext cx="1589956" cy="669288"/>
          </a:xfrm>
          <a:prstGeom prst="rect">
            <a:avLst/>
          </a:prstGeom>
        </p:spPr>
      </p:pic>
    </p:spTree>
    <p:extLst>
      <p:ext uri="{BB962C8B-B14F-4D97-AF65-F5344CB8AC3E}">
        <p14:creationId xmlns:p14="http://schemas.microsoft.com/office/powerpoint/2010/main" val="57818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2_Blue Text Layout">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E85245-6EF4-4401-89A5-4E7398F482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200" y="36000"/>
            <a:ext cx="1599250" cy="673200"/>
          </a:xfrm>
          <a:prstGeom prst="rect">
            <a:avLst/>
          </a:prstGeom>
        </p:spPr>
      </p:pic>
      <p:sp>
        <p:nvSpPr>
          <p:cNvPr id="11" name="Text Placeholder 12">
            <a:extLst>
              <a:ext uri="{FF2B5EF4-FFF2-40B4-BE49-F238E27FC236}">
                <a16:creationId xmlns:a16="http://schemas.microsoft.com/office/drawing/2014/main" id="{201F9EFC-1397-476F-AC8D-B29C394E4455}"/>
              </a:ext>
            </a:extLst>
          </p:cNvPr>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1"/>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secondary headline</a:t>
            </a:r>
          </a:p>
        </p:txBody>
      </p:sp>
      <p:sp>
        <p:nvSpPr>
          <p:cNvPr id="12" name="Text Placeholder 42">
            <a:extLst>
              <a:ext uri="{FF2B5EF4-FFF2-40B4-BE49-F238E27FC236}">
                <a16:creationId xmlns:a16="http://schemas.microsoft.com/office/drawing/2014/main" id="{B5196263-821B-4B0A-B8F0-F314EF3ADF08}"/>
              </a:ext>
            </a:extLst>
          </p:cNvPr>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bg1"/>
                </a:solidFill>
                <a:latin typeface="+mj-lt"/>
              </a:defRPr>
            </a:lvl1pPr>
          </a:lstStyle>
          <a:p>
            <a:pPr lvl="0"/>
            <a:r>
              <a:rPr lang="en-US" dirty="0"/>
              <a:t>Click to edit headline</a:t>
            </a:r>
          </a:p>
        </p:txBody>
      </p:sp>
      <p:sp>
        <p:nvSpPr>
          <p:cNvPr id="13" name="Text Placeholder 3">
            <a:extLst>
              <a:ext uri="{FF2B5EF4-FFF2-40B4-BE49-F238E27FC236}">
                <a16:creationId xmlns:a16="http://schemas.microsoft.com/office/drawing/2014/main" id="{1252EEB5-B067-4FF5-9D6E-45AD7724914D}"/>
              </a:ext>
            </a:extLst>
          </p:cNvPr>
          <p:cNvSpPr>
            <a:spLocks noGrp="1"/>
          </p:cNvSpPr>
          <p:nvPr>
            <p:ph type="body" sz="quarter" idx="12"/>
          </p:nvPr>
        </p:nvSpPr>
        <p:spPr>
          <a:xfrm>
            <a:off x="417600" y="1080000"/>
            <a:ext cx="8308800" cy="3560400"/>
          </a:xfrm>
          <a:prstGeom prst="rect">
            <a:avLst/>
          </a:prstGeom>
        </p:spPr>
        <p:txBody>
          <a:bodyPr lIns="0" tIns="0" rIns="0" bIns="0">
            <a:normAutofit/>
          </a:bodyPr>
          <a:lstStyle>
            <a:lvl1pPr marL="0" indent="0">
              <a:spcBef>
                <a:spcPts val="0"/>
              </a:spcBef>
              <a:spcAft>
                <a:spcPts val="600"/>
              </a:spcAft>
              <a:buNone/>
              <a:defRPr sz="1600">
                <a:solidFill>
                  <a:schemeClr val="bg1"/>
                </a:solidFill>
                <a:latin typeface="Nokia Pure Text Light" panose="020B0403020202020204" pitchFamily="34" charset="0"/>
                <a:ea typeface="Nokia Pure Text Light" panose="020B0403020202020204" pitchFamily="34" charset="0"/>
              </a:defRPr>
            </a:lvl1pPr>
            <a:lvl2pPr marL="230400" indent="0">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2pPr>
            <a:lvl3pPr marL="462600" indent="0">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3pPr>
            <a:lvl4pPr marL="693000" indent="0">
              <a:spcBef>
                <a:spcPts val="0"/>
              </a:spcBef>
              <a:spcAft>
                <a:spcPts val="600"/>
              </a:spcAft>
              <a:buNone/>
              <a:defRPr sz="1000">
                <a:solidFill>
                  <a:schemeClr val="bg1"/>
                </a:solidFill>
                <a:latin typeface="Nokia Pure Text Light" panose="020B0403020202020204" pitchFamily="34" charset="0"/>
                <a:ea typeface="Nokia Pure Text Light" panose="020B0403020202020204" pitchFamily="34" charset="0"/>
              </a:defRPr>
            </a:lvl4pPr>
            <a:lvl5pPr marL="923400" indent="0">
              <a:spcBef>
                <a:spcPts val="0"/>
              </a:spcBef>
              <a:spcAft>
                <a:spcPts val="600"/>
              </a:spcAft>
              <a:buFont typeface="Arial" panose="020B0604020202020204" pitchFamily="34" charset="0"/>
              <a:buNone/>
              <a:defRPr sz="800">
                <a:solidFill>
                  <a:schemeClr val="bg1"/>
                </a:solidFill>
                <a:latin typeface="Nokia Pure Text Light" panose="020B0403020202020204" pitchFamily="34" charset="0"/>
                <a:ea typeface="Nokia Pure Text Light" panose="020B04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0A9673B1-D3FB-43B2-8D91-D053CDDCAFBD}"/>
              </a:ext>
            </a:extLst>
          </p:cNvPr>
          <p:cNvSpPr>
            <a:spLocks noGrp="1"/>
          </p:cNvSpPr>
          <p:nvPr>
            <p:ph type="ftr" sz="quarter" idx="13"/>
          </p:nvPr>
        </p:nvSpPr>
        <p:spPr/>
        <p:txBody>
          <a:bodyPr/>
          <a:lstStyle/>
          <a:p>
            <a:r>
              <a:rPr lang="en-GB"/>
              <a:t>&lt;Document ID: change ID in footer or remove&gt; &lt;Change information classification in footer&gt;</a:t>
            </a:r>
            <a:endParaRPr lang="en-US"/>
          </a:p>
        </p:txBody>
      </p:sp>
      <p:pic>
        <p:nvPicPr>
          <p:cNvPr id="10" name="Picture 9">
            <a:extLst>
              <a:ext uri="{FF2B5EF4-FFF2-40B4-BE49-F238E27FC236}">
                <a16:creationId xmlns:a16="http://schemas.microsoft.com/office/drawing/2014/main" id="{31961597-1BB1-4AC0-81C4-ECF117F5AF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5813" y="4648933"/>
            <a:ext cx="1009152" cy="424800"/>
          </a:xfrm>
          <a:prstGeom prst="rect">
            <a:avLst/>
          </a:prstGeom>
        </p:spPr>
      </p:pic>
    </p:spTree>
    <p:extLst>
      <p:ext uri="{BB962C8B-B14F-4D97-AF65-F5344CB8AC3E}">
        <p14:creationId xmlns:p14="http://schemas.microsoft.com/office/powerpoint/2010/main" val="417769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1_Blue End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90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1_White End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91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dirty="0"/>
              <a:t>Click to edit secondary headline</a:t>
            </a:r>
          </a:p>
        </p:txBody>
      </p:sp>
      <p:sp>
        <p:nvSpPr>
          <p:cNvPr id="68"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dirty="0"/>
              <a:t>Click to edit headline</a:t>
            </a:r>
          </a:p>
        </p:txBody>
      </p:sp>
      <p:sp>
        <p:nvSpPr>
          <p:cNvPr id="5"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&lt;Document ID: change ID in footer or remove&gt; &lt;Change information classification in footer&gt;</a:t>
            </a:r>
            <a:endParaRPr lang="en-US" dirty="0"/>
          </a:p>
        </p:txBody>
      </p:sp>
    </p:spTree>
    <p:extLst>
      <p:ext uri="{BB962C8B-B14F-4D97-AF65-F5344CB8AC3E}">
        <p14:creationId xmlns:p14="http://schemas.microsoft.com/office/powerpoint/2010/main" val="3914047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1 Nokia Divider Master title">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75813" y="4648933"/>
            <a:ext cx="1009152" cy="424800"/>
          </a:xfrm>
          <a:prstGeom prst="rect">
            <a:avLst/>
          </a:prstGeom>
        </p:spPr>
      </p:pic>
      <p:sp>
        <p:nvSpPr>
          <p:cNvPr id="8" name="Text Placeholder 12"/>
          <p:cNvSpPr>
            <a:spLocks noGrp="1"/>
          </p:cNvSpPr>
          <p:nvPr>
            <p:ph type="body" sz="quarter" idx="10" hasCustomPrompt="1"/>
          </p:nvPr>
        </p:nvSpPr>
        <p:spPr>
          <a:xfrm>
            <a:off x="417600" y="280800"/>
            <a:ext cx="8308800" cy="4235166"/>
          </a:xfrm>
          <a:prstGeom prst="rect">
            <a:avLst/>
          </a:prstGeom>
        </p:spPr>
        <p:txBody>
          <a:bodyPr lIns="0" tIns="0" rIns="0" bIns="0"/>
          <a:lstStyle>
            <a:lvl1pPr marL="0" indent="0">
              <a:buNone/>
              <a:defRPr sz="5400">
                <a:solidFill>
                  <a:schemeClr val="bg1"/>
                </a:solidFill>
                <a:latin typeface="Nokia Pure Headline Ultra Light" panose="020B0204020202020204" pitchFamily="34" charset="0"/>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secondary headline</a:t>
            </a:r>
          </a:p>
        </p:txBody>
      </p:sp>
      <p:sp>
        <p:nvSpPr>
          <p:cNvPr id="7"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a:cs typeface="Arial" panose="020B0604020202020204" pitchFamily="34" charset="0"/>
              </a:rPr>
              <a:t>Public</a:t>
            </a:r>
          </a:p>
        </p:txBody>
      </p:sp>
    </p:spTree>
    <p:custDataLst>
      <p:tags r:id="rId1"/>
    </p:custDataLst>
    <p:extLst>
      <p:ext uri="{BB962C8B-B14F-4D97-AF65-F5344CB8AC3E}">
        <p14:creationId xmlns:p14="http://schemas.microsoft.com/office/powerpoint/2010/main" val="322494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1_Gray Text Layout">
    <p:bg>
      <p:bgPr>
        <a:solidFill>
          <a:schemeClr val="accent1"/>
        </a:solidFill>
        <a:effectLst/>
      </p:bgPr>
    </p:bg>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201F9EFC-1397-476F-AC8D-B29C394E4455}"/>
              </a:ext>
            </a:extLst>
          </p:cNvPr>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1"/>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secondary headline</a:t>
            </a:r>
          </a:p>
        </p:txBody>
      </p:sp>
      <p:sp>
        <p:nvSpPr>
          <p:cNvPr id="12" name="Text Placeholder 42">
            <a:extLst>
              <a:ext uri="{FF2B5EF4-FFF2-40B4-BE49-F238E27FC236}">
                <a16:creationId xmlns:a16="http://schemas.microsoft.com/office/drawing/2014/main" id="{B5196263-821B-4B0A-B8F0-F314EF3ADF08}"/>
              </a:ext>
            </a:extLst>
          </p:cNvPr>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bg1"/>
                </a:solidFill>
                <a:latin typeface="+mj-lt"/>
              </a:defRPr>
            </a:lvl1pPr>
          </a:lstStyle>
          <a:p>
            <a:pPr lvl="0"/>
            <a:r>
              <a:rPr lang="en-US" dirty="0"/>
              <a:t>Click to edit headline</a:t>
            </a:r>
          </a:p>
        </p:txBody>
      </p:sp>
      <p:sp>
        <p:nvSpPr>
          <p:cNvPr id="13" name="Text Placeholder 3">
            <a:extLst>
              <a:ext uri="{FF2B5EF4-FFF2-40B4-BE49-F238E27FC236}">
                <a16:creationId xmlns:a16="http://schemas.microsoft.com/office/drawing/2014/main" id="{1252EEB5-B067-4FF5-9D6E-45AD7724914D}"/>
              </a:ext>
            </a:extLst>
          </p:cNvPr>
          <p:cNvSpPr>
            <a:spLocks noGrp="1"/>
          </p:cNvSpPr>
          <p:nvPr>
            <p:ph type="body" sz="quarter" idx="12"/>
          </p:nvPr>
        </p:nvSpPr>
        <p:spPr>
          <a:xfrm>
            <a:off x="417600" y="1080000"/>
            <a:ext cx="8308800" cy="3560400"/>
          </a:xfrm>
          <a:prstGeom prst="rect">
            <a:avLst/>
          </a:prstGeom>
        </p:spPr>
        <p:txBody>
          <a:bodyPr lIns="0" tIns="0" rIns="0" bIns="0">
            <a:normAutofit/>
          </a:bodyPr>
          <a:lstStyle>
            <a:lvl1pPr marL="0" indent="0">
              <a:spcBef>
                <a:spcPts val="0"/>
              </a:spcBef>
              <a:spcAft>
                <a:spcPts val="600"/>
              </a:spcAft>
              <a:buNone/>
              <a:defRPr sz="1600">
                <a:solidFill>
                  <a:schemeClr val="bg1"/>
                </a:solidFill>
                <a:latin typeface="Nokia Pure Text Light" panose="020B0403020202020204" pitchFamily="34" charset="0"/>
                <a:ea typeface="Nokia Pure Text Light" panose="020B0403020202020204" pitchFamily="34" charset="0"/>
              </a:defRPr>
            </a:lvl1pPr>
            <a:lvl2pPr marL="230400" indent="0">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2pPr>
            <a:lvl3pPr marL="462600" indent="0">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3pPr>
            <a:lvl4pPr marL="693000" indent="0">
              <a:spcBef>
                <a:spcPts val="0"/>
              </a:spcBef>
              <a:spcAft>
                <a:spcPts val="600"/>
              </a:spcAft>
              <a:buNone/>
              <a:defRPr sz="1000">
                <a:solidFill>
                  <a:schemeClr val="bg1"/>
                </a:solidFill>
                <a:latin typeface="Nokia Pure Text Light" panose="020B0403020202020204" pitchFamily="34" charset="0"/>
                <a:ea typeface="Nokia Pure Text Light" panose="020B0403020202020204" pitchFamily="34" charset="0"/>
              </a:defRPr>
            </a:lvl4pPr>
            <a:lvl5pPr marL="923400" indent="0">
              <a:spcBef>
                <a:spcPts val="0"/>
              </a:spcBef>
              <a:spcAft>
                <a:spcPts val="600"/>
              </a:spcAft>
              <a:buFont typeface="Arial" panose="020B0604020202020204" pitchFamily="34" charset="0"/>
              <a:buNone/>
              <a:defRPr sz="800">
                <a:solidFill>
                  <a:schemeClr val="bg1"/>
                </a:solidFill>
                <a:latin typeface="Nokia Pure Text Light" panose="020B0403020202020204" pitchFamily="34" charset="0"/>
                <a:ea typeface="Nokia Pure Text Light" panose="020B04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422E6FA3-ED47-4E0C-B044-550E170D1A0B}"/>
              </a:ext>
            </a:extLst>
          </p:cNvPr>
          <p:cNvSpPr>
            <a:spLocks noGrp="1"/>
          </p:cNvSpPr>
          <p:nvPr>
            <p:ph type="ftr" sz="quarter" idx="13"/>
          </p:nvPr>
        </p:nvSpPr>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385414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2_Gray Blank">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E24E133-AF05-4EA9-B8C1-517DA46C9D21}"/>
              </a:ext>
            </a:extLst>
          </p:cNvPr>
          <p:cNvSpPr>
            <a:spLocks noGrp="1"/>
          </p:cNvSpPr>
          <p:nvPr>
            <p:ph type="ftr" sz="quarter" idx="12"/>
          </p:nvPr>
        </p:nvSpPr>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193548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3_Gray Divider Slide">
    <p:bg>
      <p:bgPr>
        <a:solidFill>
          <a:schemeClr val="accent1"/>
        </a:solidFill>
        <a:effectLst/>
      </p:bgPr>
    </p:bg>
    <p:spTree>
      <p:nvGrpSpPr>
        <p:cNvPr id="1" name=""/>
        <p:cNvGrpSpPr/>
        <p:nvPr/>
      </p:nvGrpSpPr>
      <p:grpSpPr>
        <a:xfrm>
          <a:off x="0" y="0"/>
          <a:ext cx="0" cy="0"/>
          <a:chOff x="0" y="0"/>
          <a:chExt cx="0" cy="0"/>
        </a:xfrm>
      </p:grpSpPr>
      <p:sp>
        <p:nvSpPr>
          <p:cNvPr id="12" name="Text Placeholder 42">
            <a:extLst>
              <a:ext uri="{FF2B5EF4-FFF2-40B4-BE49-F238E27FC236}">
                <a16:creationId xmlns:a16="http://schemas.microsoft.com/office/drawing/2014/main" id="{B5196263-821B-4B0A-B8F0-F314EF3ADF08}"/>
              </a:ext>
            </a:extLst>
          </p:cNvPr>
          <p:cNvSpPr>
            <a:spLocks noGrp="1"/>
          </p:cNvSpPr>
          <p:nvPr>
            <p:ph type="body" sz="quarter" idx="11" hasCustomPrompt="1"/>
          </p:nvPr>
        </p:nvSpPr>
        <p:spPr>
          <a:xfrm>
            <a:off x="417600" y="280799"/>
            <a:ext cx="8308800" cy="1760501"/>
          </a:xfrm>
          <a:prstGeom prst="rect">
            <a:avLst/>
          </a:prstGeom>
        </p:spPr>
        <p:txBody>
          <a:bodyPr lIns="0" tIns="0" rIns="0" bIns="0"/>
          <a:lstStyle>
            <a:lvl1pPr marL="0" indent="0">
              <a:buNone/>
              <a:defRPr sz="4400" baseline="0">
                <a:solidFill>
                  <a:schemeClr val="bg1"/>
                </a:solidFill>
                <a:latin typeface="Nokia Pure Headline Ultra Light" panose="020B0204020202020204" pitchFamily="34" charset="0"/>
              </a:defRPr>
            </a:lvl1pPr>
          </a:lstStyle>
          <a:p>
            <a:pPr lvl="0"/>
            <a:r>
              <a:rPr lang="en-US" dirty="0"/>
              <a:t>Click to edit headline</a:t>
            </a:r>
          </a:p>
        </p:txBody>
      </p:sp>
      <p:sp>
        <p:nvSpPr>
          <p:cNvPr id="4" name="Footer Placeholder 3">
            <a:extLst>
              <a:ext uri="{FF2B5EF4-FFF2-40B4-BE49-F238E27FC236}">
                <a16:creationId xmlns:a16="http://schemas.microsoft.com/office/drawing/2014/main" id="{8E24E133-AF05-4EA9-B8C1-517DA46C9D21}"/>
              </a:ext>
            </a:extLst>
          </p:cNvPr>
          <p:cNvSpPr>
            <a:spLocks noGrp="1"/>
          </p:cNvSpPr>
          <p:nvPr>
            <p:ph type="ftr" sz="quarter" idx="12"/>
          </p:nvPr>
        </p:nvSpPr>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20324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Single Text Layou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9D3DA-60D4-4CA3-B62B-3F3EFB4A9403}"/>
              </a:ext>
            </a:extLst>
          </p:cNvPr>
          <p:cNvGraphicFramePr>
            <a:graphicFrameLocks noChangeAspect="1"/>
          </p:cNvGraphicFramePr>
          <p:nvPr userDrawn="1">
            <p:custDataLst>
              <p:tags r:id="rId2"/>
            </p:custDataLst>
            <p:extLst>
              <p:ext uri="{D42A27DB-BD31-4B8C-83A1-F6EECF244321}">
                <p14:modId xmlns:p14="http://schemas.microsoft.com/office/powerpoint/2010/main" val="37280851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53" name="think-cell Slide" r:id="rId4" imgW="530" imgH="528" progId="TCLayout.ActiveDocument.1">
                  <p:embed/>
                </p:oleObj>
              </mc:Choice>
              <mc:Fallback>
                <p:oleObj name="think-cell Slide" r:id="rId4" imgW="530" imgH="52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CD5DDEE8-FF3C-4742-BB8C-B09BB2526ACE}"/>
              </a:ext>
            </a:extLst>
          </p:cNvPr>
          <p:cNvSpPr>
            <a:spLocks noGrp="1"/>
          </p:cNvSpPr>
          <p:nvPr>
            <p:ph type="ftr" sz="quarter" idx="10"/>
          </p:nvPr>
        </p:nvSpPr>
        <p:spPr/>
        <p:txBody>
          <a:bodyPr/>
          <a:lstStyle/>
          <a:p>
            <a:r>
              <a:rPr lang="en-GB"/>
              <a:t>&lt;Document ID: change ID in footer or remove&gt; &lt;Change information classification in footer&gt;</a:t>
            </a:r>
            <a:endParaRPr lang="en-US"/>
          </a:p>
        </p:txBody>
      </p:sp>
      <p:sp>
        <p:nvSpPr>
          <p:cNvPr id="4" name="Text Placeholder 12">
            <a:extLst>
              <a:ext uri="{FF2B5EF4-FFF2-40B4-BE49-F238E27FC236}">
                <a16:creationId xmlns:a16="http://schemas.microsoft.com/office/drawing/2014/main" id="{B4B383DF-E841-4958-AC70-1FE077578D06}"/>
              </a:ext>
            </a:extLst>
          </p:cNvPr>
          <p:cNvSpPr>
            <a:spLocks noGrp="1"/>
          </p:cNvSpPr>
          <p:nvPr>
            <p:ph type="body" sz="quarter" idx="11"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dirty="0"/>
              <a:t>Click to edit secondary headline</a:t>
            </a:r>
          </a:p>
        </p:txBody>
      </p:sp>
      <p:sp>
        <p:nvSpPr>
          <p:cNvPr id="5" name="Text Placeholder 42">
            <a:extLst>
              <a:ext uri="{FF2B5EF4-FFF2-40B4-BE49-F238E27FC236}">
                <a16:creationId xmlns:a16="http://schemas.microsoft.com/office/drawing/2014/main" id="{6D425CB6-0BAB-4AB6-ADCE-D68F0C1DF88A}"/>
              </a:ext>
            </a:extLst>
          </p:cNvPr>
          <p:cNvSpPr>
            <a:spLocks noGrp="1"/>
          </p:cNvSpPr>
          <p:nvPr>
            <p:ph type="body" sz="quarter" idx="12"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dirty="0"/>
              <a:t>Click to edit headline</a:t>
            </a:r>
          </a:p>
        </p:txBody>
      </p:sp>
      <p:sp>
        <p:nvSpPr>
          <p:cNvPr id="6" name="Text Placeholder 3">
            <a:extLst>
              <a:ext uri="{FF2B5EF4-FFF2-40B4-BE49-F238E27FC236}">
                <a16:creationId xmlns:a16="http://schemas.microsoft.com/office/drawing/2014/main" id="{087D8427-6029-4956-BF93-C47F0DB87979}"/>
              </a:ext>
            </a:extLst>
          </p:cNvPr>
          <p:cNvSpPr>
            <a:spLocks noGrp="1"/>
          </p:cNvSpPr>
          <p:nvPr>
            <p:ph type="body" sz="quarter" idx="13"/>
          </p:nvPr>
        </p:nvSpPr>
        <p:spPr>
          <a:xfrm>
            <a:off x="417600" y="1080000"/>
            <a:ext cx="83088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58552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Single Table">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F384717-39C3-4AC7-9EA1-C3EA1A638B65}"/>
              </a:ext>
            </a:extLst>
          </p:cNvPr>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dirty="0"/>
              <a:t>Click to edit secondary headline</a:t>
            </a:r>
          </a:p>
        </p:txBody>
      </p:sp>
      <p:sp>
        <p:nvSpPr>
          <p:cNvPr id="3" name="Text Placeholder 42">
            <a:extLst>
              <a:ext uri="{FF2B5EF4-FFF2-40B4-BE49-F238E27FC236}">
                <a16:creationId xmlns:a16="http://schemas.microsoft.com/office/drawing/2014/main" id="{6D6C4B20-F952-4A3C-AB73-2A06B8C3F696}"/>
              </a:ext>
            </a:extLst>
          </p:cNvPr>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dirty="0"/>
              <a:t>Click to edit headline</a:t>
            </a:r>
          </a:p>
        </p:txBody>
      </p:sp>
      <p:sp>
        <p:nvSpPr>
          <p:cNvPr id="6" name="Table Placeholder 2">
            <a:extLst>
              <a:ext uri="{FF2B5EF4-FFF2-40B4-BE49-F238E27FC236}">
                <a16:creationId xmlns:a16="http://schemas.microsoft.com/office/drawing/2014/main" id="{1CF4B30C-BC0A-4BED-8EEF-4DDEF7B9FABC}"/>
              </a:ext>
            </a:extLst>
          </p:cNvPr>
          <p:cNvSpPr>
            <a:spLocks noGrp="1"/>
          </p:cNvSpPr>
          <p:nvPr>
            <p:ph type="tbl" sz="quarter" idx="13"/>
          </p:nvPr>
        </p:nvSpPr>
        <p:spPr>
          <a:xfrm>
            <a:off x="417600" y="1076400"/>
            <a:ext cx="8308800" cy="3564000"/>
          </a:xfrm>
          <a:prstGeom prst="rect">
            <a:avLst/>
          </a:prstGeom>
        </p:spPr>
        <p:txBody>
          <a:bodyPr/>
          <a:lstStyle>
            <a:lvl1pPr marL="0" indent="0">
              <a:buNone/>
              <a:defRPr sz="1000">
                <a:solidFill>
                  <a:schemeClr val="tx2"/>
                </a:solidFill>
                <a:latin typeface="+mn-lt"/>
              </a:defRPr>
            </a:lvl1pPr>
          </a:lstStyle>
          <a:p>
            <a:r>
              <a:rPr lang="en-US"/>
              <a:t>Click icon to add table</a:t>
            </a:r>
            <a:endParaRPr lang="en-US" dirty="0"/>
          </a:p>
        </p:txBody>
      </p:sp>
      <p:sp>
        <p:nvSpPr>
          <p:cNvPr id="4" name="Footer Placeholder 3">
            <a:extLst>
              <a:ext uri="{FF2B5EF4-FFF2-40B4-BE49-F238E27FC236}">
                <a16:creationId xmlns:a16="http://schemas.microsoft.com/office/drawing/2014/main" id="{D6746ED1-96F6-4AE8-9D3A-0266CB4B7380}"/>
              </a:ext>
            </a:extLst>
          </p:cNvPr>
          <p:cNvSpPr>
            <a:spLocks noGrp="1"/>
          </p:cNvSpPr>
          <p:nvPr>
            <p:ph type="ftr" sz="quarter" idx="14"/>
          </p:nvPr>
        </p:nvSpPr>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212641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Single SmartArt">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F384717-39C3-4AC7-9EA1-C3EA1A638B65}"/>
              </a:ext>
            </a:extLst>
          </p:cNvPr>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dirty="0"/>
              <a:t>Click to edit secondary headline</a:t>
            </a:r>
          </a:p>
        </p:txBody>
      </p:sp>
      <p:sp>
        <p:nvSpPr>
          <p:cNvPr id="3" name="Text Placeholder 42">
            <a:extLst>
              <a:ext uri="{FF2B5EF4-FFF2-40B4-BE49-F238E27FC236}">
                <a16:creationId xmlns:a16="http://schemas.microsoft.com/office/drawing/2014/main" id="{6D6C4B20-F952-4A3C-AB73-2A06B8C3F696}"/>
              </a:ext>
            </a:extLst>
          </p:cNvPr>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dirty="0"/>
              <a:t>Click to edit headline</a:t>
            </a:r>
          </a:p>
        </p:txBody>
      </p:sp>
      <p:sp>
        <p:nvSpPr>
          <p:cNvPr id="7" name="SmartArt Placeholder 2">
            <a:extLst>
              <a:ext uri="{FF2B5EF4-FFF2-40B4-BE49-F238E27FC236}">
                <a16:creationId xmlns:a16="http://schemas.microsoft.com/office/drawing/2014/main" id="{9E969AE7-D418-4354-A166-2D9EC9AFFBD5}"/>
              </a:ext>
            </a:extLst>
          </p:cNvPr>
          <p:cNvSpPr>
            <a:spLocks noGrp="1"/>
          </p:cNvSpPr>
          <p:nvPr>
            <p:ph type="dgm" sz="quarter" idx="14"/>
          </p:nvPr>
        </p:nvSpPr>
        <p:spPr>
          <a:xfrm>
            <a:off x="417600" y="1076400"/>
            <a:ext cx="8308800" cy="3564000"/>
          </a:xfrm>
          <a:prstGeom prst="rect">
            <a:avLst/>
          </a:prstGeom>
        </p:spPr>
        <p:txBody>
          <a:bodyPr/>
          <a:lstStyle>
            <a:lvl1pPr marL="0" indent="0">
              <a:buNone/>
              <a:defRPr sz="1000">
                <a:solidFill>
                  <a:schemeClr val="tx2"/>
                </a:solidFill>
              </a:defRPr>
            </a:lvl1pPr>
          </a:lstStyle>
          <a:p>
            <a:r>
              <a:rPr lang="en-US"/>
              <a:t>Click icon to add SmartArt graphic</a:t>
            </a:r>
            <a:endParaRPr lang="en-US" dirty="0"/>
          </a:p>
        </p:txBody>
      </p:sp>
      <p:sp>
        <p:nvSpPr>
          <p:cNvPr id="4" name="Footer Placeholder 3">
            <a:extLst>
              <a:ext uri="{FF2B5EF4-FFF2-40B4-BE49-F238E27FC236}">
                <a16:creationId xmlns:a16="http://schemas.microsoft.com/office/drawing/2014/main" id="{5EB72D45-B478-45D6-BC5D-D958ACDFA9E3}"/>
              </a:ext>
            </a:extLst>
          </p:cNvPr>
          <p:cNvSpPr>
            <a:spLocks noGrp="1"/>
          </p:cNvSpPr>
          <p:nvPr>
            <p:ph type="ftr" sz="quarter" idx="15"/>
          </p:nvPr>
        </p:nvSpPr>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322346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Two Column Text Layout">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F384717-39C3-4AC7-9EA1-C3EA1A638B65}"/>
              </a:ext>
            </a:extLst>
          </p:cNvPr>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dirty="0"/>
              <a:t>Click to edit secondary headline</a:t>
            </a:r>
          </a:p>
        </p:txBody>
      </p:sp>
      <p:sp>
        <p:nvSpPr>
          <p:cNvPr id="3" name="Text Placeholder 42">
            <a:extLst>
              <a:ext uri="{FF2B5EF4-FFF2-40B4-BE49-F238E27FC236}">
                <a16:creationId xmlns:a16="http://schemas.microsoft.com/office/drawing/2014/main" id="{6D6C4B20-F952-4A3C-AB73-2A06B8C3F696}"/>
              </a:ext>
            </a:extLst>
          </p:cNvPr>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dirty="0"/>
              <a:t>Click to edit headline</a:t>
            </a:r>
          </a:p>
        </p:txBody>
      </p:sp>
      <p:sp>
        <p:nvSpPr>
          <p:cNvPr id="6" name="Text Placeholder 3">
            <a:extLst>
              <a:ext uri="{FF2B5EF4-FFF2-40B4-BE49-F238E27FC236}">
                <a16:creationId xmlns:a16="http://schemas.microsoft.com/office/drawing/2014/main" id="{D48EFACD-CEB2-4692-815C-86D19FBB4A40}"/>
              </a:ext>
            </a:extLst>
          </p:cNvPr>
          <p:cNvSpPr>
            <a:spLocks noGrp="1"/>
          </p:cNvSpPr>
          <p:nvPr>
            <p:ph type="body" sz="quarter" idx="12"/>
          </p:nvPr>
        </p:nvSpPr>
        <p:spPr>
          <a:xfrm>
            <a:off x="4176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3">
            <a:extLst>
              <a:ext uri="{FF2B5EF4-FFF2-40B4-BE49-F238E27FC236}">
                <a16:creationId xmlns:a16="http://schemas.microsoft.com/office/drawing/2014/main" id="{3CBCB907-9E7B-4CB2-B9DE-4FC3076D2A87}"/>
              </a:ext>
            </a:extLst>
          </p:cNvPr>
          <p:cNvSpPr>
            <a:spLocks noGrp="1"/>
          </p:cNvSpPr>
          <p:nvPr>
            <p:ph type="body" sz="quarter" idx="13"/>
          </p:nvPr>
        </p:nvSpPr>
        <p:spPr>
          <a:xfrm>
            <a:off x="47160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3">
            <a:extLst>
              <a:ext uri="{FF2B5EF4-FFF2-40B4-BE49-F238E27FC236}">
                <a16:creationId xmlns:a16="http://schemas.microsoft.com/office/drawing/2014/main" id="{1E14DFDF-6038-42CF-9F88-F60BDA6A7F2B}"/>
              </a:ext>
            </a:extLst>
          </p:cNvPr>
          <p:cNvSpPr>
            <a:spLocks noGrp="1"/>
          </p:cNvSpPr>
          <p:nvPr>
            <p:ph type="ftr" sz="quarter" idx="14"/>
          </p:nvPr>
        </p:nvSpPr>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52214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Two Column Mixe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F384717-39C3-4AC7-9EA1-C3EA1A638B65}"/>
              </a:ext>
            </a:extLst>
          </p:cNvPr>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dirty="0"/>
              <a:t>Click to edit secondary headline</a:t>
            </a:r>
          </a:p>
        </p:txBody>
      </p:sp>
      <p:sp>
        <p:nvSpPr>
          <p:cNvPr id="3" name="Text Placeholder 42">
            <a:extLst>
              <a:ext uri="{FF2B5EF4-FFF2-40B4-BE49-F238E27FC236}">
                <a16:creationId xmlns:a16="http://schemas.microsoft.com/office/drawing/2014/main" id="{6D6C4B20-F952-4A3C-AB73-2A06B8C3F696}"/>
              </a:ext>
            </a:extLst>
          </p:cNvPr>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dirty="0"/>
              <a:t>Click to edit headline</a:t>
            </a:r>
          </a:p>
        </p:txBody>
      </p:sp>
      <p:sp>
        <p:nvSpPr>
          <p:cNvPr id="7" name="Text Placeholder 3">
            <a:extLst>
              <a:ext uri="{FF2B5EF4-FFF2-40B4-BE49-F238E27FC236}">
                <a16:creationId xmlns:a16="http://schemas.microsoft.com/office/drawing/2014/main" id="{8C469832-DACB-40B0-988E-5D708FA93741}"/>
              </a:ext>
            </a:extLst>
          </p:cNvPr>
          <p:cNvSpPr>
            <a:spLocks noGrp="1"/>
          </p:cNvSpPr>
          <p:nvPr>
            <p:ph type="body" sz="quarter" idx="13"/>
          </p:nvPr>
        </p:nvSpPr>
        <p:spPr>
          <a:xfrm>
            <a:off x="47160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able Placeholder 4">
            <a:extLst>
              <a:ext uri="{FF2B5EF4-FFF2-40B4-BE49-F238E27FC236}">
                <a16:creationId xmlns:a16="http://schemas.microsoft.com/office/drawing/2014/main" id="{B3F0CABE-2F16-456A-A120-390FEDFE43A9}"/>
              </a:ext>
            </a:extLst>
          </p:cNvPr>
          <p:cNvSpPr>
            <a:spLocks noGrp="1"/>
          </p:cNvSpPr>
          <p:nvPr>
            <p:ph type="tbl" sz="quarter" idx="14"/>
          </p:nvPr>
        </p:nvSpPr>
        <p:spPr>
          <a:xfrm>
            <a:off x="417600" y="1080000"/>
            <a:ext cx="4010400" cy="3560400"/>
          </a:xfrm>
          <a:prstGeom prst="rect">
            <a:avLst/>
          </a:prstGeom>
        </p:spPr>
        <p:txBody>
          <a:bodyPr>
            <a:normAutofit/>
          </a:bodyPr>
          <a:lstStyle>
            <a:lvl1pPr marL="0" indent="0">
              <a:buNone/>
              <a:defRPr sz="1600">
                <a:solidFill>
                  <a:schemeClr val="tx2"/>
                </a:solidFill>
                <a:latin typeface="+mn-lt"/>
              </a:defRPr>
            </a:lvl1pPr>
          </a:lstStyle>
          <a:p>
            <a:r>
              <a:rPr lang="en-US" noProof="0"/>
              <a:t>Click icon to add table</a:t>
            </a:r>
            <a:endParaRPr lang="en-US" noProof="0" dirty="0"/>
          </a:p>
        </p:txBody>
      </p:sp>
      <p:sp>
        <p:nvSpPr>
          <p:cNvPr id="4" name="Footer Placeholder 3">
            <a:extLst>
              <a:ext uri="{FF2B5EF4-FFF2-40B4-BE49-F238E27FC236}">
                <a16:creationId xmlns:a16="http://schemas.microsoft.com/office/drawing/2014/main" id="{5828BA92-8F61-4F9A-B36F-9769D72C71AE}"/>
              </a:ext>
            </a:extLst>
          </p:cNvPr>
          <p:cNvSpPr>
            <a:spLocks noGrp="1"/>
          </p:cNvSpPr>
          <p:nvPr>
            <p:ph type="ftr" sz="quarter" idx="15"/>
          </p:nvPr>
        </p:nvSpPr>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232153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Three Column Text Layout">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F384717-39C3-4AC7-9EA1-C3EA1A638B65}"/>
              </a:ext>
            </a:extLst>
          </p:cNvPr>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dirty="0"/>
              <a:t>Click to edit secondary headline</a:t>
            </a:r>
          </a:p>
        </p:txBody>
      </p:sp>
      <p:sp>
        <p:nvSpPr>
          <p:cNvPr id="3" name="Text Placeholder 42">
            <a:extLst>
              <a:ext uri="{FF2B5EF4-FFF2-40B4-BE49-F238E27FC236}">
                <a16:creationId xmlns:a16="http://schemas.microsoft.com/office/drawing/2014/main" id="{6D6C4B20-F952-4A3C-AB73-2A06B8C3F696}"/>
              </a:ext>
            </a:extLst>
          </p:cNvPr>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dirty="0"/>
              <a:t>Click to edit headline</a:t>
            </a:r>
          </a:p>
        </p:txBody>
      </p:sp>
      <p:sp>
        <p:nvSpPr>
          <p:cNvPr id="8" name="Text Placeholder 3">
            <a:extLst>
              <a:ext uri="{FF2B5EF4-FFF2-40B4-BE49-F238E27FC236}">
                <a16:creationId xmlns:a16="http://schemas.microsoft.com/office/drawing/2014/main" id="{2B478DF6-0668-488C-9E0C-4567E0DE8FCC}"/>
              </a:ext>
            </a:extLst>
          </p:cNvPr>
          <p:cNvSpPr>
            <a:spLocks noGrp="1"/>
          </p:cNvSpPr>
          <p:nvPr>
            <p:ph type="body" sz="quarter" idx="12"/>
          </p:nvPr>
        </p:nvSpPr>
        <p:spPr>
          <a:xfrm>
            <a:off x="417600" y="1080000"/>
            <a:ext cx="25920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3">
            <a:extLst>
              <a:ext uri="{FF2B5EF4-FFF2-40B4-BE49-F238E27FC236}">
                <a16:creationId xmlns:a16="http://schemas.microsoft.com/office/drawing/2014/main" id="{2EC091DE-89A6-4271-8BB9-BAB40C67B3E9}"/>
              </a:ext>
            </a:extLst>
          </p:cNvPr>
          <p:cNvSpPr>
            <a:spLocks noGrp="1"/>
          </p:cNvSpPr>
          <p:nvPr>
            <p:ph type="body" sz="quarter" idx="13"/>
          </p:nvPr>
        </p:nvSpPr>
        <p:spPr>
          <a:xfrm>
            <a:off x="3275856" y="1080000"/>
            <a:ext cx="25920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3">
            <a:extLst>
              <a:ext uri="{FF2B5EF4-FFF2-40B4-BE49-F238E27FC236}">
                <a16:creationId xmlns:a16="http://schemas.microsoft.com/office/drawing/2014/main" id="{4D1772D9-E08D-420E-AB34-CCAC26D77FE0}"/>
              </a:ext>
            </a:extLst>
          </p:cNvPr>
          <p:cNvSpPr>
            <a:spLocks noGrp="1"/>
          </p:cNvSpPr>
          <p:nvPr>
            <p:ph type="body" sz="quarter" idx="14"/>
          </p:nvPr>
        </p:nvSpPr>
        <p:spPr>
          <a:xfrm>
            <a:off x="6134400" y="1080000"/>
            <a:ext cx="25920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3">
            <a:extLst>
              <a:ext uri="{FF2B5EF4-FFF2-40B4-BE49-F238E27FC236}">
                <a16:creationId xmlns:a16="http://schemas.microsoft.com/office/drawing/2014/main" id="{1ED23F99-89E3-4290-B5FE-D72F99F36EA5}"/>
              </a:ext>
            </a:extLst>
          </p:cNvPr>
          <p:cNvSpPr>
            <a:spLocks noGrp="1"/>
          </p:cNvSpPr>
          <p:nvPr>
            <p:ph type="ftr" sz="quarter" idx="15"/>
          </p:nvPr>
        </p:nvSpPr>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157249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Three Column Table">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F384717-39C3-4AC7-9EA1-C3EA1A638B65}"/>
              </a:ext>
            </a:extLst>
          </p:cNvPr>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dirty="0"/>
              <a:t>Click to edit secondary headline</a:t>
            </a:r>
          </a:p>
        </p:txBody>
      </p:sp>
      <p:sp>
        <p:nvSpPr>
          <p:cNvPr id="3" name="Text Placeholder 42">
            <a:extLst>
              <a:ext uri="{FF2B5EF4-FFF2-40B4-BE49-F238E27FC236}">
                <a16:creationId xmlns:a16="http://schemas.microsoft.com/office/drawing/2014/main" id="{6D6C4B20-F952-4A3C-AB73-2A06B8C3F696}"/>
              </a:ext>
            </a:extLst>
          </p:cNvPr>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dirty="0"/>
              <a:t>Click to edit headline</a:t>
            </a:r>
          </a:p>
        </p:txBody>
      </p:sp>
      <p:sp>
        <p:nvSpPr>
          <p:cNvPr id="9" name="Table Placeholder 2">
            <a:extLst>
              <a:ext uri="{FF2B5EF4-FFF2-40B4-BE49-F238E27FC236}">
                <a16:creationId xmlns:a16="http://schemas.microsoft.com/office/drawing/2014/main" id="{D0874136-2C1C-4222-98DA-D238FBD9743F}"/>
              </a:ext>
            </a:extLst>
          </p:cNvPr>
          <p:cNvSpPr>
            <a:spLocks noGrp="1"/>
          </p:cNvSpPr>
          <p:nvPr>
            <p:ph type="tbl" sz="quarter" idx="15"/>
          </p:nvPr>
        </p:nvSpPr>
        <p:spPr>
          <a:xfrm>
            <a:off x="417312" y="1080000"/>
            <a:ext cx="2592000" cy="3560400"/>
          </a:xfrm>
          <a:prstGeom prst="rect">
            <a:avLst/>
          </a:prstGeom>
        </p:spPr>
        <p:txBody>
          <a:bodyPr>
            <a:normAutofit/>
          </a:bodyPr>
          <a:lstStyle>
            <a:lvl1pPr marL="0" indent="0">
              <a:buNone/>
              <a:defRPr sz="1600">
                <a:solidFill>
                  <a:schemeClr val="tx2"/>
                </a:solidFill>
              </a:defRPr>
            </a:lvl1pPr>
          </a:lstStyle>
          <a:p>
            <a:r>
              <a:rPr lang="en-US"/>
              <a:t>Click icon to add table</a:t>
            </a:r>
            <a:endParaRPr lang="en-US" dirty="0"/>
          </a:p>
        </p:txBody>
      </p:sp>
      <p:sp>
        <p:nvSpPr>
          <p:cNvPr id="12" name="Table Placeholder 2">
            <a:extLst>
              <a:ext uri="{FF2B5EF4-FFF2-40B4-BE49-F238E27FC236}">
                <a16:creationId xmlns:a16="http://schemas.microsoft.com/office/drawing/2014/main" id="{B9EA6A3E-9087-42C1-89A6-8204E100E361}"/>
              </a:ext>
            </a:extLst>
          </p:cNvPr>
          <p:cNvSpPr>
            <a:spLocks noGrp="1"/>
          </p:cNvSpPr>
          <p:nvPr>
            <p:ph type="tbl" sz="quarter" idx="16"/>
          </p:nvPr>
        </p:nvSpPr>
        <p:spPr>
          <a:xfrm>
            <a:off x="6132423" y="1080000"/>
            <a:ext cx="2592000" cy="3560400"/>
          </a:xfrm>
          <a:prstGeom prst="rect">
            <a:avLst/>
          </a:prstGeom>
        </p:spPr>
        <p:txBody>
          <a:bodyPr>
            <a:normAutofit/>
          </a:bodyPr>
          <a:lstStyle>
            <a:lvl1pPr marL="0" indent="0">
              <a:buNone/>
              <a:defRPr sz="1600">
                <a:solidFill>
                  <a:schemeClr val="tx2"/>
                </a:solidFill>
              </a:defRPr>
            </a:lvl1pPr>
          </a:lstStyle>
          <a:p>
            <a:r>
              <a:rPr lang="en-US"/>
              <a:t>Click icon to add table</a:t>
            </a:r>
            <a:endParaRPr lang="en-US" dirty="0"/>
          </a:p>
        </p:txBody>
      </p:sp>
      <p:sp>
        <p:nvSpPr>
          <p:cNvPr id="13" name="Table Placeholder 2">
            <a:extLst>
              <a:ext uri="{FF2B5EF4-FFF2-40B4-BE49-F238E27FC236}">
                <a16:creationId xmlns:a16="http://schemas.microsoft.com/office/drawing/2014/main" id="{98BD97D8-C9D8-4E9B-90F2-C010D6EE811E}"/>
              </a:ext>
            </a:extLst>
          </p:cNvPr>
          <p:cNvSpPr>
            <a:spLocks noGrp="1"/>
          </p:cNvSpPr>
          <p:nvPr>
            <p:ph type="tbl" sz="quarter" idx="17"/>
          </p:nvPr>
        </p:nvSpPr>
        <p:spPr>
          <a:xfrm>
            <a:off x="3273879" y="1080000"/>
            <a:ext cx="2592000" cy="3560400"/>
          </a:xfrm>
          <a:prstGeom prst="rect">
            <a:avLst/>
          </a:prstGeom>
        </p:spPr>
        <p:txBody>
          <a:bodyPr>
            <a:normAutofit/>
          </a:bodyPr>
          <a:lstStyle>
            <a:lvl1pPr marL="0" indent="0">
              <a:buNone/>
              <a:defRPr sz="1600">
                <a:solidFill>
                  <a:schemeClr val="tx2"/>
                </a:solidFill>
              </a:defRPr>
            </a:lvl1pPr>
          </a:lstStyle>
          <a:p>
            <a:r>
              <a:rPr lang="en-US"/>
              <a:t>Click icon to add table</a:t>
            </a:r>
            <a:endParaRPr lang="en-US" dirty="0"/>
          </a:p>
        </p:txBody>
      </p:sp>
      <p:sp>
        <p:nvSpPr>
          <p:cNvPr id="4" name="Footer Placeholder 3">
            <a:extLst>
              <a:ext uri="{FF2B5EF4-FFF2-40B4-BE49-F238E27FC236}">
                <a16:creationId xmlns:a16="http://schemas.microsoft.com/office/drawing/2014/main" id="{7BC81E09-B357-4439-BD31-02945978E3D5}"/>
              </a:ext>
            </a:extLst>
          </p:cNvPr>
          <p:cNvSpPr>
            <a:spLocks noGrp="1"/>
          </p:cNvSpPr>
          <p:nvPr>
            <p:ph type="ftr" sz="quarter" idx="18"/>
          </p:nvPr>
        </p:nvSpPr>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44679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8.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520E30C-898C-467E-B11D-33E532246E8E}"/>
              </a:ext>
            </a:extLst>
          </p:cNvPr>
          <p:cNvGraphicFramePr>
            <a:graphicFrameLocks noChangeAspect="1"/>
          </p:cNvGraphicFramePr>
          <p:nvPr userDrawn="1">
            <p:custDataLst>
              <p:tags r:id="rId17"/>
            </p:custDataLst>
            <p:extLst>
              <p:ext uri="{D42A27DB-BD31-4B8C-83A1-F6EECF244321}">
                <p14:modId xmlns:p14="http://schemas.microsoft.com/office/powerpoint/2010/main" val="2006403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1" name="think-cell Slide" r:id="rId18" imgW="530" imgH="528" progId="TCLayout.ActiveDocument.1">
                  <p:embed/>
                </p:oleObj>
              </mc:Choice>
              <mc:Fallback>
                <p:oleObj name="think-cell Slide" r:id="rId18" imgW="530" imgH="528"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87D0E1A0-C19A-4DB8-BA1F-3D71830D1A93}"/>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2018 Nokia</a:t>
            </a:r>
          </a:p>
        </p:txBody>
      </p:sp>
      <p:sp>
        <p:nvSpPr>
          <p:cNvPr id="12" name="Slide Number Placeholder 5">
            <a:extLst>
              <a:ext uri="{FF2B5EF4-FFF2-40B4-BE49-F238E27FC236}">
                <a16:creationId xmlns:a16="http://schemas.microsoft.com/office/drawing/2014/main" id="{7920C8E0-2BA3-45B9-8A9F-1B9E59157439}"/>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14">
            <a:extLst>
              <a:ext uri="{FF2B5EF4-FFF2-40B4-BE49-F238E27FC236}">
                <a16:creationId xmlns:a16="http://schemas.microsoft.com/office/drawing/2014/main" id="{141D57DB-1EB7-4DFA-9100-436A54579F68}"/>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tx2"/>
                </a:solidFill>
              </a:defRPr>
            </a:lvl1pPr>
          </a:lstStyle>
          <a:p>
            <a:r>
              <a:rPr lang="en-GB"/>
              <a:t>&lt;Document ID: change ID in footer or remove&gt; &lt;Change information classification in footer&gt;</a:t>
            </a:r>
            <a:endParaRPr lang="en-US" dirty="0"/>
          </a:p>
        </p:txBody>
      </p:sp>
      <p:pic>
        <p:nvPicPr>
          <p:cNvPr id="7" name="Picture 6">
            <a:extLst>
              <a:ext uri="{FF2B5EF4-FFF2-40B4-BE49-F238E27FC236}">
                <a16:creationId xmlns:a16="http://schemas.microsoft.com/office/drawing/2014/main" id="{A8C5FB64-385A-4093-B8B2-2F00FF978275}"/>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877226" y="4651000"/>
            <a:ext cx="1008112" cy="424363"/>
          </a:xfrm>
          <a:prstGeom prst="rect">
            <a:avLst/>
          </a:prstGeom>
        </p:spPr>
      </p:pic>
    </p:spTree>
    <p:extLst>
      <p:ext uri="{BB962C8B-B14F-4D97-AF65-F5344CB8AC3E}">
        <p14:creationId xmlns:p14="http://schemas.microsoft.com/office/powerpoint/2010/main" val="4241891639"/>
      </p:ext>
    </p:extLst>
  </p:cSld>
  <p:clrMap bg1="lt1" tx1="dk1" bg2="lt2" tx2="dk2" accent1="accent1" accent2="accent2" accent3="accent3" accent4="accent4" accent5="accent5" accent6="accent6" hlink="hlink" folHlink="folHlink"/>
  <p:sldLayoutIdLst>
    <p:sldLayoutId id="2147483663" r:id="rId1"/>
    <p:sldLayoutId id="2147483685" r:id="rId2"/>
    <p:sldLayoutId id="2147483686" r:id="rId3"/>
    <p:sldLayoutId id="2147483664" r:id="rId4"/>
    <p:sldLayoutId id="2147483665" r:id="rId5"/>
    <p:sldLayoutId id="2147483666" r:id="rId6"/>
    <p:sldLayoutId id="2147483667" r:id="rId7"/>
    <p:sldLayoutId id="2147483668" r:id="rId8"/>
    <p:sldLayoutId id="2147483669" r:id="rId9"/>
    <p:sldLayoutId id="2147483670" r:id="rId10"/>
    <p:sldLayoutId id="2147483727" r:id="rId11"/>
    <p:sldLayoutId id="2147483728" r:id="rId12"/>
    <p:sldLayoutId id="2147483731" r:id="rId13"/>
    <p:sldLayoutId id="214748373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7D0E1A0-C19A-4DB8-BA1F-3D71830D1A93}"/>
              </a:ext>
            </a:extLst>
          </p:cNvPr>
          <p:cNvSpPr txBox="1"/>
          <p:nvPr/>
        </p:nvSpPr>
        <p:spPr>
          <a:xfrm>
            <a:off x="755776" y="4816800"/>
            <a:ext cx="1800000" cy="122237"/>
          </a:xfrm>
          <a:prstGeom prst="rect">
            <a:avLst/>
          </a:prstGeom>
          <a:noFill/>
        </p:spPr>
        <p:txBody>
          <a:bodyPr wrap="square" lIns="0" tIns="0" rIns="0" bIns="0" anchor="b">
            <a:spAutoFit/>
          </a:bodyPr>
          <a:lstStyle/>
          <a:p>
            <a:r>
              <a:rPr lang="en-US" sz="80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2018 Nokia</a:t>
            </a:r>
          </a:p>
        </p:txBody>
      </p:sp>
      <p:sp>
        <p:nvSpPr>
          <p:cNvPr id="12" name="Slide Number Placeholder 5">
            <a:extLst>
              <a:ext uri="{FF2B5EF4-FFF2-40B4-BE49-F238E27FC236}">
                <a16:creationId xmlns:a16="http://schemas.microsoft.com/office/drawing/2014/main" id="{7920C8E0-2BA3-45B9-8A9F-1B9E59157439}"/>
              </a:ext>
            </a:extLst>
          </p:cNvPr>
          <p:cNvSpPr txBox="1">
            <a:spLocks/>
          </p:cNvSpPr>
          <p:nvPr/>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14">
            <a:extLst>
              <a:ext uri="{FF2B5EF4-FFF2-40B4-BE49-F238E27FC236}">
                <a16:creationId xmlns:a16="http://schemas.microsoft.com/office/drawing/2014/main" id="{141D57DB-1EB7-4DFA-9100-436A54579F68}"/>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tx2"/>
                </a:solidFill>
              </a:defRPr>
            </a:lvl1pPr>
          </a:lstStyle>
          <a:p>
            <a:r>
              <a:rPr lang="en-GB" dirty="0"/>
              <a:t>&lt;Document ID: change ID in footer or remove&gt; &lt;Change information classification in footer&gt;</a:t>
            </a:r>
            <a:endParaRPr lang="en-US" dirty="0"/>
          </a:p>
        </p:txBody>
      </p:sp>
      <p:sp>
        <p:nvSpPr>
          <p:cNvPr id="6" name="TextBox 5">
            <a:extLst>
              <a:ext uri="{FF2B5EF4-FFF2-40B4-BE49-F238E27FC236}">
                <a16:creationId xmlns:a16="http://schemas.microsoft.com/office/drawing/2014/main" id="{AE2AA385-0038-4284-8413-CF697BBC8CBE}"/>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2018 Nokia</a:t>
            </a:r>
          </a:p>
        </p:txBody>
      </p:sp>
      <p:sp>
        <p:nvSpPr>
          <p:cNvPr id="8" name="Slide Number Placeholder 5">
            <a:extLst>
              <a:ext uri="{FF2B5EF4-FFF2-40B4-BE49-F238E27FC236}">
                <a16:creationId xmlns:a16="http://schemas.microsoft.com/office/drawing/2014/main" id="{B20BA402-4DCA-4D3B-A03B-98DA80BAB253}"/>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Tree>
    <p:extLst>
      <p:ext uri="{BB962C8B-B14F-4D97-AF65-F5344CB8AC3E}">
        <p14:creationId xmlns:p14="http://schemas.microsoft.com/office/powerpoint/2010/main" val="275387332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9" r:id="rId3"/>
    <p:sldLayoutId id="2147483730" r:id="rId4"/>
    <p:sldLayoutId id="2147483733" r:id="rId5"/>
    <p:sldLayoutId id="214748373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35D8FD1-98D9-47C9-885D-370F1B25E0D7}"/>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2018 Nokia</a:t>
            </a:r>
          </a:p>
        </p:txBody>
      </p:sp>
      <p:sp>
        <p:nvSpPr>
          <p:cNvPr id="8" name="Slide Number Placeholder 5">
            <a:extLst>
              <a:ext uri="{FF2B5EF4-FFF2-40B4-BE49-F238E27FC236}">
                <a16:creationId xmlns:a16="http://schemas.microsoft.com/office/drawing/2014/main" id="{DD45D477-1173-4B46-833F-F999BFE93809}"/>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5" name="Footer Placeholder 14">
            <a:extLst>
              <a:ext uri="{FF2B5EF4-FFF2-40B4-BE49-F238E27FC236}">
                <a16:creationId xmlns:a16="http://schemas.microsoft.com/office/drawing/2014/main" id="{9EA08E70-E40A-4C76-ADD7-CA63C95746CA}"/>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bg1"/>
                </a:solidFill>
                <a:latin typeface="Nokia Pure Text Light" panose="020B0403020202020204" pitchFamily="34" charset="0"/>
                <a:ea typeface="Nokia Pure Text Light" panose="020B0403020202020204" pitchFamily="34" charset="0"/>
              </a:defRPr>
            </a:lvl1pPr>
          </a:lstStyle>
          <a:p>
            <a:r>
              <a:rPr lang="en-GB"/>
              <a:t>&lt;Document ID: change ID in footer or remove&gt; &lt;Change information classification in footer&gt;</a:t>
            </a:r>
            <a:endParaRPr lang="en-US" dirty="0"/>
          </a:p>
        </p:txBody>
      </p:sp>
    </p:spTree>
    <p:extLst>
      <p:ext uri="{BB962C8B-B14F-4D97-AF65-F5344CB8AC3E}">
        <p14:creationId xmlns:p14="http://schemas.microsoft.com/office/powerpoint/2010/main" val="1928352381"/>
      </p:ext>
    </p:extLst>
  </p:cSld>
  <p:clrMap bg1="lt1" tx1="dk1" bg2="lt2" tx2="dk2" accent1="accent1" accent2="accent2" accent3="accent3" accent4="accent4" accent5="accent5" accent6="accent6" hlink="hlink" folHlink="folHlink"/>
  <p:sldLayoutIdLst>
    <p:sldLayoutId id="2147483674" r:id="rId1"/>
    <p:sldLayoutId id="214748367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76398D-C6B9-4EAD-A887-41ECEA7F30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89180" y="2031750"/>
            <a:ext cx="2565641" cy="1080000"/>
          </a:xfrm>
          <a:prstGeom prst="rect">
            <a:avLst/>
          </a:prstGeom>
        </p:spPr>
      </p:pic>
    </p:spTree>
    <p:extLst>
      <p:ext uri="{BB962C8B-B14F-4D97-AF65-F5344CB8AC3E}">
        <p14:creationId xmlns:p14="http://schemas.microsoft.com/office/powerpoint/2010/main" val="3644516792"/>
      </p:ext>
    </p:extLst>
  </p:cSld>
  <p:clrMap bg1="lt1" tx1="dk1" bg2="lt2" tx2="dk2" accent1="accent1" accent2="accent2" accent3="accent3" accent4="accent4" accent5="accent5" accent6="accent6" hlink="hlink" folHlink="folHlink"/>
  <p:sldLayoutIdLst>
    <p:sldLayoutId id="214748367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388094"/>
      </p:ext>
    </p:extLst>
  </p:cSld>
  <p:clrMap bg1="lt1" tx1="dk1" bg2="lt2" tx2="dk2" accent1="accent1" accent2="accent2" accent3="accent3" accent4="accent4" accent5="accent5" accent6="accent6" hlink="hlink" folHlink="folHlink"/>
  <p:sldLayoutIdLst>
    <p:sldLayoutId id="2147483679" r:id="rId1"/>
    <p:sldLayoutId id="2147483725" r:id="rId2"/>
    <p:sldLayoutId id="214748373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35D8FD1-98D9-47C9-885D-370F1B25E0D7}"/>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2018 Nokia</a:t>
            </a:r>
          </a:p>
        </p:txBody>
      </p:sp>
      <p:sp>
        <p:nvSpPr>
          <p:cNvPr id="8" name="Slide Number Placeholder 5">
            <a:extLst>
              <a:ext uri="{FF2B5EF4-FFF2-40B4-BE49-F238E27FC236}">
                <a16:creationId xmlns:a16="http://schemas.microsoft.com/office/drawing/2014/main" id="{DD45D477-1173-4B46-833F-F999BFE93809}"/>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3" name="Footer Placeholder 2">
            <a:extLst>
              <a:ext uri="{FF2B5EF4-FFF2-40B4-BE49-F238E27FC236}">
                <a16:creationId xmlns:a16="http://schemas.microsoft.com/office/drawing/2014/main" id="{D3E74C75-1C44-4A6F-9F21-72B5E3ACCBC5}"/>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bg1"/>
                </a:solidFill>
                <a:latin typeface="Nokia Pure Text Light" panose="020B0403020202020204" pitchFamily="34" charset="0"/>
                <a:ea typeface="Nokia Pure Text Light" panose="020B0403020202020204" pitchFamily="34" charset="0"/>
              </a:defRPr>
            </a:lvl1pPr>
          </a:lstStyle>
          <a:p>
            <a:r>
              <a:rPr lang="en-GB"/>
              <a:t>&lt;Document ID: change ID in footer or remove&gt; &lt;Change information classification in footer&gt;</a:t>
            </a:r>
            <a:endParaRPr lang="en-US" dirty="0"/>
          </a:p>
        </p:txBody>
      </p:sp>
      <p:pic>
        <p:nvPicPr>
          <p:cNvPr id="9" name="Picture 8">
            <a:extLst>
              <a:ext uri="{FF2B5EF4-FFF2-40B4-BE49-F238E27FC236}">
                <a16:creationId xmlns:a16="http://schemas.microsoft.com/office/drawing/2014/main" id="{4538F1B2-3B70-46D3-B6FC-0199A17FB72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75813" y="4648933"/>
            <a:ext cx="1009152" cy="424800"/>
          </a:xfrm>
          <a:prstGeom prst="rect">
            <a:avLst/>
          </a:prstGeom>
        </p:spPr>
      </p:pic>
    </p:spTree>
    <p:extLst>
      <p:ext uri="{BB962C8B-B14F-4D97-AF65-F5344CB8AC3E}">
        <p14:creationId xmlns:p14="http://schemas.microsoft.com/office/powerpoint/2010/main" val="87028661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3" Type="http://schemas.openxmlformats.org/officeDocument/2006/relationships/tags" Target="../tags/tag10.xml"/><Relationship Id="rId21" Type="http://schemas.openxmlformats.org/officeDocument/2006/relationships/image" Target="../media/image1.emf"/><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oleObject" Target="../embeddings/oleObject7.bin"/><Relationship Id="rId1" Type="http://schemas.openxmlformats.org/officeDocument/2006/relationships/vmlDrawing" Target="../drawings/vmlDrawing7.v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image" Target="../media/image20.emf"/><Relationship Id="rId10" Type="http://schemas.openxmlformats.org/officeDocument/2006/relationships/tags" Target="../tags/tag17.xml"/><Relationship Id="rId19" Type="http://schemas.openxmlformats.org/officeDocument/2006/relationships/slideLayout" Target="../slideLayouts/slideLayout16.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4.xml"/><Relationship Id="rId7" Type="http://schemas.openxmlformats.org/officeDocument/2006/relationships/image" Target="../media/image21.png"/><Relationship Id="rId12" Type="http://schemas.openxmlformats.org/officeDocument/2006/relationships/image" Target="../media/image26.emf"/><Relationship Id="rId2" Type="http://schemas.openxmlformats.org/officeDocument/2006/relationships/tags" Target="../tags/tag26.xml"/><Relationship Id="rId1" Type="http://schemas.openxmlformats.org/officeDocument/2006/relationships/vmlDrawing" Target="../drawings/vmlDrawing8.vml"/><Relationship Id="rId6" Type="http://schemas.openxmlformats.org/officeDocument/2006/relationships/image" Target="../media/image6.emf"/><Relationship Id="rId11" Type="http://schemas.openxmlformats.org/officeDocument/2006/relationships/image" Target="../media/image25.png"/><Relationship Id="rId5" Type="http://schemas.openxmlformats.org/officeDocument/2006/relationships/oleObject" Target="../embeddings/oleObject9.bin"/><Relationship Id="rId10" Type="http://schemas.openxmlformats.org/officeDocument/2006/relationships/image" Target="../media/image24.jpeg"/><Relationship Id="rId4" Type="http://schemas.openxmlformats.org/officeDocument/2006/relationships/notesSlide" Target="../notesSlides/notesSlide9.xml"/><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3" Type="http://schemas.openxmlformats.org/officeDocument/2006/relationships/image" Target="../media/image40.svg"/><Relationship Id="rId18" Type="http://schemas.openxmlformats.org/officeDocument/2006/relationships/image" Target="../media/image45.png"/><Relationship Id="rId26" Type="http://schemas.openxmlformats.org/officeDocument/2006/relationships/image" Target="../media/image53.png"/><Relationship Id="rId39" Type="http://schemas.openxmlformats.org/officeDocument/2006/relationships/image" Target="../media/image66.svg"/><Relationship Id="rId21" Type="http://schemas.openxmlformats.org/officeDocument/2006/relationships/image" Target="../media/image48.svg"/><Relationship Id="rId34" Type="http://schemas.openxmlformats.org/officeDocument/2006/relationships/image" Target="../media/image61.png"/><Relationship Id="rId42" Type="http://schemas.openxmlformats.org/officeDocument/2006/relationships/image" Target="../media/image69.png"/><Relationship Id="rId47" Type="http://schemas.openxmlformats.org/officeDocument/2006/relationships/image" Target="../media/image74.svg"/><Relationship Id="rId50" Type="http://schemas.openxmlformats.org/officeDocument/2006/relationships/image" Target="../media/image77.png"/><Relationship Id="rId55" Type="http://schemas.openxmlformats.org/officeDocument/2006/relationships/image" Target="../media/image82.svg"/><Relationship Id="rId63" Type="http://schemas.openxmlformats.org/officeDocument/2006/relationships/image" Target="../media/image90.svg"/><Relationship Id="rId7" Type="http://schemas.openxmlformats.org/officeDocument/2006/relationships/image" Target="../media/image34.svg"/><Relationship Id="rId2" Type="http://schemas.openxmlformats.org/officeDocument/2006/relationships/image" Target="../media/image29.png"/><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svg"/><Relationship Id="rId41" Type="http://schemas.openxmlformats.org/officeDocument/2006/relationships/image" Target="../media/image68.svg"/><Relationship Id="rId54" Type="http://schemas.openxmlformats.org/officeDocument/2006/relationships/image" Target="../media/image81.png"/><Relationship Id="rId6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svg"/><Relationship Id="rId24" Type="http://schemas.openxmlformats.org/officeDocument/2006/relationships/image" Target="../media/image51.png"/><Relationship Id="rId32" Type="http://schemas.openxmlformats.org/officeDocument/2006/relationships/image" Target="../media/image59.png"/><Relationship Id="rId37" Type="http://schemas.openxmlformats.org/officeDocument/2006/relationships/image" Target="../media/image64.svg"/><Relationship Id="rId40" Type="http://schemas.openxmlformats.org/officeDocument/2006/relationships/image" Target="../media/image67.png"/><Relationship Id="rId45" Type="http://schemas.openxmlformats.org/officeDocument/2006/relationships/image" Target="../media/image72.svg"/><Relationship Id="rId53" Type="http://schemas.openxmlformats.org/officeDocument/2006/relationships/image" Target="../media/image80.svg"/><Relationship Id="rId58" Type="http://schemas.openxmlformats.org/officeDocument/2006/relationships/image" Target="../media/image85.png"/><Relationship Id="rId5" Type="http://schemas.openxmlformats.org/officeDocument/2006/relationships/image" Target="../media/image32.svg"/><Relationship Id="rId15" Type="http://schemas.openxmlformats.org/officeDocument/2006/relationships/image" Target="../media/image42.svg"/><Relationship Id="rId23" Type="http://schemas.openxmlformats.org/officeDocument/2006/relationships/image" Target="../media/image50.svg"/><Relationship Id="rId28" Type="http://schemas.openxmlformats.org/officeDocument/2006/relationships/image" Target="../media/image55.png"/><Relationship Id="rId36" Type="http://schemas.openxmlformats.org/officeDocument/2006/relationships/image" Target="../media/image63.png"/><Relationship Id="rId49" Type="http://schemas.openxmlformats.org/officeDocument/2006/relationships/image" Target="../media/image76.svg"/><Relationship Id="rId57" Type="http://schemas.openxmlformats.org/officeDocument/2006/relationships/image" Target="../media/image84.svg"/><Relationship Id="rId61" Type="http://schemas.openxmlformats.org/officeDocument/2006/relationships/image" Target="../media/image88.svg"/><Relationship Id="rId10" Type="http://schemas.openxmlformats.org/officeDocument/2006/relationships/image" Target="../media/image37.png"/><Relationship Id="rId19" Type="http://schemas.openxmlformats.org/officeDocument/2006/relationships/image" Target="../media/image46.svg"/><Relationship Id="rId31" Type="http://schemas.openxmlformats.org/officeDocument/2006/relationships/image" Target="../media/image58.svg"/><Relationship Id="rId44" Type="http://schemas.openxmlformats.org/officeDocument/2006/relationships/image" Target="../media/image71.png"/><Relationship Id="rId52" Type="http://schemas.openxmlformats.org/officeDocument/2006/relationships/image" Target="../media/image79.png"/><Relationship Id="rId60" Type="http://schemas.openxmlformats.org/officeDocument/2006/relationships/image" Target="../media/image87.pn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svg"/><Relationship Id="rId30" Type="http://schemas.openxmlformats.org/officeDocument/2006/relationships/image" Target="../media/image57.png"/><Relationship Id="rId35" Type="http://schemas.openxmlformats.org/officeDocument/2006/relationships/image" Target="../media/image62.svg"/><Relationship Id="rId43" Type="http://schemas.openxmlformats.org/officeDocument/2006/relationships/image" Target="../media/image70.svg"/><Relationship Id="rId48" Type="http://schemas.openxmlformats.org/officeDocument/2006/relationships/image" Target="../media/image75.png"/><Relationship Id="rId56" Type="http://schemas.openxmlformats.org/officeDocument/2006/relationships/image" Target="../media/image83.png"/><Relationship Id="rId8" Type="http://schemas.openxmlformats.org/officeDocument/2006/relationships/image" Target="../media/image35.png"/><Relationship Id="rId51" Type="http://schemas.openxmlformats.org/officeDocument/2006/relationships/image" Target="../media/image78.svg"/><Relationship Id="rId3" Type="http://schemas.openxmlformats.org/officeDocument/2006/relationships/image" Target="../media/image30.svg"/><Relationship Id="rId12" Type="http://schemas.openxmlformats.org/officeDocument/2006/relationships/image" Target="../media/image39.png"/><Relationship Id="rId17" Type="http://schemas.openxmlformats.org/officeDocument/2006/relationships/image" Target="../media/image44.svg"/><Relationship Id="rId25" Type="http://schemas.openxmlformats.org/officeDocument/2006/relationships/image" Target="../media/image52.svg"/><Relationship Id="rId33" Type="http://schemas.openxmlformats.org/officeDocument/2006/relationships/image" Target="../media/image60.svg"/><Relationship Id="rId38" Type="http://schemas.openxmlformats.org/officeDocument/2006/relationships/image" Target="../media/image65.png"/><Relationship Id="rId46" Type="http://schemas.openxmlformats.org/officeDocument/2006/relationships/image" Target="../media/image73.png"/><Relationship Id="rId59" Type="http://schemas.openxmlformats.org/officeDocument/2006/relationships/image" Target="../media/image86.svg"/></Relationships>
</file>

<file path=ppt/slides/_rels/slide15.xml.rels><?xml version="1.0" encoding="UTF-8" standalone="yes"?>
<Relationships xmlns="http://schemas.openxmlformats.org/package/2006/relationships"><Relationship Id="rId8" Type="http://schemas.openxmlformats.org/officeDocument/2006/relationships/image" Target="../media/image93.jpeg"/><Relationship Id="rId13" Type="http://schemas.openxmlformats.org/officeDocument/2006/relationships/image" Target="../media/image98.jpeg"/><Relationship Id="rId3" Type="http://schemas.openxmlformats.org/officeDocument/2006/relationships/tags" Target="../tags/tag28.xml"/><Relationship Id="rId7" Type="http://schemas.openxmlformats.org/officeDocument/2006/relationships/image" Target="../media/image92.jpeg"/><Relationship Id="rId12" Type="http://schemas.openxmlformats.org/officeDocument/2006/relationships/image" Target="../media/image97.png"/><Relationship Id="rId2" Type="http://schemas.openxmlformats.org/officeDocument/2006/relationships/tags" Target="../tags/tag27.xml"/><Relationship Id="rId1" Type="http://schemas.openxmlformats.org/officeDocument/2006/relationships/vmlDrawing" Target="../drawings/vmlDrawing9.vml"/><Relationship Id="rId6" Type="http://schemas.openxmlformats.org/officeDocument/2006/relationships/image" Target="../media/image91.jpeg"/><Relationship Id="rId11" Type="http://schemas.openxmlformats.org/officeDocument/2006/relationships/image" Target="../media/image96.png"/><Relationship Id="rId5" Type="http://schemas.openxmlformats.org/officeDocument/2006/relationships/oleObject" Target="../embeddings/oleObject10.bin"/><Relationship Id="rId10" Type="http://schemas.openxmlformats.org/officeDocument/2006/relationships/image" Target="../media/image95.png"/><Relationship Id="rId4" Type="http://schemas.openxmlformats.org/officeDocument/2006/relationships/slideLayout" Target="../slideLayouts/slideLayout20.xml"/><Relationship Id="rId9" Type="http://schemas.openxmlformats.org/officeDocument/2006/relationships/image" Target="../media/image94.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99.jpe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jpeg"/><Relationship Id="rId7" Type="http://schemas.openxmlformats.org/officeDocument/2006/relationships/image" Target="../media/image105.jpeg"/><Relationship Id="rId2" Type="http://schemas.openxmlformats.org/officeDocument/2006/relationships/image" Target="../media/image100.jpeg"/><Relationship Id="rId1" Type="http://schemas.openxmlformats.org/officeDocument/2006/relationships/slideLayout" Target="../slideLayouts/slideLayout14.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2.jpeg"/></Relationships>
</file>

<file path=ppt/slides/_rels/slide2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10.gif"/><Relationship Id="rId3" Type="http://schemas.openxmlformats.org/officeDocument/2006/relationships/slideLayout" Target="../slideLayouts/slideLayout14.xml"/><Relationship Id="rId7" Type="http://schemas.openxmlformats.org/officeDocument/2006/relationships/image" Target="../media/image109.png"/><Relationship Id="rId2" Type="http://schemas.openxmlformats.org/officeDocument/2006/relationships/tags" Target="../tags/tag30.xml"/><Relationship Id="rId1" Type="http://schemas.openxmlformats.org/officeDocument/2006/relationships/vmlDrawing" Target="../drawings/vmlDrawing11.vml"/><Relationship Id="rId6" Type="http://schemas.openxmlformats.org/officeDocument/2006/relationships/image" Target="../media/image108.gif"/><Relationship Id="rId5" Type="http://schemas.openxmlformats.org/officeDocument/2006/relationships/image" Target="../media/image6.emf"/><Relationship Id="rId10" Type="http://schemas.openxmlformats.org/officeDocument/2006/relationships/image" Target="../media/image107.png"/><Relationship Id="rId4" Type="http://schemas.openxmlformats.org/officeDocument/2006/relationships/oleObject" Target="../embeddings/oleObject12.bin"/><Relationship Id="rId9" Type="http://schemas.openxmlformats.org/officeDocument/2006/relationships/image" Target="../media/image111.png"/></Relationships>
</file>

<file path=ppt/slides/_rels/slide23.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0.png"/><Relationship Id="rId18" Type="http://schemas.openxmlformats.org/officeDocument/2006/relationships/image" Target="../media/image124.emf"/><Relationship Id="rId3" Type="http://schemas.openxmlformats.org/officeDocument/2006/relationships/image" Target="../media/image112.png"/><Relationship Id="rId7" Type="http://schemas.openxmlformats.org/officeDocument/2006/relationships/image" Target="../media/image116.png"/><Relationship Id="rId12" Type="http://schemas.microsoft.com/office/2007/relationships/hdphoto" Target="../media/hdphoto2.wdp"/><Relationship Id="rId17" Type="http://schemas.openxmlformats.org/officeDocument/2006/relationships/image" Target="../media/image123.png"/><Relationship Id="rId2" Type="http://schemas.openxmlformats.org/officeDocument/2006/relationships/notesSlide" Target="../notesSlides/notesSlide13.xml"/><Relationship Id="rId16" Type="http://schemas.openxmlformats.org/officeDocument/2006/relationships/image" Target="../media/image122.png"/><Relationship Id="rId20" Type="http://schemas.openxmlformats.org/officeDocument/2006/relationships/image" Target="../media/image126.emf"/><Relationship Id="rId1" Type="http://schemas.openxmlformats.org/officeDocument/2006/relationships/slideLayout" Target="../slideLayouts/slideLayout11.xml"/><Relationship Id="rId6" Type="http://schemas.openxmlformats.org/officeDocument/2006/relationships/image" Target="../media/image115.png"/><Relationship Id="rId11" Type="http://schemas.openxmlformats.org/officeDocument/2006/relationships/image" Target="../media/image119.png"/><Relationship Id="rId5" Type="http://schemas.openxmlformats.org/officeDocument/2006/relationships/image" Target="../media/image114.png"/><Relationship Id="rId15" Type="http://schemas.openxmlformats.org/officeDocument/2006/relationships/image" Target="../media/image121.png"/><Relationship Id="rId10" Type="http://schemas.microsoft.com/office/2007/relationships/hdphoto" Target="../media/hdphoto1.wdp"/><Relationship Id="rId19" Type="http://schemas.openxmlformats.org/officeDocument/2006/relationships/image" Target="../media/image125.emf"/><Relationship Id="rId4" Type="http://schemas.openxmlformats.org/officeDocument/2006/relationships/image" Target="../media/image113.png"/><Relationship Id="rId9" Type="http://schemas.openxmlformats.org/officeDocument/2006/relationships/image" Target="../media/image118.png"/><Relationship Id="rId14" Type="http://schemas.microsoft.com/office/2007/relationships/hdphoto" Target="../media/hdphoto3.wdp"/></Relationships>
</file>

<file path=ppt/slides/_rels/slide25.xml.rels><?xml version="1.0" encoding="UTF-8" standalone="yes"?>
<Relationships xmlns="http://schemas.openxmlformats.org/package/2006/relationships"><Relationship Id="rId8" Type="http://schemas.openxmlformats.org/officeDocument/2006/relationships/image" Target="../media/image128.emf"/><Relationship Id="rId13" Type="http://schemas.openxmlformats.org/officeDocument/2006/relationships/image" Target="../media/image133.emf"/><Relationship Id="rId18" Type="http://schemas.openxmlformats.org/officeDocument/2006/relationships/image" Target="../media/image138.emf"/><Relationship Id="rId3" Type="http://schemas.openxmlformats.org/officeDocument/2006/relationships/slideLayout" Target="../slideLayouts/slideLayout12.xml"/><Relationship Id="rId21" Type="http://schemas.openxmlformats.org/officeDocument/2006/relationships/image" Target="../media/image126.emf"/><Relationship Id="rId7" Type="http://schemas.openxmlformats.org/officeDocument/2006/relationships/image" Target="../media/image127.emf"/><Relationship Id="rId12" Type="http://schemas.openxmlformats.org/officeDocument/2006/relationships/image" Target="../media/image132.emf"/><Relationship Id="rId17" Type="http://schemas.openxmlformats.org/officeDocument/2006/relationships/image" Target="../media/image137.emf"/><Relationship Id="rId25" Type="http://schemas.openxmlformats.org/officeDocument/2006/relationships/image" Target="../media/image142.emf"/><Relationship Id="rId2" Type="http://schemas.openxmlformats.org/officeDocument/2006/relationships/tags" Target="../tags/tag31.xml"/><Relationship Id="rId16" Type="http://schemas.openxmlformats.org/officeDocument/2006/relationships/image" Target="../media/image136.emf"/><Relationship Id="rId20" Type="http://schemas.openxmlformats.org/officeDocument/2006/relationships/image" Target="../media/image140.emf"/><Relationship Id="rId1" Type="http://schemas.openxmlformats.org/officeDocument/2006/relationships/vmlDrawing" Target="../drawings/vmlDrawing12.vml"/><Relationship Id="rId6" Type="http://schemas.openxmlformats.org/officeDocument/2006/relationships/image" Target="../media/image6.emf"/><Relationship Id="rId11" Type="http://schemas.openxmlformats.org/officeDocument/2006/relationships/image" Target="../media/image131.emf"/><Relationship Id="rId24" Type="http://schemas.openxmlformats.org/officeDocument/2006/relationships/image" Target="../media/image141.emf"/><Relationship Id="rId5" Type="http://schemas.openxmlformats.org/officeDocument/2006/relationships/oleObject" Target="../embeddings/oleObject13.bin"/><Relationship Id="rId15" Type="http://schemas.openxmlformats.org/officeDocument/2006/relationships/image" Target="../media/image135.emf"/><Relationship Id="rId23" Type="http://schemas.openxmlformats.org/officeDocument/2006/relationships/image" Target="../media/image125.emf"/><Relationship Id="rId10" Type="http://schemas.openxmlformats.org/officeDocument/2006/relationships/image" Target="../media/image130.emf"/><Relationship Id="rId19" Type="http://schemas.openxmlformats.org/officeDocument/2006/relationships/image" Target="../media/image139.emf"/><Relationship Id="rId4" Type="http://schemas.openxmlformats.org/officeDocument/2006/relationships/notesSlide" Target="../notesSlides/notesSlide14.xml"/><Relationship Id="rId9" Type="http://schemas.openxmlformats.org/officeDocument/2006/relationships/image" Target="../media/image129.emf"/><Relationship Id="rId14" Type="http://schemas.openxmlformats.org/officeDocument/2006/relationships/image" Target="../media/image134.emf"/><Relationship Id="rId22" Type="http://schemas.openxmlformats.org/officeDocument/2006/relationships/image" Target="../media/image124.emf"/></Relationships>
</file>

<file path=ppt/slides/_rels/slide26.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0.png"/><Relationship Id="rId18" Type="http://schemas.openxmlformats.org/officeDocument/2006/relationships/image" Target="../media/image124.emf"/><Relationship Id="rId3" Type="http://schemas.openxmlformats.org/officeDocument/2006/relationships/image" Target="../media/image112.png"/><Relationship Id="rId7" Type="http://schemas.openxmlformats.org/officeDocument/2006/relationships/image" Target="../media/image116.png"/><Relationship Id="rId12" Type="http://schemas.microsoft.com/office/2007/relationships/hdphoto" Target="../media/hdphoto2.wdp"/><Relationship Id="rId17" Type="http://schemas.openxmlformats.org/officeDocument/2006/relationships/image" Target="../media/image123.png"/><Relationship Id="rId2" Type="http://schemas.openxmlformats.org/officeDocument/2006/relationships/notesSlide" Target="../notesSlides/notesSlide15.xml"/><Relationship Id="rId16" Type="http://schemas.openxmlformats.org/officeDocument/2006/relationships/image" Target="../media/image122.png"/><Relationship Id="rId20" Type="http://schemas.openxmlformats.org/officeDocument/2006/relationships/image" Target="../media/image126.emf"/><Relationship Id="rId1" Type="http://schemas.openxmlformats.org/officeDocument/2006/relationships/slideLayout" Target="../slideLayouts/slideLayout11.xml"/><Relationship Id="rId6" Type="http://schemas.openxmlformats.org/officeDocument/2006/relationships/image" Target="../media/image115.png"/><Relationship Id="rId11" Type="http://schemas.openxmlformats.org/officeDocument/2006/relationships/image" Target="../media/image119.png"/><Relationship Id="rId5" Type="http://schemas.openxmlformats.org/officeDocument/2006/relationships/image" Target="../media/image114.png"/><Relationship Id="rId15" Type="http://schemas.openxmlformats.org/officeDocument/2006/relationships/image" Target="../media/image121.png"/><Relationship Id="rId10" Type="http://schemas.microsoft.com/office/2007/relationships/hdphoto" Target="../media/hdphoto1.wdp"/><Relationship Id="rId19" Type="http://schemas.openxmlformats.org/officeDocument/2006/relationships/image" Target="../media/image125.emf"/><Relationship Id="rId4" Type="http://schemas.openxmlformats.org/officeDocument/2006/relationships/image" Target="../media/image113.png"/><Relationship Id="rId9" Type="http://schemas.openxmlformats.org/officeDocument/2006/relationships/image" Target="../media/image118.png"/><Relationship Id="rId14" Type="http://schemas.microsoft.com/office/2007/relationships/hdphoto" Target="../media/hdphoto3.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3AE4A4-F521-4B46-BB77-BDFFF6278B02}"/>
              </a:ext>
            </a:extLst>
          </p:cNvPr>
          <p:cNvSpPr>
            <a:spLocks noGrp="1"/>
          </p:cNvSpPr>
          <p:nvPr>
            <p:ph type="body" sz="quarter" idx="11"/>
          </p:nvPr>
        </p:nvSpPr>
        <p:spPr/>
        <p:txBody>
          <a:bodyPr/>
          <a:lstStyle/>
          <a:p>
            <a:r>
              <a:rPr lang="en-US" dirty="0"/>
              <a:t>Smart Connected Community</a:t>
            </a:r>
          </a:p>
          <a:p>
            <a:endParaRPr lang="en-US" dirty="0"/>
          </a:p>
        </p:txBody>
      </p:sp>
      <p:sp>
        <p:nvSpPr>
          <p:cNvPr id="3" name="Text Placeholder 2">
            <a:extLst>
              <a:ext uri="{FF2B5EF4-FFF2-40B4-BE49-F238E27FC236}">
                <a16:creationId xmlns:a16="http://schemas.microsoft.com/office/drawing/2014/main" id="{A4E748F3-52F3-4227-86AD-9C50826A6263}"/>
              </a:ext>
            </a:extLst>
          </p:cNvPr>
          <p:cNvSpPr>
            <a:spLocks noGrp="1"/>
          </p:cNvSpPr>
          <p:nvPr>
            <p:ph type="body" sz="quarter" idx="12"/>
          </p:nvPr>
        </p:nvSpPr>
        <p:spPr/>
        <p:txBody>
          <a:bodyPr/>
          <a:lstStyle/>
          <a:p>
            <a:pPr lvl="0">
              <a:lnSpc>
                <a:spcPct val="100000"/>
              </a:lnSpc>
            </a:pPr>
            <a:r>
              <a:rPr lang="en-US" dirty="0">
                <a:solidFill>
                  <a:srgbClr val="001135"/>
                </a:solidFill>
              </a:rPr>
              <a:t>Rohit Bhanot</a:t>
            </a:r>
          </a:p>
          <a:p>
            <a:pPr lvl="0">
              <a:lnSpc>
                <a:spcPct val="100000"/>
              </a:lnSpc>
            </a:pPr>
            <a:r>
              <a:rPr lang="en-US" dirty="0">
                <a:solidFill>
                  <a:srgbClr val="001135"/>
                </a:solidFill>
              </a:rPr>
              <a:t>Head – Nokia Public Sector Practice (NA)</a:t>
            </a:r>
          </a:p>
          <a:p>
            <a:pPr lvl="0">
              <a:lnSpc>
                <a:spcPct val="100000"/>
              </a:lnSpc>
            </a:pPr>
            <a:r>
              <a:rPr lang="en-US" dirty="0">
                <a:solidFill>
                  <a:srgbClr val="001135"/>
                </a:solidFill>
              </a:rPr>
              <a:t>Nokia</a:t>
            </a:r>
          </a:p>
        </p:txBody>
      </p:sp>
    </p:spTree>
    <p:extLst>
      <p:ext uri="{BB962C8B-B14F-4D97-AF65-F5344CB8AC3E}">
        <p14:creationId xmlns:p14="http://schemas.microsoft.com/office/powerpoint/2010/main" val="295013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705CCA16-2993-4ED3-899E-5582E5EFA8F6}"/>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22" name="think-cell Slide" r:id="rId20" imgW="530" imgH="528" progId="TCLayout.ActiveDocument.1">
                  <p:embed/>
                </p:oleObj>
              </mc:Choice>
              <mc:Fallback>
                <p:oleObj name="think-cell Slide" r:id="rId20" imgW="530" imgH="528" progId="TCLayout.ActiveDocument.1">
                  <p:embed/>
                  <p:pic>
                    <p:nvPicPr>
                      <p:cNvPr id="23" name="Object 22" hidden="1">
                        <a:extLst>
                          <a:ext uri="{FF2B5EF4-FFF2-40B4-BE49-F238E27FC236}">
                            <a16:creationId xmlns:a16="http://schemas.microsoft.com/office/drawing/2014/main" id="{705CCA16-2993-4ED3-899E-5582E5EFA8F6}"/>
                          </a:ext>
                        </a:extLst>
                      </p:cNvPr>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E6562B9-7B16-4B16-92DA-787062A70AD3}"/>
              </a:ext>
            </a:extLst>
          </p:cNvPr>
          <p:cNvSpPr/>
          <p:nvPr>
            <p:custDataLst>
              <p:tags r:id="rId3"/>
            </p:custDataLst>
          </p:nvPr>
        </p:nvSpPr>
        <p:spPr bwMode="auto">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spcBef>
                <a:spcPct val="0"/>
              </a:spcBef>
              <a:spcAft>
                <a:spcPct val="0"/>
              </a:spcAft>
              <a:buSzPct val="100000"/>
            </a:pPr>
            <a:endParaRPr lang="en-US" sz="800" dirty="0">
              <a:latin typeface="Nokia Pure Text Light" panose="020B0304040602060303" pitchFamily="34" charset="0"/>
              <a:sym typeface="Nokia Pure Text Light" panose="020B0304040602060303" pitchFamily="34" charset="0"/>
            </a:endParaRPr>
          </a:p>
        </p:txBody>
      </p:sp>
      <p:sp>
        <p:nvSpPr>
          <p:cNvPr id="3" name="Text Placeholder 2">
            <a:extLst>
              <a:ext uri="{FF2B5EF4-FFF2-40B4-BE49-F238E27FC236}">
                <a16:creationId xmlns:a16="http://schemas.microsoft.com/office/drawing/2014/main" id="{83233D42-9909-48DD-8E43-98947ECBC947}"/>
              </a:ext>
            </a:extLst>
          </p:cNvPr>
          <p:cNvSpPr>
            <a:spLocks noGrp="1"/>
          </p:cNvSpPr>
          <p:nvPr>
            <p:ph type="body" sz="quarter" idx="12"/>
          </p:nvPr>
        </p:nvSpPr>
        <p:spPr/>
        <p:txBody>
          <a:bodyPr/>
          <a:lstStyle/>
          <a:p>
            <a:r>
              <a:rPr lang="en-US" dirty="0"/>
              <a:t>Cities: Secular changes leading to a investment in cities</a:t>
            </a:r>
          </a:p>
        </p:txBody>
      </p:sp>
      <p:graphicFrame>
        <p:nvGraphicFramePr>
          <p:cNvPr id="4" name="Table 3">
            <a:extLst>
              <a:ext uri="{FF2B5EF4-FFF2-40B4-BE49-F238E27FC236}">
                <a16:creationId xmlns:a16="http://schemas.microsoft.com/office/drawing/2014/main" id="{E3840788-EC7B-4892-9ACF-8EE6E368B1E4}"/>
              </a:ext>
            </a:extLst>
          </p:cNvPr>
          <p:cNvGraphicFramePr>
            <a:graphicFrameLocks noGrp="1"/>
          </p:cNvGraphicFramePr>
          <p:nvPr>
            <p:extLst/>
          </p:nvPr>
        </p:nvGraphicFramePr>
        <p:xfrm>
          <a:off x="421485" y="1955801"/>
          <a:ext cx="4648198" cy="1722120"/>
        </p:xfrm>
        <a:graphic>
          <a:graphicData uri="http://schemas.openxmlformats.org/drawingml/2006/table">
            <a:tbl>
              <a:tblPr firstRow="1" bandRow="1">
                <a:tableStyleId>{2D5ABB26-0587-4C30-8999-92F81FD0307C}</a:tableStyleId>
              </a:tblPr>
              <a:tblGrid>
                <a:gridCol w="696176">
                  <a:extLst>
                    <a:ext uri="{9D8B030D-6E8A-4147-A177-3AD203B41FA5}">
                      <a16:colId xmlns:a16="http://schemas.microsoft.com/office/drawing/2014/main" val="20000"/>
                    </a:ext>
                  </a:extLst>
                </a:gridCol>
                <a:gridCol w="1329248">
                  <a:extLst>
                    <a:ext uri="{9D8B030D-6E8A-4147-A177-3AD203B41FA5}">
                      <a16:colId xmlns:a16="http://schemas.microsoft.com/office/drawing/2014/main" val="20001"/>
                    </a:ext>
                  </a:extLst>
                </a:gridCol>
                <a:gridCol w="821156">
                  <a:extLst>
                    <a:ext uri="{9D8B030D-6E8A-4147-A177-3AD203B41FA5}">
                      <a16:colId xmlns:a16="http://schemas.microsoft.com/office/drawing/2014/main" val="20002"/>
                    </a:ext>
                  </a:extLst>
                </a:gridCol>
                <a:gridCol w="900809">
                  <a:extLst>
                    <a:ext uri="{9D8B030D-6E8A-4147-A177-3AD203B41FA5}">
                      <a16:colId xmlns:a16="http://schemas.microsoft.com/office/drawing/2014/main" val="20003"/>
                    </a:ext>
                  </a:extLst>
                </a:gridCol>
                <a:gridCol w="900809">
                  <a:extLst>
                    <a:ext uri="{9D8B030D-6E8A-4147-A177-3AD203B41FA5}">
                      <a16:colId xmlns:a16="http://schemas.microsoft.com/office/drawing/2014/main" val="20004"/>
                    </a:ext>
                  </a:extLst>
                </a:gridCol>
              </a:tblGrid>
              <a:tr h="778562">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mn-lt"/>
                          <a:ea typeface="+mn-ea"/>
                          <a:cs typeface="+mn-cs"/>
                        </a:rPr>
                        <a:t>Macro Trends</a:t>
                      </a:r>
                    </a:p>
                  </a:txBody>
                  <a:tcPr marL="45720" marR="45720" anchor="ctr">
                    <a:lnL w="3175" cap="flat" cmpd="sng" algn="ctr">
                      <a:solidFill>
                        <a:schemeClr val="tx2">
                          <a:lumMod val="75000"/>
                          <a:lumOff val="25000"/>
                        </a:schemeClr>
                      </a:solidFill>
                      <a:prstDash val="solid"/>
                      <a:round/>
                      <a:headEnd type="none" w="med" len="med"/>
                      <a:tailEnd type="none" w="med" len="med"/>
                    </a:lnL>
                    <a:lnR w="3175" cap="flat" cmpd="sng" algn="ctr">
                      <a:solidFill>
                        <a:schemeClr val="tx2">
                          <a:lumMod val="75000"/>
                          <a:lumOff val="25000"/>
                        </a:schemeClr>
                      </a:solidFill>
                      <a:prstDash val="solid"/>
                      <a:round/>
                      <a:headEnd type="none" w="med" len="med"/>
                      <a:tailEnd type="none" w="med" len="med"/>
                    </a:lnR>
                    <a:lnT w="3175" cap="flat" cmpd="sng" algn="ctr">
                      <a:solidFill>
                        <a:schemeClr val="tx2">
                          <a:lumMod val="75000"/>
                          <a:lumOff val="25000"/>
                        </a:schemeClr>
                      </a:solidFill>
                      <a:prstDash val="solid"/>
                      <a:round/>
                      <a:headEnd type="none" w="med" len="med"/>
                      <a:tailEnd type="none" w="med" len="med"/>
                    </a:lnT>
                    <a:lnB w="3175"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1.4B</a:t>
                      </a:r>
                    </a:p>
                    <a:p>
                      <a:pPr algn="ctr"/>
                      <a:endParaRPr lang="en-US" sz="700" dirty="0"/>
                    </a:p>
                    <a:p>
                      <a:pPr algn="ctr"/>
                      <a:endParaRPr lang="en-US" sz="700" dirty="0"/>
                    </a:p>
                    <a:p>
                      <a:pPr algn="ctr"/>
                      <a:endParaRPr lang="en-US" sz="700" dirty="0"/>
                    </a:p>
                    <a:p>
                      <a:pPr algn="ctr"/>
                      <a:r>
                        <a:rPr lang="en-US" sz="700" dirty="0">
                          <a:solidFill>
                            <a:schemeClr val="tx1">
                              <a:lumMod val="75000"/>
                            </a:schemeClr>
                          </a:solidFill>
                        </a:rPr>
                        <a:t>Population increase</a:t>
                      </a:r>
                      <a:r>
                        <a:rPr lang="en-US" sz="700" baseline="0" dirty="0">
                          <a:solidFill>
                            <a:schemeClr val="tx1">
                              <a:lumMod val="75000"/>
                            </a:schemeClr>
                          </a:solidFill>
                        </a:rPr>
                        <a:t> between 2000 and 2017</a:t>
                      </a:r>
                    </a:p>
                    <a:p>
                      <a:pPr algn="ctr"/>
                      <a:r>
                        <a:rPr lang="en-US" sz="700" i="0" baseline="0" dirty="0">
                          <a:solidFill>
                            <a:schemeClr val="tx1">
                              <a:lumMod val="75000"/>
                            </a:schemeClr>
                          </a:solidFill>
                          <a:latin typeface="+mn-lt"/>
                        </a:rPr>
                        <a:t>54% in urban areas</a:t>
                      </a:r>
                      <a:endParaRPr lang="en-US" sz="700" i="0" dirty="0">
                        <a:solidFill>
                          <a:schemeClr val="tx1">
                            <a:lumMod val="75000"/>
                          </a:schemeClr>
                        </a:solidFill>
                        <a:latin typeface="+mn-lt"/>
                      </a:endParaRPr>
                    </a:p>
                  </a:txBody>
                  <a:tcPr marL="45720" marR="45720">
                    <a:lnL w="3175" cap="flat" cmpd="sng" algn="ctr">
                      <a:solidFill>
                        <a:schemeClr val="tx2">
                          <a:lumMod val="75000"/>
                          <a:lumOff val="2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lumMod val="75000"/>
                          <a:lumOff val="25000"/>
                        </a:schemeClr>
                      </a:solidFill>
                      <a:prstDash val="solid"/>
                      <a:round/>
                      <a:headEnd type="none" w="med" len="med"/>
                      <a:tailEnd type="none" w="med" len="med"/>
                    </a:lnT>
                    <a:lnB w="3175"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rtl="0" eaLnBrk="1" latinLnBrk="0" hangingPunct="1"/>
                      <a:r>
                        <a:rPr lang="en-US" sz="1200" kern="1200" dirty="0">
                          <a:solidFill>
                            <a:schemeClr val="tx1"/>
                          </a:solidFill>
                          <a:latin typeface="+mn-lt"/>
                          <a:ea typeface="+mn-ea"/>
                          <a:cs typeface="+mn-cs"/>
                        </a:rPr>
                        <a:t>1.5X Helsinki</a:t>
                      </a:r>
                    </a:p>
                    <a:p>
                      <a:pPr marL="0" algn="ctr" defTabSz="685800" rtl="0" eaLnBrk="1" latinLnBrk="0" hangingPunct="1"/>
                      <a:endParaRPr lang="en-US" sz="700" kern="1200" dirty="0">
                        <a:solidFill>
                          <a:schemeClr val="tx1"/>
                        </a:solidFill>
                        <a:latin typeface="+mn-lt"/>
                        <a:ea typeface="+mn-ea"/>
                        <a:cs typeface="+mn-cs"/>
                      </a:endParaRPr>
                    </a:p>
                    <a:p>
                      <a:pPr marL="0" algn="ctr" defTabSz="685800" rtl="0" eaLnBrk="1" latinLnBrk="0" hangingPunct="1"/>
                      <a:r>
                        <a:rPr lang="en-US" sz="700" kern="1200" dirty="0">
                          <a:solidFill>
                            <a:schemeClr val="tx1"/>
                          </a:solidFill>
                          <a:latin typeface="+mn-lt"/>
                          <a:ea typeface="+mn-ea"/>
                          <a:cs typeface="+mn-cs"/>
                        </a:rPr>
                        <a:t>Urban population growth/week</a:t>
                      </a: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lumMod val="75000"/>
                          <a:lumOff val="25000"/>
                        </a:schemeClr>
                      </a:solidFill>
                      <a:prstDash val="solid"/>
                      <a:round/>
                      <a:headEnd type="none" w="med" len="med"/>
                      <a:tailEnd type="none" w="med" len="med"/>
                    </a:lnT>
                    <a:lnB w="3175"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rtl="0" eaLnBrk="1" latinLnBrk="0" hangingPunct="1"/>
                      <a:r>
                        <a:rPr lang="en-US" sz="1200" kern="1200" dirty="0">
                          <a:solidFill>
                            <a:schemeClr val="tx1"/>
                          </a:solidFill>
                          <a:latin typeface="+mn-lt"/>
                          <a:ea typeface="+mn-ea"/>
                          <a:cs typeface="+mn-cs"/>
                        </a:rPr>
                        <a:t>$34T</a:t>
                      </a:r>
                    </a:p>
                    <a:p>
                      <a:pPr marL="0" algn="ctr" defTabSz="456372" rtl="0" eaLnBrk="1" latinLnBrk="0" hangingPunct="1"/>
                      <a:endParaRPr lang="en-US" sz="700" kern="1200" dirty="0"/>
                    </a:p>
                    <a:p>
                      <a:pPr marL="0" algn="ctr" defTabSz="685800" rtl="0" eaLnBrk="1" latinLnBrk="0" hangingPunct="1"/>
                      <a:endParaRPr lang="en-US" sz="700" kern="1200" dirty="0">
                        <a:solidFill>
                          <a:schemeClr val="tx1"/>
                        </a:solidFill>
                        <a:latin typeface="+mn-lt"/>
                        <a:ea typeface="+mn-ea"/>
                        <a:cs typeface="+mn-cs"/>
                      </a:endParaRPr>
                    </a:p>
                    <a:p>
                      <a:pPr marL="0" algn="ctr" defTabSz="685800" rtl="0" eaLnBrk="1" latinLnBrk="0" hangingPunct="1"/>
                      <a:r>
                        <a:rPr lang="en-US" sz="700" kern="1200" dirty="0">
                          <a:solidFill>
                            <a:schemeClr val="tx1"/>
                          </a:solidFill>
                          <a:latin typeface="+mn-lt"/>
                          <a:ea typeface="+mn-ea"/>
                          <a:cs typeface="+mn-cs"/>
                        </a:rPr>
                        <a:t>GDP added by 600 cities till 2025</a:t>
                      </a:r>
                    </a:p>
                    <a:p>
                      <a:pPr marL="0" algn="ctr" defTabSz="685800" rtl="0" eaLnBrk="1" latinLnBrk="0" hangingPunct="1"/>
                      <a:r>
                        <a:rPr lang="en-US" sz="700" kern="1200" dirty="0">
                          <a:solidFill>
                            <a:schemeClr val="tx1"/>
                          </a:solidFill>
                          <a:latin typeface="+mn-lt"/>
                          <a:ea typeface="+mn-ea"/>
                          <a:cs typeface="+mn-cs"/>
                        </a:rPr>
                        <a:t>58% of WW GDP</a:t>
                      </a: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lumMod val="75000"/>
                          <a:lumOff val="25000"/>
                        </a:schemeClr>
                      </a:solidFill>
                      <a:prstDash val="solid"/>
                      <a:round/>
                      <a:headEnd type="none" w="med" len="med"/>
                      <a:tailEnd type="none" w="med" len="med"/>
                    </a:lnT>
                    <a:lnB w="3175"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rtl="0" eaLnBrk="1" latinLnBrk="0" hangingPunct="1"/>
                      <a:r>
                        <a:rPr lang="en-US" sz="1200" kern="1200" dirty="0">
                          <a:solidFill>
                            <a:schemeClr val="tx1"/>
                          </a:solidFill>
                          <a:latin typeface="+mn-lt"/>
                          <a:ea typeface="+mn-ea"/>
                          <a:cs typeface="+mn-cs"/>
                        </a:rPr>
                        <a:t>2%</a:t>
                      </a:r>
                      <a:r>
                        <a:rPr lang="en-US" sz="1200" kern="1200" dirty="0">
                          <a:solidFill>
                            <a:schemeClr val="tx1"/>
                          </a:solidFill>
                          <a:latin typeface="+mn-lt"/>
                          <a:ea typeface="+mn-ea"/>
                          <a:cs typeface="+mn-cs"/>
                          <a:sym typeface="Wingdings" panose="05000000000000000000" pitchFamily="2" charset="2"/>
                        </a:rPr>
                        <a:t>75%</a:t>
                      </a:r>
                      <a:endParaRPr lang="en-US" sz="1200" kern="1200" dirty="0">
                        <a:solidFill>
                          <a:schemeClr val="tx1"/>
                        </a:solidFill>
                        <a:latin typeface="+mn-lt"/>
                        <a:ea typeface="+mn-ea"/>
                        <a:cs typeface="+mn-cs"/>
                      </a:endParaRPr>
                    </a:p>
                    <a:p>
                      <a:pPr marL="0" algn="ctr" defTabSz="685800" rtl="0" eaLnBrk="1" latinLnBrk="0" hangingPunct="1"/>
                      <a:endParaRPr lang="en-US" sz="700" kern="1200" dirty="0">
                        <a:solidFill>
                          <a:schemeClr val="tx1"/>
                        </a:solidFill>
                        <a:latin typeface="+mn-lt"/>
                        <a:ea typeface="+mn-ea"/>
                        <a:cs typeface="+mn-cs"/>
                      </a:endParaRPr>
                    </a:p>
                    <a:p>
                      <a:pPr marL="0" algn="ctr" defTabSz="685800" rtl="0" eaLnBrk="1" latinLnBrk="0" hangingPunct="1"/>
                      <a:endParaRPr lang="en-US" sz="700" kern="1200" dirty="0">
                        <a:solidFill>
                          <a:schemeClr val="tx1"/>
                        </a:solidFill>
                        <a:latin typeface="+mn-lt"/>
                        <a:ea typeface="+mn-ea"/>
                        <a:cs typeface="+mn-cs"/>
                      </a:endParaRPr>
                    </a:p>
                    <a:p>
                      <a:pPr marL="0" algn="ctr" defTabSz="685800" rtl="0" eaLnBrk="1" latinLnBrk="0" hangingPunct="1"/>
                      <a:r>
                        <a:rPr lang="en-US" sz="700" kern="1200" dirty="0">
                          <a:solidFill>
                            <a:schemeClr val="tx1"/>
                          </a:solidFill>
                          <a:latin typeface="+mn-lt"/>
                          <a:ea typeface="+mn-ea"/>
                          <a:cs typeface="+mn-cs"/>
                        </a:rPr>
                        <a:t>Cities cover 2% of earth’s surface</a:t>
                      </a:r>
                    </a:p>
                    <a:p>
                      <a:pPr marL="0" algn="ctr" defTabSz="685800" rtl="0" eaLnBrk="1" latinLnBrk="0" hangingPunct="1"/>
                      <a:r>
                        <a:rPr lang="en-US" sz="700" kern="1200" dirty="0">
                          <a:solidFill>
                            <a:schemeClr val="tx1"/>
                          </a:solidFill>
                          <a:latin typeface="+mn-lt"/>
                          <a:ea typeface="+mn-ea"/>
                          <a:cs typeface="+mn-cs"/>
                        </a:rPr>
                        <a:t>Use 75% of resources</a:t>
                      </a:r>
                    </a:p>
                  </a:txBody>
                  <a:tcPr marL="45720" marR="45720">
                    <a:lnL w="3175" cap="flat" cmpd="sng" algn="ctr">
                      <a:noFill/>
                      <a:prstDash val="solid"/>
                      <a:round/>
                      <a:headEnd type="none" w="med" len="med"/>
                      <a:tailEnd type="none" w="med" len="med"/>
                    </a:lnL>
                    <a:lnR w="3175" cap="flat" cmpd="sng" algn="ctr">
                      <a:solidFill>
                        <a:schemeClr val="tx2">
                          <a:lumMod val="75000"/>
                          <a:lumOff val="25000"/>
                        </a:schemeClr>
                      </a:solidFill>
                      <a:prstDash val="solid"/>
                      <a:round/>
                      <a:headEnd type="none" w="med" len="med"/>
                      <a:tailEnd type="none" w="med" len="med"/>
                    </a:lnR>
                    <a:lnT w="3175" cap="flat" cmpd="sng" algn="ctr">
                      <a:solidFill>
                        <a:schemeClr val="tx2">
                          <a:lumMod val="75000"/>
                          <a:lumOff val="25000"/>
                        </a:schemeClr>
                      </a:solidFill>
                      <a:prstDash val="solid"/>
                      <a:round/>
                      <a:headEnd type="none" w="med" len="med"/>
                      <a:tailEnd type="none" w="med" len="med"/>
                    </a:lnT>
                    <a:lnB w="3175"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mn-lt"/>
                          <a:ea typeface="+mn-ea"/>
                          <a:cs typeface="+mn-cs"/>
                        </a:rPr>
                        <a:t>Demand Signals</a:t>
                      </a:r>
                    </a:p>
                  </a:txBody>
                  <a:tcPr marL="45720" marR="45720" anchor="ctr">
                    <a:lnL w="3175" cap="flat" cmpd="sng" algn="ctr">
                      <a:solidFill>
                        <a:schemeClr val="tx2">
                          <a:lumMod val="75000"/>
                          <a:lumOff val="25000"/>
                        </a:schemeClr>
                      </a:solidFill>
                      <a:prstDash val="solid"/>
                      <a:round/>
                      <a:headEnd type="none" w="med" len="med"/>
                      <a:tailEnd type="none" w="med" len="med"/>
                    </a:lnL>
                    <a:lnR w="3175" cap="flat" cmpd="sng" algn="ctr">
                      <a:solidFill>
                        <a:schemeClr val="tx2">
                          <a:lumMod val="75000"/>
                          <a:lumOff val="25000"/>
                        </a:schemeClr>
                      </a:solidFill>
                      <a:prstDash val="solid"/>
                      <a:round/>
                      <a:headEnd type="none" w="med" len="med"/>
                      <a:tailEnd type="none" w="med" len="med"/>
                    </a:lnR>
                    <a:lnT w="3175" cap="flat" cmpd="sng" algn="ctr">
                      <a:solidFill>
                        <a:schemeClr val="tx2">
                          <a:lumMod val="75000"/>
                          <a:lumOff val="25000"/>
                        </a:schemeClr>
                      </a:solidFill>
                      <a:prstDash val="solid"/>
                      <a:round/>
                      <a:headEnd type="none" w="med" len="med"/>
                      <a:tailEnd type="none" w="med" len="med"/>
                    </a:lnT>
                    <a:lnB w="3175"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rtl="0" eaLnBrk="1" latinLnBrk="0" hangingPunct="1"/>
                      <a:r>
                        <a:rPr lang="en-US" sz="1200" kern="1200" dirty="0">
                          <a:solidFill>
                            <a:schemeClr val="tx1"/>
                          </a:solidFill>
                          <a:latin typeface="+mn-lt"/>
                          <a:ea typeface="+mn-ea"/>
                          <a:cs typeface="+mn-cs"/>
                        </a:rPr>
                        <a:t>2M &amp; 5M</a:t>
                      </a:r>
                      <a:endParaRPr lang="en-US" sz="600" kern="1200" dirty="0"/>
                    </a:p>
                    <a:p>
                      <a:pPr marL="0" algn="ctr" defTabSz="456372" rtl="0" eaLnBrk="1" latinLnBrk="0" hangingPunct="1"/>
                      <a:endParaRPr lang="en-US" sz="700" kern="1200" dirty="0"/>
                    </a:p>
                    <a:p>
                      <a:pPr marL="0" algn="ctr" defTabSz="456372" rtl="0" eaLnBrk="1" latinLnBrk="0" hangingPunct="1"/>
                      <a:endParaRPr lang="en-US" sz="700" kern="1200" dirty="0"/>
                    </a:p>
                    <a:p>
                      <a:pPr marL="0" algn="ctr" defTabSz="456372" rtl="0" eaLnBrk="1" latinLnBrk="0" hangingPunct="1"/>
                      <a:r>
                        <a:rPr lang="en-US" sz="700" kern="1200" dirty="0"/>
                        <a:t>Additional doctors &amp; hospital beds needed</a:t>
                      </a:r>
                      <a:endParaRPr lang="en-US" sz="700" i="1" kern="1200" dirty="0">
                        <a:solidFill>
                          <a:schemeClr val="bg1"/>
                        </a:solidFill>
                        <a:latin typeface="+mn-lt"/>
                        <a:ea typeface="+mn-ea"/>
                        <a:cs typeface="+mn-cs"/>
                      </a:endParaRPr>
                    </a:p>
                  </a:txBody>
                  <a:tcPr marL="45720" marR="45720">
                    <a:lnL w="3175" cap="flat" cmpd="sng" algn="ctr">
                      <a:solidFill>
                        <a:schemeClr val="tx2">
                          <a:lumMod val="75000"/>
                          <a:lumOff val="2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lumMod val="75000"/>
                          <a:lumOff val="25000"/>
                        </a:schemeClr>
                      </a:solidFill>
                      <a:prstDash val="solid"/>
                      <a:round/>
                      <a:headEnd type="none" w="med" len="med"/>
                      <a:tailEnd type="none" w="med" len="med"/>
                    </a:lnT>
                    <a:lnB w="3175"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rtl="0" eaLnBrk="1" latinLnBrk="0" hangingPunct="1"/>
                      <a:r>
                        <a:rPr lang="en-US" sz="1200" kern="1200" dirty="0">
                          <a:solidFill>
                            <a:schemeClr val="tx1"/>
                          </a:solidFill>
                          <a:latin typeface="+mn-lt"/>
                          <a:ea typeface="+mn-ea"/>
                          <a:cs typeface="+mn-cs"/>
                        </a:rPr>
                        <a:t>4M &amp; 3M</a:t>
                      </a:r>
                      <a:endParaRPr lang="en-US" sz="600" kern="1200" dirty="0">
                        <a:solidFill>
                          <a:schemeClr val="tx1"/>
                        </a:solidFill>
                        <a:latin typeface="+mn-lt"/>
                        <a:ea typeface="+mn-ea"/>
                        <a:cs typeface="+mn-cs"/>
                      </a:endParaRPr>
                    </a:p>
                    <a:p>
                      <a:pPr marL="0" algn="ctr" defTabSz="456372" rtl="0" eaLnBrk="1" latinLnBrk="0" hangingPunct="1"/>
                      <a:endParaRPr lang="en-US" sz="700" kern="1200" dirty="0"/>
                    </a:p>
                    <a:p>
                      <a:pPr marL="0" algn="ctr" defTabSz="456372" rtl="0" eaLnBrk="1" latinLnBrk="0" hangingPunct="1"/>
                      <a:endParaRPr lang="en-US" sz="700" kern="1200" dirty="0"/>
                    </a:p>
                    <a:p>
                      <a:pPr marL="0" algn="ctr" defTabSz="456372" rtl="0" eaLnBrk="1" latinLnBrk="0" hangingPunct="1"/>
                      <a:r>
                        <a:rPr lang="en-US" sz="700" kern="1200" dirty="0"/>
                        <a:t>Additional classrooms &amp; teachers</a:t>
                      </a:r>
                      <a:endParaRPr lang="en-US" sz="700" i="1" kern="1200" dirty="0">
                        <a:solidFill>
                          <a:schemeClr val="bg1"/>
                        </a:solidFill>
                        <a:latin typeface="+mn-lt"/>
                        <a:ea typeface="+mn-ea"/>
                        <a:cs typeface="+mn-cs"/>
                      </a:endParaRP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lumMod val="75000"/>
                          <a:lumOff val="25000"/>
                        </a:schemeClr>
                      </a:solidFill>
                      <a:prstDash val="solid"/>
                      <a:round/>
                      <a:headEnd type="none" w="med" len="med"/>
                      <a:tailEnd type="none" w="med" len="med"/>
                    </a:lnT>
                    <a:lnB w="3175"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rtl="0" eaLnBrk="1" latinLnBrk="0" hangingPunct="1"/>
                      <a:r>
                        <a:rPr lang="en-US" sz="1200" kern="1200" dirty="0">
                          <a:solidFill>
                            <a:schemeClr val="tx1"/>
                          </a:solidFill>
                          <a:latin typeface="+mn-lt"/>
                          <a:ea typeface="+mn-ea"/>
                          <a:cs typeface="+mn-cs"/>
                        </a:rPr>
                        <a:t>150M+</a:t>
                      </a:r>
                    </a:p>
                    <a:p>
                      <a:pPr marL="0" algn="ctr" defTabSz="456372" rtl="0" eaLnBrk="1" latinLnBrk="0" hangingPunct="1"/>
                      <a:endParaRPr lang="en-US" sz="700" kern="1200" dirty="0"/>
                    </a:p>
                    <a:p>
                      <a:pPr marL="0" algn="ctr" defTabSz="456372" rtl="0" eaLnBrk="1" latinLnBrk="0" hangingPunct="1"/>
                      <a:endParaRPr lang="en-US" sz="700" kern="1200" dirty="0"/>
                    </a:p>
                    <a:p>
                      <a:pPr marL="0" algn="ctr" defTabSz="456372" rtl="0" eaLnBrk="1" latinLnBrk="0" hangingPunct="1"/>
                      <a:r>
                        <a:rPr lang="en-US" sz="700" kern="1200" dirty="0"/>
                        <a:t>New smart water meters</a:t>
                      </a:r>
                      <a:endParaRPr lang="en-US" sz="700" i="1" kern="1200" dirty="0">
                        <a:solidFill>
                          <a:schemeClr val="bg1"/>
                        </a:solidFill>
                        <a:latin typeface="+mn-lt"/>
                        <a:ea typeface="+mn-ea"/>
                        <a:cs typeface="+mn-cs"/>
                      </a:endParaRP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lumMod val="75000"/>
                          <a:lumOff val="25000"/>
                        </a:schemeClr>
                      </a:solidFill>
                      <a:prstDash val="solid"/>
                      <a:round/>
                      <a:headEnd type="none" w="med" len="med"/>
                      <a:tailEnd type="none" w="med" len="med"/>
                    </a:lnT>
                    <a:lnB w="3175"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rtl="0" eaLnBrk="1" latinLnBrk="0" hangingPunct="1"/>
                      <a:r>
                        <a:rPr lang="en-US" sz="1200" kern="1200" dirty="0">
                          <a:solidFill>
                            <a:schemeClr val="tx1"/>
                          </a:solidFill>
                          <a:latin typeface="+mn-lt"/>
                          <a:ea typeface="+mn-ea"/>
                          <a:cs typeface="+mn-cs"/>
                        </a:rPr>
                        <a:t>3.5B</a:t>
                      </a:r>
                    </a:p>
                    <a:p>
                      <a:pPr marL="0" algn="ctr" defTabSz="456372" rtl="0" eaLnBrk="1" latinLnBrk="0" hangingPunct="1"/>
                      <a:endParaRPr lang="en-US" sz="700" kern="1200" dirty="0"/>
                    </a:p>
                    <a:p>
                      <a:pPr marL="0" algn="ctr" defTabSz="456372" rtl="0" eaLnBrk="1" latinLnBrk="0" hangingPunct="1"/>
                      <a:endParaRPr lang="en-US" sz="700" kern="1200" dirty="0"/>
                    </a:p>
                    <a:p>
                      <a:pPr marL="0" algn="ctr" defTabSz="456372" rtl="0" eaLnBrk="1" latinLnBrk="0" hangingPunct="1"/>
                      <a:r>
                        <a:rPr lang="en-US" sz="700" kern="1200" dirty="0"/>
                        <a:t>Connected to the internet; </a:t>
                      </a:r>
                      <a:endParaRPr lang="en-US" sz="700" i="1" kern="1200" dirty="0">
                        <a:solidFill>
                          <a:schemeClr val="bg1"/>
                        </a:solidFill>
                        <a:latin typeface="+mn-lt"/>
                        <a:ea typeface="+mn-ea"/>
                        <a:cs typeface="+mn-cs"/>
                      </a:endParaRPr>
                    </a:p>
                  </a:txBody>
                  <a:tcPr marL="45720" marR="45720">
                    <a:lnL w="3175" cap="flat" cmpd="sng" algn="ctr">
                      <a:noFill/>
                      <a:prstDash val="solid"/>
                      <a:round/>
                      <a:headEnd type="none" w="med" len="med"/>
                      <a:tailEnd type="none" w="med" len="med"/>
                    </a:lnL>
                    <a:lnR w="3175" cap="flat" cmpd="sng" algn="ctr">
                      <a:solidFill>
                        <a:schemeClr val="tx2">
                          <a:lumMod val="75000"/>
                          <a:lumOff val="25000"/>
                        </a:schemeClr>
                      </a:solidFill>
                      <a:prstDash val="solid"/>
                      <a:round/>
                      <a:headEnd type="none" w="med" len="med"/>
                      <a:tailEnd type="none" w="med" len="med"/>
                    </a:lnR>
                    <a:lnT w="3175" cap="flat" cmpd="sng" algn="ctr">
                      <a:solidFill>
                        <a:schemeClr val="tx2">
                          <a:lumMod val="75000"/>
                          <a:lumOff val="25000"/>
                        </a:schemeClr>
                      </a:solidFill>
                      <a:prstDash val="solid"/>
                      <a:round/>
                      <a:headEnd type="none" w="med" len="med"/>
                      <a:tailEnd type="none" w="med" len="med"/>
                    </a:lnT>
                    <a:lnB w="3175" cap="flat" cmpd="sng" algn="ctr">
                      <a:solidFill>
                        <a:schemeClr val="tx2">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416C9BF2-44FE-4194-BDC6-0DAA23DEAA07}"/>
              </a:ext>
            </a:extLst>
          </p:cNvPr>
          <p:cNvSpPr>
            <a:spLocks noChangeAspect="1"/>
          </p:cNvSpPr>
          <p:nvPr/>
        </p:nvSpPr>
        <p:spPr>
          <a:xfrm>
            <a:off x="417599" y="983672"/>
            <a:ext cx="4652083" cy="725029"/>
          </a:xfrm>
          <a:prstGeom prst="rect">
            <a:avLst/>
          </a:prstGeom>
          <a:solidFill>
            <a:srgbClr val="124191"/>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r>
              <a:rPr lang="en-US" sz="1000" dirty="0">
                <a:solidFill>
                  <a:schemeClr val="bg1"/>
                </a:solidFill>
                <a:latin typeface="Nokia Pure Text Light" panose="020B0403020202020204" pitchFamily="34" charset="0"/>
                <a:ea typeface="Nokia Pure Text Light" panose="020B0403020202020204" pitchFamily="34" charset="0"/>
              </a:rPr>
              <a:t>Secular Changes</a:t>
            </a:r>
          </a:p>
          <a:p>
            <a:pPr algn="l"/>
            <a:endParaRPr lang="en-US" sz="1000" dirty="0">
              <a:solidFill>
                <a:schemeClr val="bg1"/>
              </a:solidFill>
              <a:latin typeface="Nokia Pure Text Light" panose="020B0403020202020204" pitchFamily="34" charset="0"/>
              <a:ea typeface="Nokia Pure Text Light" panose="020B0403020202020204" pitchFamily="34" charset="0"/>
            </a:endParaRPr>
          </a:p>
          <a:p>
            <a:pPr algn="r"/>
            <a:r>
              <a:rPr lang="en-US" sz="2400" dirty="0">
                <a:solidFill>
                  <a:schemeClr val="bg1"/>
                </a:solidFill>
                <a:latin typeface="Nokia Pure Text Light" panose="020B0403020202020204" pitchFamily="34" charset="0"/>
                <a:ea typeface="Nokia Pure Text Light" panose="020B0403020202020204" pitchFamily="34" charset="0"/>
              </a:rPr>
              <a:t>1</a:t>
            </a:r>
          </a:p>
        </p:txBody>
      </p:sp>
      <p:sp>
        <p:nvSpPr>
          <p:cNvPr id="6" name="Rectangle 5">
            <a:extLst>
              <a:ext uri="{FF2B5EF4-FFF2-40B4-BE49-F238E27FC236}">
                <a16:creationId xmlns:a16="http://schemas.microsoft.com/office/drawing/2014/main" id="{1900DD0D-F4EF-4360-864F-8D97742A98D8}"/>
              </a:ext>
            </a:extLst>
          </p:cNvPr>
          <p:cNvSpPr>
            <a:spLocks noChangeAspect="1"/>
          </p:cNvSpPr>
          <p:nvPr/>
        </p:nvSpPr>
        <p:spPr>
          <a:xfrm>
            <a:off x="5895922" y="983671"/>
            <a:ext cx="2906766" cy="719671"/>
          </a:xfrm>
          <a:prstGeom prst="rect">
            <a:avLst/>
          </a:prstGeom>
          <a:solidFill>
            <a:srgbClr val="124191"/>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r>
              <a:rPr lang="en-US" sz="1000" dirty="0">
                <a:solidFill>
                  <a:schemeClr val="bg1"/>
                </a:solidFill>
                <a:latin typeface="Nokia Pure Text Light" panose="020B0403020202020204" pitchFamily="34" charset="0"/>
                <a:ea typeface="Nokia Pure Text Light" panose="020B0403020202020204" pitchFamily="34" charset="0"/>
              </a:rPr>
              <a:t>City-Level Investments: $3.3T by 2025</a:t>
            </a:r>
          </a:p>
          <a:p>
            <a:pPr algn="l"/>
            <a:endParaRPr lang="en-US" sz="1000" dirty="0">
              <a:solidFill>
                <a:schemeClr val="bg1"/>
              </a:solidFill>
              <a:latin typeface="Nokia Pure Text Light" panose="020B0403020202020204" pitchFamily="34" charset="0"/>
              <a:ea typeface="Nokia Pure Text Light" panose="020B0403020202020204" pitchFamily="34" charset="0"/>
            </a:endParaRPr>
          </a:p>
          <a:p>
            <a:pPr algn="r"/>
            <a:r>
              <a:rPr lang="en-US" sz="2400" dirty="0">
                <a:solidFill>
                  <a:schemeClr val="bg1"/>
                </a:solidFill>
                <a:latin typeface="Nokia Pure Text Light" panose="020B0403020202020204" pitchFamily="34" charset="0"/>
                <a:ea typeface="Nokia Pure Text Light" panose="020B0403020202020204" pitchFamily="34" charset="0"/>
              </a:rPr>
              <a:t>2</a:t>
            </a:r>
          </a:p>
        </p:txBody>
      </p:sp>
      <p:graphicFrame>
        <p:nvGraphicFramePr>
          <p:cNvPr id="7" name="Object 6">
            <a:extLst>
              <a:ext uri="{FF2B5EF4-FFF2-40B4-BE49-F238E27FC236}">
                <a16:creationId xmlns:a16="http://schemas.microsoft.com/office/drawing/2014/main" id="{3283B1E9-130C-4128-9691-8B5923C86350}"/>
              </a:ext>
            </a:extLst>
          </p:cNvPr>
          <p:cNvGraphicFramePr>
            <a:graphicFrameLocks/>
          </p:cNvGraphicFramePr>
          <p:nvPr>
            <p:custDataLst>
              <p:tags r:id="rId4"/>
            </p:custDataLst>
            <p:extLst/>
          </p:nvPr>
        </p:nvGraphicFramePr>
        <p:xfrm>
          <a:off x="6515100" y="1828800"/>
          <a:ext cx="1973514" cy="1973521"/>
        </p:xfrm>
        <a:graphic>
          <a:graphicData uri="http://schemas.openxmlformats.org/presentationml/2006/ole">
            <mc:AlternateContent xmlns:mc="http://schemas.openxmlformats.org/markup-compatibility/2006">
              <mc:Choice xmlns:v="urn:schemas-microsoft-com:vml" Requires="v">
                <p:oleObj spid="_x0000_s20523" name="Chart" r:id="rId22" imgW="1973514" imgH="1973521" progId="MSGraph.Chart.8">
                  <p:embed followColorScheme="full"/>
                </p:oleObj>
              </mc:Choice>
              <mc:Fallback>
                <p:oleObj name="Chart" r:id="rId22" imgW="1973514" imgH="1973521" progId="MSGraph.Chart.8">
                  <p:embed followColorScheme="full"/>
                  <p:pic>
                    <p:nvPicPr>
                      <p:cNvPr id="7" name="Object 6">
                        <a:extLst>
                          <a:ext uri="{FF2B5EF4-FFF2-40B4-BE49-F238E27FC236}">
                            <a16:creationId xmlns:a16="http://schemas.microsoft.com/office/drawing/2014/main" id="{3283B1E9-130C-4128-9691-8B5923C86350}"/>
                          </a:ext>
                        </a:extLst>
                      </p:cNvPr>
                      <p:cNvPicPr/>
                      <p:nvPr/>
                    </p:nvPicPr>
                    <p:blipFill>
                      <a:blip r:embed="rId23"/>
                      <a:stretch>
                        <a:fillRect/>
                      </a:stretch>
                    </p:blipFill>
                    <p:spPr>
                      <a:xfrm>
                        <a:off x="6515100" y="1828800"/>
                        <a:ext cx="1973514" cy="1973521"/>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DC58EA15-97B0-4B3E-B88B-6454E4F7B726}"/>
              </a:ext>
            </a:extLst>
          </p:cNvPr>
          <p:cNvSpPr/>
          <p:nvPr>
            <p:custDataLst>
              <p:tags r:id="rId5"/>
            </p:custDataLst>
          </p:nvPr>
        </p:nvSpPr>
        <p:spPr bwMode="auto">
          <a:xfrm>
            <a:off x="5957888" y="3619500"/>
            <a:ext cx="1106488" cy="122238"/>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spcBef>
                <a:spcPct val="0"/>
              </a:spcBef>
              <a:spcAft>
                <a:spcPct val="0"/>
              </a:spcAft>
              <a:buSzPct val="100000"/>
            </a:pPr>
            <a:fld id="{6D3C9D08-F923-4F1C-9EA5-E608CB02FFF1}" type="datetime'Gover''''''nance'' ''''''&amp; ''''E''duc''''a''''''ti''on'''''''">
              <a:rPr lang="en-US" altLang="en-US" sz="800">
                <a:solidFill>
                  <a:schemeClr val="tx1"/>
                </a:solidFill>
                <a:sym typeface="+mn-lt"/>
              </a:rPr>
              <a:pPr/>
              <a:t>Governance &amp; Education</a:t>
            </a:fld>
            <a:endParaRPr lang="en-US" sz="800" dirty="0">
              <a:solidFill>
                <a:schemeClr val="tx1"/>
              </a:solidFill>
              <a:sym typeface="+mn-lt"/>
            </a:endParaRPr>
          </a:p>
        </p:txBody>
      </p:sp>
      <p:sp>
        <p:nvSpPr>
          <p:cNvPr id="16" name="Rectangle 15">
            <a:extLst>
              <a:ext uri="{FF2B5EF4-FFF2-40B4-BE49-F238E27FC236}">
                <a16:creationId xmlns:a16="http://schemas.microsoft.com/office/drawing/2014/main" id="{9237F22E-8D9C-4CE7-BDD0-990A80A1FDA9}"/>
              </a:ext>
            </a:extLst>
          </p:cNvPr>
          <p:cNvSpPr/>
          <p:nvPr>
            <p:custDataLst>
              <p:tags r:id="rId6"/>
            </p:custDataLst>
          </p:nvPr>
        </p:nvSpPr>
        <p:spPr bwMode="auto">
          <a:xfrm>
            <a:off x="8042275" y="3549650"/>
            <a:ext cx="630238" cy="122238"/>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spcBef>
                <a:spcPct val="0"/>
              </a:spcBef>
              <a:spcAft>
                <a:spcPct val="0"/>
              </a:spcAft>
              <a:buSzPct val="100000"/>
            </a:pPr>
            <a:fld id="{482E0A75-E964-452E-BB75-C34E8B895A43}" type="datetime'''I''''''''''nfrast''''r''''''u''ctu''''''r''''e'''">
              <a:rPr lang="en-US" altLang="en-US" sz="800">
                <a:solidFill>
                  <a:schemeClr val="tx1"/>
                </a:solidFill>
                <a:sym typeface="+mn-lt"/>
              </a:rPr>
              <a:pPr/>
              <a:t>Infrastructure</a:t>
            </a:fld>
            <a:endParaRPr lang="en-US" sz="800" dirty="0">
              <a:solidFill>
                <a:schemeClr val="tx1"/>
              </a:solidFill>
              <a:sym typeface="+mn-lt"/>
            </a:endParaRPr>
          </a:p>
        </p:txBody>
      </p:sp>
      <p:sp>
        <p:nvSpPr>
          <p:cNvPr id="21" name="Rectangle 20">
            <a:extLst>
              <a:ext uri="{FF2B5EF4-FFF2-40B4-BE49-F238E27FC236}">
                <a16:creationId xmlns:a16="http://schemas.microsoft.com/office/drawing/2014/main" id="{7BDBF9CE-933C-4FAB-A3A8-09D516DDFDA6}"/>
              </a:ext>
            </a:extLst>
          </p:cNvPr>
          <p:cNvSpPr/>
          <p:nvPr>
            <p:custDataLst>
              <p:tags r:id="rId7"/>
            </p:custDataLst>
          </p:nvPr>
        </p:nvSpPr>
        <p:spPr bwMode="gray">
          <a:xfrm>
            <a:off x="6664325" y="2606675"/>
            <a:ext cx="382588" cy="24447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288" tIns="0" rIns="14288" bIns="0" numCol="1" spcCol="0" rtlCol="0" fromWordArt="0" anchor="ctr" anchorCtr="0" forceAA="0" compatLnSpc="1">
            <a:prstTxWarp prst="textNoShape">
              <a:avLst/>
            </a:prstTxWarp>
            <a:noAutofit/>
          </a:bodyPr>
          <a:lstStyle/>
          <a:p>
            <a:pPr algn="ctr">
              <a:spcBef>
                <a:spcPct val="0"/>
              </a:spcBef>
              <a:spcAft>
                <a:spcPct val="0"/>
              </a:spcAft>
              <a:buSzPct val="100000"/>
            </a:pPr>
            <a:fld id="{4D9FCD50-30E3-4083-BE40-8B98046D1CC4}" type="datetime'''''''''''''''''211''''.''''''''''''''3'''''''''''">
              <a:rPr lang="en-US" altLang="en-US" sz="800">
                <a:solidFill>
                  <a:schemeClr val="bg1"/>
                </a:solidFill>
                <a:sym typeface="+mn-lt"/>
              </a:rPr>
              <a:pPr/>
              <a:t>211.3</a:t>
            </a:fld>
            <a:br>
              <a:rPr lang="en-US" altLang="en-US" sz="800">
                <a:solidFill>
                  <a:schemeClr val="bg1"/>
                </a:solidFill>
                <a:sym typeface="+mn-lt"/>
              </a:rPr>
            </a:br>
            <a:r>
              <a:rPr lang="en-US" altLang="en-US" sz="800">
                <a:solidFill>
                  <a:schemeClr val="bg1"/>
                </a:solidFill>
                <a:sym typeface="+mn-lt"/>
              </a:rPr>
              <a:t>(</a:t>
            </a:r>
            <a:fld id="{A35B3B15-C4FF-4353-8551-CD929E2CD25B}" type="datetime'''''''''''''1''''3''''.''5''''''%'">
              <a:rPr lang="en-US" altLang="en-US" sz="800">
                <a:solidFill>
                  <a:schemeClr val="bg1"/>
                </a:solidFill>
                <a:sym typeface="+mn-lt"/>
              </a:rPr>
              <a:pPr/>
              <a:t>13.5%</a:t>
            </a:fld>
            <a:r>
              <a:rPr lang="en-US" altLang="en-US" sz="800">
                <a:solidFill>
                  <a:schemeClr val="bg1"/>
                </a:solidFill>
                <a:sym typeface="+mn-lt"/>
              </a:rPr>
              <a:t>)</a:t>
            </a:r>
            <a:endParaRPr lang="en-US" sz="800" dirty="0">
              <a:solidFill>
                <a:schemeClr val="bg1"/>
              </a:solidFill>
              <a:sym typeface="+mn-lt"/>
            </a:endParaRPr>
          </a:p>
        </p:txBody>
      </p:sp>
      <p:sp>
        <p:nvSpPr>
          <p:cNvPr id="12" name="Rectangle 11">
            <a:extLst>
              <a:ext uri="{FF2B5EF4-FFF2-40B4-BE49-F238E27FC236}">
                <a16:creationId xmlns:a16="http://schemas.microsoft.com/office/drawing/2014/main" id="{2BE4B553-B0C0-4265-888A-1DAFA0C00055}"/>
              </a:ext>
            </a:extLst>
          </p:cNvPr>
          <p:cNvSpPr/>
          <p:nvPr>
            <p:custDataLst>
              <p:tags r:id="rId8"/>
            </p:custDataLst>
          </p:nvPr>
        </p:nvSpPr>
        <p:spPr bwMode="gray">
          <a:xfrm>
            <a:off x="8002588" y="2860675"/>
            <a:ext cx="322263" cy="24447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288" tIns="0" rIns="14288" bIns="0" numCol="1" spcCol="0" rtlCol="0" fromWordArt="0" anchor="ctr" anchorCtr="0" forceAA="0" compatLnSpc="1">
            <a:prstTxWarp prst="textNoShape">
              <a:avLst/>
            </a:prstTxWarp>
            <a:noAutofit/>
          </a:bodyPr>
          <a:lstStyle/>
          <a:p>
            <a:pPr algn="ctr">
              <a:spcBef>
                <a:spcPct val="0"/>
              </a:spcBef>
              <a:spcAft>
                <a:spcPct val="0"/>
              </a:spcAft>
              <a:buSzPct val="100000"/>
            </a:pPr>
            <a:fld id="{88A60994-A8BC-413F-9C26-713DD32AEDED}" type="datetime'''''''''1''''''''''''''3''''6''''''''''''''''''''''''''.2'">
              <a:rPr lang="en-US" altLang="en-US" sz="800">
                <a:solidFill>
                  <a:schemeClr val="bg1"/>
                </a:solidFill>
                <a:sym typeface="+mn-lt"/>
              </a:rPr>
              <a:pPr/>
              <a:t>136.2</a:t>
            </a:fld>
            <a:br>
              <a:rPr lang="en-US" altLang="en-US" sz="800">
                <a:solidFill>
                  <a:schemeClr val="bg1"/>
                </a:solidFill>
                <a:sym typeface="+mn-lt"/>
              </a:rPr>
            </a:br>
            <a:r>
              <a:rPr lang="en-US" altLang="en-US" sz="800">
                <a:solidFill>
                  <a:schemeClr val="bg1"/>
                </a:solidFill>
                <a:sym typeface="+mn-lt"/>
              </a:rPr>
              <a:t>(</a:t>
            </a:r>
            <a:fld id="{A9503625-1669-45F0-8794-FEEA232CFF0C}" type="datetime'''''''''''''''''''''''''''''8''''.''7''''''''''''''''''%'''">
              <a:rPr lang="en-US" altLang="en-US" sz="800">
                <a:solidFill>
                  <a:schemeClr val="bg1"/>
                </a:solidFill>
                <a:sym typeface="+mn-lt"/>
              </a:rPr>
              <a:pPr/>
              <a:t>8.7%</a:t>
            </a:fld>
            <a:r>
              <a:rPr lang="en-US" altLang="en-US" sz="800">
                <a:solidFill>
                  <a:schemeClr val="bg1"/>
                </a:solidFill>
                <a:sym typeface="+mn-lt"/>
              </a:rPr>
              <a:t>)</a:t>
            </a:r>
            <a:endParaRPr lang="en-US" sz="800" dirty="0">
              <a:solidFill>
                <a:schemeClr val="bg1"/>
              </a:solidFill>
              <a:sym typeface="+mn-lt"/>
            </a:endParaRPr>
          </a:p>
        </p:txBody>
      </p:sp>
      <p:sp>
        <p:nvSpPr>
          <p:cNvPr id="11" name="Rectangle 10">
            <a:extLst>
              <a:ext uri="{FF2B5EF4-FFF2-40B4-BE49-F238E27FC236}">
                <a16:creationId xmlns:a16="http://schemas.microsoft.com/office/drawing/2014/main" id="{3C74EA03-3187-40EB-B6E5-C255799E46C2}"/>
              </a:ext>
            </a:extLst>
          </p:cNvPr>
          <p:cNvSpPr/>
          <p:nvPr>
            <p:custDataLst>
              <p:tags r:id="rId9"/>
            </p:custDataLst>
          </p:nvPr>
        </p:nvSpPr>
        <p:spPr bwMode="auto">
          <a:xfrm>
            <a:off x="8313738" y="2292350"/>
            <a:ext cx="488950" cy="122238"/>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spcBef>
                <a:spcPct val="0"/>
              </a:spcBef>
              <a:spcAft>
                <a:spcPct val="0"/>
              </a:spcAft>
              <a:buSzPct val="100000"/>
            </a:pPr>
            <a:fld id="{A507ECBF-8086-4774-863D-BE3ADD78A5BA}" type="datetime'''''''''''He''al''t''''hc''''''''a''''''r''''''''e'">
              <a:rPr lang="en-US" altLang="en-US" sz="800">
                <a:solidFill>
                  <a:schemeClr val="tx1"/>
                </a:solidFill>
                <a:sym typeface="+mn-lt"/>
              </a:rPr>
              <a:pPr/>
              <a:t>Healthcare</a:t>
            </a:fld>
            <a:endParaRPr lang="en-US" sz="800" dirty="0">
              <a:solidFill>
                <a:schemeClr val="tx1"/>
              </a:solidFill>
              <a:sym typeface="+mn-lt"/>
            </a:endParaRPr>
          </a:p>
        </p:txBody>
      </p:sp>
      <p:sp>
        <p:nvSpPr>
          <p:cNvPr id="10" name="Rectangle 9">
            <a:extLst>
              <a:ext uri="{FF2B5EF4-FFF2-40B4-BE49-F238E27FC236}">
                <a16:creationId xmlns:a16="http://schemas.microsoft.com/office/drawing/2014/main" id="{C05DEF6E-07F3-4279-978E-1F8811AB3C96}"/>
              </a:ext>
            </a:extLst>
          </p:cNvPr>
          <p:cNvSpPr/>
          <p:nvPr>
            <p:custDataLst>
              <p:tags r:id="rId10"/>
            </p:custDataLst>
          </p:nvPr>
        </p:nvSpPr>
        <p:spPr bwMode="gray">
          <a:xfrm>
            <a:off x="7872413" y="2398713"/>
            <a:ext cx="382588" cy="24447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288" tIns="0" rIns="14288" bIns="0" numCol="1" spcCol="0" rtlCol="0" fromWordArt="0" anchor="ctr" anchorCtr="0" forceAA="0" compatLnSpc="1">
            <a:prstTxWarp prst="textNoShape">
              <a:avLst/>
            </a:prstTxWarp>
            <a:noAutofit/>
          </a:bodyPr>
          <a:lstStyle/>
          <a:p>
            <a:pPr algn="ctr">
              <a:spcBef>
                <a:spcPct val="0"/>
              </a:spcBef>
              <a:spcAft>
                <a:spcPct val="0"/>
              </a:spcAft>
              <a:buSzPct val="100000"/>
            </a:pPr>
            <a:fld id="{BEFC2D81-4C1D-4E44-AB29-36F30ADC806F}" type="datetime'''2''''28''''''''''''''''''''''.''''''''5'''''''''''">
              <a:rPr lang="en-US" altLang="en-US" sz="800">
                <a:solidFill>
                  <a:schemeClr val="tx1"/>
                </a:solidFill>
                <a:sym typeface="+mn-lt"/>
              </a:rPr>
              <a:pPr/>
              <a:t>228.5</a:t>
            </a:fld>
            <a:br>
              <a:rPr lang="en-US" altLang="en-US" sz="800">
                <a:solidFill>
                  <a:schemeClr val="tx1"/>
                </a:solidFill>
                <a:sym typeface="+mn-lt"/>
              </a:rPr>
            </a:br>
            <a:r>
              <a:rPr lang="en-US" altLang="en-US" sz="800">
                <a:solidFill>
                  <a:schemeClr val="tx1"/>
                </a:solidFill>
                <a:sym typeface="+mn-lt"/>
              </a:rPr>
              <a:t>(</a:t>
            </a:r>
            <a:fld id="{055BDED9-53CE-4F35-81BC-190148A00150}" type="datetime'''1''''''''''''4''''.''''''''''''''''''''''6''''''''%'''">
              <a:rPr lang="en-US" altLang="en-US" sz="800">
                <a:solidFill>
                  <a:schemeClr val="tx1"/>
                </a:solidFill>
                <a:sym typeface="+mn-lt"/>
              </a:rPr>
              <a:pPr/>
              <a:t>14.6%</a:t>
            </a:fld>
            <a:r>
              <a:rPr lang="en-US" altLang="en-US" sz="800">
                <a:solidFill>
                  <a:schemeClr val="tx1"/>
                </a:solidFill>
                <a:sym typeface="+mn-lt"/>
              </a:rPr>
              <a:t>)</a:t>
            </a:r>
            <a:endParaRPr lang="en-US" sz="800" dirty="0">
              <a:solidFill>
                <a:schemeClr val="tx1"/>
              </a:solidFill>
              <a:sym typeface="+mn-lt"/>
            </a:endParaRPr>
          </a:p>
        </p:txBody>
      </p:sp>
      <p:sp>
        <p:nvSpPr>
          <p:cNvPr id="9" name="Rectangle 8">
            <a:extLst>
              <a:ext uri="{FF2B5EF4-FFF2-40B4-BE49-F238E27FC236}">
                <a16:creationId xmlns:a16="http://schemas.microsoft.com/office/drawing/2014/main" id="{6D54CA2C-11CA-4F77-8B16-4A4E318B6736}"/>
              </a:ext>
            </a:extLst>
          </p:cNvPr>
          <p:cNvSpPr/>
          <p:nvPr>
            <p:custDataLst>
              <p:tags r:id="rId11"/>
            </p:custDataLst>
          </p:nvPr>
        </p:nvSpPr>
        <p:spPr bwMode="auto">
          <a:xfrm>
            <a:off x="7732713" y="1833563"/>
            <a:ext cx="406400" cy="122238"/>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spcBef>
                <a:spcPct val="0"/>
              </a:spcBef>
              <a:spcAft>
                <a:spcPct val="0"/>
              </a:spcAft>
              <a:buSzPct val="100000"/>
            </a:pPr>
            <a:fld id="{47C9FC46-6EA4-4940-A470-A730A0EAB2B0}" type="datetime'''''B''''''''''''''ui''''ld''''''i''n''g''''''''''''''s'">
              <a:rPr lang="en-US" altLang="en-US" sz="800">
                <a:solidFill>
                  <a:schemeClr val="tx1"/>
                </a:solidFill>
                <a:sym typeface="+mn-lt"/>
              </a:rPr>
              <a:pPr/>
              <a:t>Buildings</a:t>
            </a:fld>
            <a:endParaRPr lang="en-US" sz="800" dirty="0">
              <a:solidFill>
                <a:schemeClr val="tx1"/>
              </a:solidFill>
              <a:sym typeface="+mn-lt"/>
            </a:endParaRPr>
          </a:p>
        </p:txBody>
      </p:sp>
      <p:sp>
        <p:nvSpPr>
          <p:cNvPr id="8" name="Rectangle 7">
            <a:extLst>
              <a:ext uri="{FF2B5EF4-FFF2-40B4-BE49-F238E27FC236}">
                <a16:creationId xmlns:a16="http://schemas.microsoft.com/office/drawing/2014/main" id="{8E8C0962-4B7D-48B2-B05B-0DE2E8F9D7AF}"/>
              </a:ext>
            </a:extLst>
          </p:cNvPr>
          <p:cNvSpPr/>
          <p:nvPr>
            <p:custDataLst>
              <p:tags r:id="rId12"/>
            </p:custDataLst>
          </p:nvPr>
        </p:nvSpPr>
        <p:spPr bwMode="gray">
          <a:xfrm>
            <a:off x="7546975" y="2051050"/>
            <a:ext cx="322263" cy="24447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288" tIns="0" rIns="14288" bIns="0" numCol="1" spcCol="0" rtlCol="0" fromWordArt="0" anchor="ctr" anchorCtr="0" forceAA="0" compatLnSpc="1">
            <a:prstTxWarp prst="textNoShape">
              <a:avLst/>
            </a:prstTxWarp>
            <a:noAutofit/>
          </a:bodyPr>
          <a:lstStyle/>
          <a:p>
            <a:pPr algn="ctr">
              <a:spcBef>
                <a:spcPct val="0"/>
              </a:spcBef>
              <a:spcAft>
                <a:spcPct val="0"/>
              </a:spcAft>
              <a:buSzPct val="100000"/>
            </a:pPr>
            <a:fld id="{382946FA-DBE3-42F9-A646-3175EEF55ACA}" type="datetime'''''1''''''''''''''''''''5''''''''''''1''''''''''''''''''''.8'">
              <a:rPr lang="en-US" altLang="en-US" sz="800">
                <a:solidFill>
                  <a:schemeClr val="bg1"/>
                </a:solidFill>
                <a:sym typeface="+mn-lt"/>
              </a:rPr>
              <a:pPr/>
              <a:t>151.8</a:t>
            </a:fld>
            <a:br>
              <a:rPr lang="en-US" altLang="en-US" sz="800">
                <a:solidFill>
                  <a:schemeClr val="bg1"/>
                </a:solidFill>
                <a:sym typeface="+mn-lt"/>
              </a:rPr>
            </a:br>
            <a:r>
              <a:rPr lang="en-US" altLang="en-US" sz="800">
                <a:solidFill>
                  <a:schemeClr val="bg1"/>
                </a:solidFill>
                <a:sym typeface="+mn-lt"/>
              </a:rPr>
              <a:t>(</a:t>
            </a:r>
            <a:fld id="{87DB8BF0-164B-446C-B761-6F397C75A3CA}" type="datetime'''9''''''''''''''''''''''.''''''''7''''''''%'">
              <a:rPr lang="en-US" altLang="en-US" sz="800">
                <a:solidFill>
                  <a:schemeClr val="bg1"/>
                </a:solidFill>
                <a:sym typeface="+mn-lt"/>
              </a:rPr>
              <a:pPr/>
              <a:t>9.7%</a:t>
            </a:fld>
            <a:r>
              <a:rPr lang="en-US" altLang="en-US" sz="800">
                <a:solidFill>
                  <a:schemeClr val="bg1"/>
                </a:solidFill>
                <a:sym typeface="+mn-lt"/>
              </a:rPr>
              <a:t>)</a:t>
            </a:r>
            <a:endParaRPr lang="en-US" sz="800" dirty="0">
              <a:solidFill>
                <a:schemeClr val="bg1"/>
              </a:solidFill>
              <a:sym typeface="+mn-lt"/>
            </a:endParaRPr>
          </a:p>
        </p:txBody>
      </p:sp>
      <p:sp>
        <p:nvSpPr>
          <p:cNvPr id="18" name="Rectangle 17">
            <a:extLst>
              <a:ext uri="{FF2B5EF4-FFF2-40B4-BE49-F238E27FC236}">
                <a16:creationId xmlns:a16="http://schemas.microsoft.com/office/drawing/2014/main" id="{205E5A55-DAAC-4C07-8609-3082149F41D5}"/>
              </a:ext>
            </a:extLst>
          </p:cNvPr>
          <p:cNvSpPr/>
          <p:nvPr>
            <p:custDataLst>
              <p:tags r:id="rId13"/>
            </p:custDataLst>
          </p:nvPr>
        </p:nvSpPr>
        <p:spPr bwMode="auto">
          <a:xfrm>
            <a:off x="6216650" y="2617788"/>
            <a:ext cx="368300" cy="122238"/>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spcBef>
                <a:spcPct val="0"/>
              </a:spcBef>
              <a:spcAft>
                <a:spcPct val="0"/>
              </a:spcAft>
              <a:buSzPct val="100000"/>
            </a:pPr>
            <a:fld id="{5CC93D57-F9D0-493A-B172-A9E92F4AF672}" type="datetime'''''''''S''''e''c''''''u''''''''r''''''i''''''t''''y'''''">
              <a:rPr lang="en-US" altLang="en-US" sz="800">
                <a:solidFill>
                  <a:schemeClr val="tx1"/>
                </a:solidFill>
                <a:sym typeface="+mn-lt"/>
              </a:rPr>
              <a:pPr/>
              <a:t>Security</a:t>
            </a:fld>
            <a:endParaRPr lang="en-US" sz="800" dirty="0">
              <a:solidFill>
                <a:schemeClr val="tx1"/>
              </a:solidFill>
              <a:sym typeface="+mn-lt"/>
            </a:endParaRPr>
          </a:p>
        </p:txBody>
      </p:sp>
      <p:sp>
        <p:nvSpPr>
          <p:cNvPr id="13" name="Rectangle 12">
            <a:extLst>
              <a:ext uri="{FF2B5EF4-FFF2-40B4-BE49-F238E27FC236}">
                <a16:creationId xmlns:a16="http://schemas.microsoft.com/office/drawing/2014/main" id="{F369E4CB-A646-4EAB-A940-21A821170D45}"/>
              </a:ext>
            </a:extLst>
          </p:cNvPr>
          <p:cNvSpPr/>
          <p:nvPr>
            <p:custDataLst>
              <p:tags r:id="rId14"/>
            </p:custDataLst>
          </p:nvPr>
        </p:nvSpPr>
        <p:spPr bwMode="auto">
          <a:xfrm>
            <a:off x="8404225" y="2989263"/>
            <a:ext cx="354013" cy="122238"/>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spcBef>
                <a:spcPct val="0"/>
              </a:spcBef>
              <a:spcAft>
                <a:spcPct val="0"/>
              </a:spcAft>
              <a:buSzPct val="100000"/>
            </a:pPr>
            <a:fld id="{0502BAA2-FDF7-4253-B687-B7BAA755B129}" type="datetime'''''''''''''''''Mob''''''''''''''i''l''''''i''t''''''''y'''''">
              <a:rPr lang="en-US" altLang="en-US" sz="800">
                <a:solidFill>
                  <a:schemeClr val="tx1"/>
                </a:solidFill>
                <a:sym typeface="+mn-lt"/>
              </a:rPr>
              <a:pPr/>
              <a:t>Mobility</a:t>
            </a:fld>
            <a:endParaRPr lang="en-US" sz="800" dirty="0">
              <a:solidFill>
                <a:schemeClr val="tx1"/>
              </a:solidFill>
              <a:sym typeface="+mn-lt"/>
            </a:endParaRPr>
          </a:p>
        </p:txBody>
      </p:sp>
      <p:sp>
        <p:nvSpPr>
          <p:cNvPr id="20" name="Rectangle 19">
            <a:extLst>
              <a:ext uri="{FF2B5EF4-FFF2-40B4-BE49-F238E27FC236}">
                <a16:creationId xmlns:a16="http://schemas.microsoft.com/office/drawing/2014/main" id="{2EAE30DA-8034-4D8F-B876-B56BB4A308C7}"/>
              </a:ext>
            </a:extLst>
          </p:cNvPr>
          <p:cNvSpPr/>
          <p:nvPr>
            <p:custDataLst>
              <p:tags r:id="rId15"/>
            </p:custDataLst>
          </p:nvPr>
        </p:nvSpPr>
        <p:spPr bwMode="gray">
          <a:xfrm>
            <a:off x="6981825" y="3271838"/>
            <a:ext cx="382588" cy="24447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288" tIns="0" rIns="14288" bIns="0" numCol="1" spcCol="0" rtlCol="0" fromWordArt="0" anchor="ctr" anchorCtr="0" forceAA="0" compatLnSpc="1">
            <a:prstTxWarp prst="textNoShape">
              <a:avLst/>
            </a:prstTxWarp>
            <a:noAutofit/>
          </a:bodyPr>
          <a:lstStyle/>
          <a:p>
            <a:pPr algn="ctr">
              <a:spcBef>
                <a:spcPct val="0"/>
              </a:spcBef>
              <a:spcAft>
                <a:spcPct val="0"/>
              </a:spcAft>
              <a:buSzPct val="100000"/>
            </a:pPr>
            <a:fld id="{07B64AE2-AF3C-4E0F-A17B-F064326A2E25}" type="datetime'3''''''''''''''''''''''''''85.''''''''''''''''''''''0'''''">
              <a:rPr lang="en-US" altLang="en-US" sz="800">
                <a:solidFill>
                  <a:schemeClr val="bg1"/>
                </a:solidFill>
                <a:sym typeface="+mn-lt"/>
              </a:rPr>
              <a:pPr/>
              <a:t>385.0</a:t>
            </a:fld>
            <a:br>
              <a:rPr lang="en-US" altLang="en-US" sz="800">
                <a:solidFill>
                  <a:schemeClr val="bg1"/>
                </a:solidFill>
                <a:sym typeface="+mn-lt"/>
              </a:rPr>
            </a:br>
            <a:r>
              <a:rPr lang="en-US" altLang="en-US" sz="800">
                <a:solidFill>
                  <a:schemeClr val="bg1"/>
                </a:solidFill>
                <a:sym typeface="+mn-lt"/>
              </a:rPr>
              <a:t>(</a:t>
            </a:r>
            <a:fld id="{6F09D293-ADD1-49E6-AEDC-9A6D269C1908}" type="datetime'''''''2''4''''''''''''.''6%'''''''''''''">
              <a:rPr lang="en-US" altLang="en-US" sz="800">
                <a:solidFill>
                  <a:schemeClr val="bg1"/>
                </a:solidFill>
                <a:sym typeface="+mn-lt"/>
              </a:rPr>
              <a:pPr/>
              <a:t>24.6%</a:t>
            </a:fld>
            <a:r>
              <a:rPr lang="en-US" altLang="en-US" sz="800">
                <a:solidFill>
                  <a:schemeClr val="bg1"/>
                </a:solidFill>
                <a:sym typeface="+mn-lt"/>
              </a:rPr>
              <a:t>)</a:t>
            </a:r>
            <a:endParaRPr lang="en-US" sz="800" dirty="0">
              <a:solidFill>
                <a:schemeClr val="bg1"/>
              </a:solidFill>
              <a:sym typeface="+mn-lt"/>
            </a:endParaRPr>
          </a:p>
        </p:txBody>
      </p:sp>
      <p:sp>
        <p:nvSpPr>
          <p:cNvPr id="17" name="Rectangle 16">
            <a:extLst>
              <a:ext uri="{FF2B5EF4-FFF2-40B4-BE49-F238E27FC236}">
                <a16:creationId xmlns:a16="http://schemas.microsoft.com/office/drawing/2014/main" id="{C2620BA4-559D-4394-A491-A9AAEFCC625A}"/>
              </a:ext>
            </a:extLst>
          </p:cNvPr>
          <p:cNvSpPr/>
          <p:nvPr>
            <p:custDataLst>
              <p:tags r:id="rId16"/>
            </p:custDataLst>
          </p:nvPr>
        </p:nvSpPr>
        <p:spPr bwMode="gray">
          <a:xfrm>
            <a:off x="7705725" y="3219450"/>
            <a:ext cx="382588" cy="24447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288" tIns="0" rIns="14288" bIns="0" numCol="1" spcCol="0" rtlCol="0" fromWordArt="0" anchor="ctr" anchorCtr="0" forceAA="0" compatLnSpc="1">
            <a:prstTxWarp prst="textNoShape">
              <a:avLst/>
            </a:prstTxWarp>
            <a:noAutofit/>
          </a:bodyPr>
          <a:lstStyle/>
          <a:p>
            <a:pPr algn="ctr">
              <a:spcBef>
                <a:spcPct val="0"/>
              </a:spcBef>
              <a:spcAft>
                <a:spcPct val="0"/>
              </a:spcAft>
              <a:buSzPct val="100000"/>
            </a:pPr>
            <a:fld id="{F4071457-65A2-470B-A658-E861EDEEBA8C}" type="datetime'''''''''''''''2''''''0''''5''''''''''''''''''''.''''''''0'''''">
              <a:rPr lang="en-US" altLang="en-US" sz="800">
                <a:solidFill>
                  <a:schemeClr val="bg1"/>
                </a:solidFill>
                <a:sym typeface="+mn-lt"/>
              </a:rPr>
              <a:pPr/>
              <a:t>205.0</a:t>
            </a:fld>
            <a:br>
              <a:rPr lang="en-US" altLang="en-US" sz="800">
                <a:solidFill>
                  <a:schemeClr val="bg1"/>
                </a:solidFill>
                <a:sym typeface="+mn-lt"/>
              </a:rPr>
            </a:br>
            <a:r>
              <a:rPr lang="en-US" altLang="en-US" sz="800">
                <a:solidFill>
                  <a:schemeClr val="bg1"/>
                </a:solidFill>
                <a:sym typeface="+mn-lt"/>
              </a:rPr>
              <a:t>(</a:t>
            </a:r>
            <a:fld id="{3ABD770B-231D-4CBF-95E3-A8FEE6B07BD8}" type="datetime'''''''''1''''''''''3''''''''''''.''''''''''1''%'''''''''''">
              <a:rPr lang="en-US" altLang="en-US" sz="800">
                <a:solidFill>
                  <a:schemeClr val="bg1"/>
                </a:solidFill>
                <a:sym typeface="+mn-lt"/>
              </a:rPr>
              <a:pPr/>
              <a:t>13.1%</a:t>
            </a:fld>
            <a:r>
              <a:rPr lang="en-US" altLang="en-US" sz="800">
                <a:solidFill>
                  <a:schemeClr val="bg1"/>
                </a:solidFill>
                <a:sym typeface="+mn-lt"/>
              </a:rPr>
              <a:t>)</a:t>
            </a:r>
            <a:endParaRPr lang="en-US" sz="800" dirty="0">
              <a:solidFill>
                <a:schemeClr val="bg1"/>
              </a:solidFill>
              <a:sym typeface="+mn-lt"/>
            </a:endParaRPr>
          </a:p>
        </p:txBody>
      </p:sp>
      <p:sp>
        <p:nvSpPr>
          <p:cNvPr id="14" name="Rectangle 13">
            <a:extLst>
              <a:ext uri="{FF2B5EF4-FFF2-40B4-BE49-F238E27FC236}">
                <a16:creationId xmlns:a16="http://schemas.microsoft.com/office/drawing/2014/main" id="{794E71EC-BF37-492D-89F7-F030BDCFA718}"/>
              </a:ext>
            </a:extLst>
          </p:cNvPr>
          <p:cNvSpPr/>
          <p:nvPr>
            <p:custDataLst>
              <p:tags r:id="rId17"/>
            </p:custDataLst>
          </p:nvPr>
        </p:nvSpPr>
        <p:spPr bwMode="auto">
          <a:xfrm>
            <a:off x="6783388" y="1900238"/>
            <a:ext cx="307975" cy="122238"/>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spcBef>
                <a:spcPct val="0"/>
              </a:spcBef>
              <a:spcAft>
                <a:spcPct val="0"/>
              </a:spcAft>
              <a:buSzPct val="100000"/>
            </a:pPr>
            <a:fld id="{95A517F0-C523-4644-9C73-D967F6C793D2}" type="datetime'E''''''''''''''''''n''''e''r''''''g''''''''y'''''''''">
              <a:rPr lang="en-US" altLang="en-US" sz="800">
                <a:solidFill>
                  <a:schemeClr val="tx1"/>
                </a:solidFill>
                <a:sym typeface="+mn-lt"/>
              </a:rPr>
              <a:pPr/>
              <a:t>Energy</a:t>
            </a:fld>
            <a:endParaRPr lang="en-US" sz="800" dirty="0">
              <a:solidFill>
                <a:schemeClr val="tx1"/>
              </a:solidFill>
              <a:sym typeface="+mn-lt"/>
            </a:endParaRPr>
          </a:p>
        </p:txBody>
      </p:sp>
      <p:sp>
        <p:nvSpPr>
          <p:cNvPr id="15" name="Rectangle 14">
            <a:extLst>
              <a:ext uri="{FF2B5EF4-FFF2-40B4-BE49-F238E27FC236}">
                <a16:creationId xmlns:a16="http://schemas.microsoft.com/office/drawing/2014/main" id="{DB6A104E-04C9-4924-A79A-AABC9D7F6666}"/>
              </a:ext>
            </a:extLst>
          </p:cNvPr>
          <p:cNvSpPr/>
          <p:nvPr>
            <p:custDataLst>
              <p:tags r:id="rId18"/>
            </p:custDataLst>
          </p:nvPr>
        </p:nvSpPr>
        <p:spPr bwMode="gray">
          <a:xfrm>
            <a:off x="6997700" y="2128838"/>
            <a:ext cx="382588" cy="24447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288" tIns="0" rIns="14288" bIns="0" numCol="1" spcCol="0" rtlCol="0" fromWordArt="0" anchor="ctr" anchorCtr="0" forceAA="0" compatLnSpc="1">
            <a:prstTxWarp prst="textNoShape">
              <a:avLst/>
            </a:prstTxWarp>
            <a:noAutofit/>
          </a:bodyPr>
          <a:lstStyle/>
          <a:p>
            <a:pPr algn="ctr">
              <a:spcBef>
                <a:spcPct val="0"/>
              </a:spcBef>
              <a:spcAft>
                <a:spcPct val="0"/>
              </a:spcAft>
              <a:buSzPct val="100000"/>
            </a:pPr>
            <a:fld id="{B95F5590-B058-4681-9E67-55E95D10B43A}" type="datetime'''''''''''''''2''''''''''''''4''''''''''''7''''''''.''''''''3'">
              <a:rPr lang="en-US" altLang="en-US" sz="800">
                <a:solidFill>
                  <a:schemeClr val="bg1"/>
                </a:solidFill>
                <a:sym typeface="+mn-lt"/>
              </a:rPr>
              <a:pPr/>
              <a:t>247.3</a:t>
            </a:fld>
            <a:br>
              <a:rPr lang="en-US" altLang="en-US" sz="800" dirty="0">
                <a:solidFill>
                  <a:schemeClr val="bg1"/>
                </a:solidFill>
                <a:sym typeface="+mn-lt"/>
              </a:rPr>
            </a:br>
            <a:r>
              <a:rPr lang="en-US" altLang="en-US" sz="800" dirty="0">
                <a:solidFill>
                  <a:schemeClr val="bg1"/>
                </a:solidFill>
                <a:sym typeface="+mn-lt"/>
              </a:rPr>
              <a:t>(</a:t>
            </a:r>
            <a:fld id="{D6F50518-106B-4EC7-9E02-214720701108}" type="datetime'''''''1''''''''''''''5''.8%'''''''''''''''''''''''''''''''''">
              <a:rPr lang="en-US" altLang="en-US" sz="800">
                <a:solidFill>
                  <a:schemeClr val="bg1"/>
                </a:solidFill>
                <a:sym typeface="+mn-lt"/>
              </a:rPr>
              <a:pPr/>
              <a:t>15.8%</a:t>
            </a:fld>
            <a:r>
              <a:rPr lang="en-US" altLang="en-US" sz="800" dirty="0">
                <a:solidFill>
                  <a:schemeClr val="bg1"/>
                </a:solidFill>
                <a:sym typeface="+mn-lt"/>
              </a:rPr>
              <a:t>)</a:t>
            </a:r>
            <a:endParaRPr lang="en-US" sz="800" dirty="0">
              <a:solidFill>
                <a:schemeClr val="bg1"/>
              </a:solidFill>
              <a:sym typeface="+mn-lt"/>
            </a:endParaRPr>
          </a:p>
        </p:txBody>
      </p:sp>
      <p:sp>
        <p:nvSpPr>
          <p:cNvPr id="24" name="TextBox 23">
            <a:extLst>
              <a:ext uri="{FF2B5EF4-FFF2-40B4-BE49-F238E27FC236}">
                <a16:creationId xmlns:a16="http://schemas.microsoft.com/office/drawing/2014/main" id="{01FF419C-BC13-47A8-B21D-1FA0D8B892DB}"/>
              </a:ext>
            </a:extLst>
          </p:cNvPr>
          <p:cNvSpPr txBox="1"/>
          <p:nvPr/>
        </p:nvSpPr>
        <p:spPr>
          <a:xfrm>
            <a:off x="323308" y="4551864"/>
            <a:ext cx="8080917" cy="200055"/>
          </a:xfrm>
          <a:prstGeom prst="rect">
            <a:avLst/>
          </a:prstGeom>
          <a:noFill/>
        </p:spPr>
        <p:txBody>
          <a:bodyPr wrap="square" rtlCol="0">
            <a:spAutoFit/>
          </a:bodyPr>
          <a:lstStyle/>
          <a:p>
            <a:pPr marL="0" defTabSz="430213">
              <a:spcAft>
                <a:spcPts val="400"/>
              </a:spcAft>
              <a:buSzPct val="100000"/>
            </a:pPr>
            <a:r>
              <a:rPr lang="en-US" sz="700" dirty="0">
                <a:solidFill>
                  <a:srgbClr val="000000"/>
                </a:solidFill>
                <a:cs typeface="HP Simplified" pitchFamily="34" charset="0"/>
              </a:rPr>
              <a:t>Source: Internal research based on World Bank and IMF data; McKinsey Global Institute, March 2011, Navigant Research, 2014, Airbus Market Prediction; UNESCO, 2012</a:t>
            </a:r>
          </a:p>
        </p:txBody>
      </p:sp>
    </p:spTree>
    <p:extLst>
      <p:ext uri="{BB962C8B-B14F-4D97-AF65-F5344CB8AC3E}">
        <p14:creationId xmlns:p14="http://schemas.microsoft.com/office/powerpoint/2010/main" val="90819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Object 48" hidden="1"/>
          <p:cNvGraphicFramePr>
            <a:graphicFrameLocks noChangeAspect="1"/>
          </p:cNvGraphicFramePr>
          <p:nvPr>
            <p:custDataLst>
              <p:tags r:id="rId2"/>
            </p:custDataLst>
          </p:nvPr>
        </p:nvGraphicFramePr>
        <p:xfrm>
          <a:off x="1222" y="1192"/>
          <a:ext cx="1221" cy="1190"/>
        </p:xfrm>
        <a:graphic>
          <a:graphicData uri="http://schemas.openxmlformats.org/presentationml/2006/ole">
            <mc:AlternateContent xmlns:mc="http://schemas.openxmlformats.org/markup-compatibility/2006">
              <mc:Choice xmlns:v="urn:schemas-microsoft-com:vml" Requires="v">
                <p:oleObj spid="_x0000_s28675" name="think-cell Slide" r:id="rId5" imgW="360" imgH="360" progId="">
                  <p:embed/>
                </p:oleObj>
              </mc:Choice>
              <mc:Fallback>
                <p:oleObj name="think-cell Slide" r:id="rId5" imgW="360" imgH="360" progId="">
                  <p:embed/>
                  <p:pic>
                    <p:nvPicPr>
                      <p:cNvPr id="49" name="Object 4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2" y="1192"/>
                        <a:ext cx="1221"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579" name="Picture 3"/>
          <p:cNvPicPr>
            <a:picLocks noChangeAspect="1" noChangeArrowheads="1"/>
          </p:cNvPicPr>
          <p:nvPr/>
        </p:nvPicPr>
        <p:blipFill>
          <a:blip r:embed="rId7" cstate="print">
            <a:clrChange>
              <a:clrFrom>
                <a:srgbClr val="FFFFFF"/>
              </a:clrFrom>
              <a:clrTo>
                <a:srgbClr val="FFFFFF">
                  <a:alpha val="0"/>
                </a:srgbClr>
              </a:clrTo>
            </a:clrChange>
          </a:blip>
          <a:srcRect l="8943" t="11947"/>
          <a:stretch>
            <a:fillRect/>
          </a:stretch>
        </p:blipFill>
        <p:spPr bwMode="auto">
          <a:xfrm>
            <a:off x="483078" y="1458396"/>
            <a:ext cx="7240635" cy="3337726"/>
          </a:xfrm>
          <a:prstGeom prst="rect">
            <a:avLst/>
          </a:prstGeom>
          <a:noFill/>
          <a:ln w="9525">
            <a:noFill/>
            <a:miter lim="800000"/>
            <a:headEnd/>
            <a:tailEnd/>
          </a:ln>
        </p:spPr>
      </p:pic>
      <p:pic>
        <p:nvPicPr>
          <p:cNvPr id="36868" name="Picture 4" descr="http://www.wired.com/images_blogs/gadgetlab/2010/09/iTunes10.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086932" y="3951756"/>
            <a:ext cx="242920" cy="242920"/>
          </a:xfrm>
          <a:prstGeom prst="rect">
            <a:avLst/>
          </a:prstGeom>
          <a:noFill/>
        </p:spPr>
      </p:pic>
      <p:sp>
        <p:nvSpPr>
          <p:cNvPr id="16" name="TextBox 15"/>
          <p:cNvSpPr txBox="1"/>
          <p:nvPr/>
        </p:nvSpPr>
        <p:spPr>
          <a:xfrm>
            <a:off x="7651973" y="1710899"/>
            <a:ext cx="1190117" cy="461665"/>
          </a:xfrm>
          <a:prstGeom prst="rect">
            <a:avLst/>
          </a:prstGeom>
          <a:noFill/>
        </p:spPr>
        <p:txBody>
          <a:bodyPr wrap="square" rtlCol="0">
            <a:spAutoFit/>
          </a:bodyPr>
          <a:lstStyle/>
          <a:p>
            <a:pPr algn="ctr" defTabSz="457143" fontAlgn="base">
              <a:spcBef>
                <a:spcPct val="0"/>
              </a:spcBef>
              <a:spcAft>
                <a:spcPct val="0"/>
              </a:spcAft>
            </a:pPr>
            <a:r>
              <a:rPr lang="en-US" sz="1200" dirty="0">
                <a:solidFill>
                  <a:srgbClr val="124192"/>
                </a:solidFill>
              </a:rPr>
              <a:t>Enterprises</a:t>
            </a:r>
          </a:p>
          <a:p>
            <a:pPr algn="ctr" defTabSz="457143" fontAlgn="base">
              <a:spcBef>
                <a:spcPct val="0"/>
              </a:spcBef>
              <a:spcAft>
                <a:spcPct val="0"/>
              </a:spcAft>
            </a:pPr>
            <a:r>
              <a:rPr lang="en-US" sz="1200" dirty="0">
                <a:solidFill>
                  <a:srgbClr val="124192"/>
                </a:solidFill>
              </a:rPr>
              <a:t>&amp; Verticals</a:t>
            </a:r>
          </a:p>
        </p:txBody>
      </p:sp>
      <p:sp>
        <p:nvSpPr>
          <p:cNvPr id="17" name="TextBox 16"/>
          <p:cNvSpPr txBox="1"/>
          <p:nvPr/>
        </p:nvSpPr>
        <p:spPr>
          <a:xfrm>
            <a:off x="7735359" y="3122749"/>
            <a:ext cx="1063601" cy="276999"/>
          </a:xfrm>
          <a:prstGeom prst="rect">
            <a:avLst/>
          </a:prstGeom>
          <a:noFill/>
        </p:spPr>
        <p:txBody>
          <a:bodyPr wrap="square" rtlCol="0">
            <a:spAutoFit/>
          </a:bodyPr>
          <a:lstStyle/>
          <a:p>
            <a:pPr algn="ctr" defTabSz="457143" fontAlgn="base">
              <a:spcBef>
                <a:spcPct val="0"/>
              </a:spcBef>
              <a:spcAft>
                <a:spcPct val="0"/>
              </a:spcAft>
            </a:pPr>
            <a:r>
              <a:rPr lang="en-US" sz="1200" dirty="0">
                <a:solidFill>
                  <a:srgbClr val="124192"/>
                </a:solidFill>
              </a:rPr>
              <a:t>Consumers</a:t>
            </a:r>
          </a:p>
        </p:txBody>
      </p:sp>
      <p:sp>
        <p:nvSpPr>
          <p:cNvPr id="19" name="Right Brace 18"/>
          <p:cNvSpPr/>
          <p:nvPr/>
        </p:nvSpPr>
        <p:spPr>
          <a:xfrm>
            <a:off x="7657919" y="1588702"/>
            <a:ext cx="109027" cy="654159"/>
          </a:xfrm>
          <a:prstGeom prst="rightBrace">
            <a:avLst/>
          </a:prstGeom>
          <a:ln w="6350"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143" fontAlgn="base">
              <a:spcBef>
                <a:spcPct val="0"/>
              </a:spcBef>
              <a:spcAft>
                <a:spcPct val="0"/>
              </a:spcAft>
            </a:pPr>
            <a:endParaRPr lang="en-US">
              <a:solidFill>
                <a:srgbClr val="124191"/>
              </a:solidFill>
            </a:endParaRPr>
          </a:p>
        </p:txBody>
      </p:sp>
      <p:sp>
        <p:nvSpPr>
          <p:cNvPr id="20" name="Right Brace 19"/>
          <p:cNvSpPr/>
          <p:nvPr/>
        </p:nvSpPr>
        <p:spPr>
          <a:xfrm>
            <a:off x="7657919" y="2905670"/>
            <a:ext cx="109027" cy="654159"/>
          </a:xfrm>
          <a:prstGeom prst="rightBrace">
            <a:avLst/>
          </a:prstGeom>
          <a:ln w="6350"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143" fontAlgn="base">
              <a:spcBef>
                <a:spcPct val="0"/>
              </a:spcBef>
              <a:spcAft>
                <a:spcPct val="0"/>
              </a:spcAft>
            </a:pPr>
            <a:endParaRPr lang="en-US">
              <a:solidFill>
                <a:srgbClr val="124191"/>
              </a:solidFill>
            </a:endParaRPr>
          </a:p>
        </p:txBody>
      </p:sp>
      <p:pic>
        <p:nvPicPr>
          <p:cNvPr id="18" name="Picture 2" descr="https://2q72xc49mze8bkcog2f01nlh-wpengine.netdna-ssl.com/wp-content/uploads/2011/12/New-Logo-Vertical-Dark.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53618" y="2889540"/>
            <a:ext cx="354012" cy="3540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www.630wpro.com/wp-content/uploads/sites/5/2015/11/476912-Airbnb-1.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6376" y="3228225"/>
            <a:ext cx="470113" cy="39608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910B312-D039-4A3D-BD4C-244AE21B7238}"/>
              </a:ext>
            </a:extLst>
          </p:cNvPr>
          <p:cNvSpPr>
            <a:spLocks noGrp="1"/>
          </p:cNvSpPr>
          <p:nvPr>
            <p:ph type="title"/>
          </p:nvPr>
        </p:nvSpPr>
        <p:spPr/>
        <p:txBody>
          <a:bodyPr/>
          <a:lstStyle/>
          <a:p>
            <a:r>
              <a:rPr lang="en-US" dirty="0"/>
              <a:t>The new digital era </a:t>
            </a:r>
          </a:p>
        </p:txBody>
      </p:sp>
      <p:grpSp>
        <p:nvGrpSpPr>
          <p:cNvPr id="2" name="Group 27"/>
          <p:cNvGrpSpPr/>
          <p:nvPr/>
        </p:nvGrpSpPr>
        <p:grpSpPr>
          <a:xfrm>
            <a:off x="414082" y="536761"/>
            <a:ext cx="5201729" cy="910481"/>
            <a:chOff x="414082" y="536761"/>
            <a:chExt cx="5201729" cy="910481"/>
          </a:xfrm>
        </p:grpSpPr>
        <p:cxnSp>
          <p:nvCxnSpPr>
            <p:cNvPr id="23" name="Straight Arrow Connector 22"/>
            <p:cNvCxnSpPr/>
            <p:nvPr/>
          </p:nvCxnSpPr>
          <p:spPr>
            <a:xfrm>
              <a:off x="414082" y="1447242"/>
              <a:ext cx="5201729"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 name="Group 21"/>
            <p:cNvGrpSpPr/>
            <p:nvPr/>
          </p:nvGrpSpPr>
          <p:grpSpPr>
            <a:xfrm>
              <a:off x="1351846" y="536761"/>
              <a:ext cx="3013120" cy="877971"/>
              <a:chOff x="1351846" y="536761"/>
              <a:chExt cx="3013120" cy="877971"/>
            </a:xfrm>
          </p:grpSpPr>
          <p:sp>
            <p:nvSpPr>
              <p:cNvPr id="24" name="TextBox 23"/>
              <p:cNvSpPr txBox="1"/>
              <p:nvPr/>
            </p:nvSpPr>
            <p:spPr>
              <a:xfrm>
                <a:off x="1351846" y="759128"/>
                <a:ext cx="2315279" cy="576293"/>
              </a:xfrm>
              <a:prstGeom prst="rect">
                <a:avLst/>
              </a:prstGeom>
              <a:noFill/>
            </p:spPr>
            <p:txBody>
              <a:bodyPr wrap="square" lIns="72000" tIns="72000" rIns="72000" bIns="72000" rtlCol="0">
                <a:spAutoFit/>
              </a:bodyPr>
              <a:lstStyle/>
              <a:p>
                <a:pPr defTabSz="360000">
                  <a:spcAft>
                    <a:spcPts val="600"/>
                  </a:spcAft>
                  <a:tabLst>
                    <a:tab pos="360000" algn="l"/>
                  </a:tabLst>
                </a:pPr>
                <a:r>
                  <a:rPr lang="en-US" sz="1400" dirty="0">
                    <a:latin typeface="Nokia Pure Headline Light" panose="020B0304020202020204" pitchFamily="34" charset="0"/>
                  </a:rPr>
                  <a:t>Digitization, delivery &amp; sharing of:</a:t>
                </a:r>
              </a:p>
            </p:txBody>
          </p:sp>
          <p:pic>
            <p:nvPicPr>
              <p:cNvPr id="1028" name="Picture 4" descr="https://prohibitionpr.co.uk/wp-content/uploads/2014/01/social-media-cloud.png"/>
              <p:cNvPicPr>
                <a:picLocks noChangeAspect="1" noChangeArrowheads="1"/>
              </p:cNvPicPr>
              <p:nvPr/>
            </p:nvPicPr>
            <p:blipFill>
              <a:blip r:embed="rId11" cstate="print"/>
              <a:srcRect b="9945"/>
              <a:stretch>
                <a:fillRect/>
              </a:stretch>
            </p:blipFill>
            <p:spPr bwMode="auto">
              <a:xfrm>
                <a:off x="3226420" y="536761"/>
                <a:ext cx="1138546" cy="877971"/>
              </a:xfrm>
              <a:prstGeom prst="rect">
                <a:avLst/>
              </a:prstGeom>
              <a:noFill/>
            </p:spPr>
          </p:pic>
        </p:grpSp>
      </p:grpSp>
      <p:grpSp>
        <p:nvGrpSpPr>
          <p:cNvPr id="4" name="Group 28"/>
          <p:cNvGrpSpPr/>
          <p:nvPr/>
        </p:nvGrpSpPr>
        <p:grpSpPr>
          <a:xfrm>
            <a:off x="5673320" y="745971"/>
            <a:ext cx="2864635" cy="698396"/>
            <a:chOff x="5673320" y="745971"/>
            <a:chExt cx="2864635" cy="698396"/>
          </a:xfrm>
        </p:grpSpPr>
        <p:cxnSp>
          <p:nvCxnSpPr>
            <p:cNvPr id="25" name="Straight Arrow Connector 24"/>
            <p:cNvCxnSpPr/>
            <p:nvPr/>
          </p:nvCxnSpPr>
          <p:spPr>
            <a:xfrm>
              <a:off x="5673320" y="1444367"/>
              <a:ext cx="2150838"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926442" y="745971"/>
              <a:ext cx="2611513" cy="576293"/>
            </a:xfrm>
            <a:prstGeom prst="rect">
              <a:avLst/>
            </a:prstGeom>
            <a:noFill/>
          </p:spPr>
          <p:txBody>
            <a:bodyPr wrap="square" lIns="72000" tIns="72000" rIns="72000" bIns="72000" rtlCol="0">
              <a:spAutoFit/>
            </a:bodyPr>
            <a:lstStyle/>
            <a:p>
              <a:pPr defTabSz="360000">
                <a:spcAft>
                  <a:spcPts val="600"/>
                </a:spcAft>
                <a:tabLst>
                  <a:tab pos="360000" algn="l"/>
                </a:tabLst>
              </a:pPr>
              <a:r>
                <a:rPr lang="en-US" sz="1400" dirty="0">
                  <a:latin typeface="Nokia Pure Headline Light" panose="020B0304020202020204" pitchFamily="34" charset="0"/>
                </a:rPr>
                <a:t>Digitization, distribution </a:t>
              </a:r>
              <a:br>
                <a:rPr lang="en-US" sz="1400" dirty="0">
                  <a:latin typeface="Nokia Pure Headline Light" panose="020B0304020202020204" pitchFamily="34" charset="0"/>
                </a:rPr>
              </a:br>
              <a:r>
                <a:rPr lang="en-US" sz="1400" dirty="0">
                  <a:latin typeface="Nokia Pure Headline Light" panose="020B0304020202020204" pitchFamily="34" charset="0"/>
                </a:rPr>
                <a:t>&amp; optimization of:</a:t>
              </a:r>
            </a:p>
          </p:txBody>
        </p:sp>
      </p:grpSp>
      <p:pic>
        <p:nvPicPr>
          <p:cNvPr id="31" name="Picture 30"/>
          <p:cNvPicPr>
            <a:picLocks noChangeAspect="1"/>
          </p:cNvPicPr>
          <p:nvPr/>
        </p:nvPicPr>
        <p:blipFill>
          <a:blip r:embed="rId12" cstate="print"/>
          <a:stretch>
            <a:fillRect/>
          </a:stretch>
        </p:blipFill>
        <p:spPr>
          <a:xfrm>
            <a:off x="7495213" y="516918"/>
            <a:ext cx="1752600" cy="1022350"/>
          </a:xfrm>
          <a:prstGeom prst="rect">
            <a:avLst/>
          </a:prstGeom>
        </p:spPr>
      </p:pic>
      <p:sp>
        <p:nvSpPr>
          <p:cNvPr id="26" name="Footer Placeholder 1">
            <a:extLst>
              <a:ext uri="{FF2B5EF4-FFF2-40B4-BE49-F238E27FC236}">
                <a16:creationId xmlns:a16="http://schemas.microsoft.com/office/drawing/2014/main" id="{94B52848-0EB7-4E64-8CA1-755E7FB6A611}"/>
              </a:ext>
            </a:extLst>
          </p:cNvPr>
          <p:cNvSpPr>
            <a:spLocks noGrp="1"/>
          </p:cNvSpPr>
          <p:nvPr>
            <p:ph type="ftr" sz="quarter" idx="3"/>
          </p:nvPr>
        </p:nvSpPr>
        <p:spPr>
          <a:xfrm>
            <a:off x="2692800" y="4816800"/>
            <a:ext cx="2581200" cy="122400"/>
          </a:xfrm>
        </p:spPr>
        <p:txBody>
          <a:bodyPr/>
          <a:lstStyle/>
          <a:p>
            <a:r>
              <a:rPr lang="en-US" dirty="0">
                <a:cs typeface="Arial" panose="020B0604020202020204" pitchFamily="34" charset="0"/>
              </a:rPr>
              <a:t>Proprietary</a:t>
            </a:r>
          </a:p>
        </p:txBody>
      </p:sp>
    </p:spTree>
    <p:extLst>
      <p:ext uri="{BB962C8B-B14F-4D97-AF65-F5344CB8AC3E}">
        <p14:creationId xmlns:p14="http://schemas.microsoft.com/office/powerpoint/2010/main" val="4454019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heckerboard(across)">
                                      <p:cBhvr>
                                        <p:cTn id="15" dur="500"/>
                                        <p:tgtEl>
                                          <p:spTgt spid="1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500"/>
                                        <p:tgtEl>
                                          <p:spTgt spid="20"/>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heckerboard(across)">
                                      <p:cBhvr>
                                        <p:cTn id="21" dur="500"/>
                                        <p:tgtEl>
                                          <p:spTgt spid="17"/>
                                        </p:tgtEl>
                                      </p:cBhvr>
                                    </p:animEffect>
                                  </p:childTnLst>
                                </p:cTn>
                              </p:par>
                              <p:par>
                                <p:cTn id="22" presetID="5" presetClass="entr" presetSubtype="1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heckerboard(across)">
                                      <p:cBhvr>
                                        <p:cTn id="24" dur="500"/>
                                        <p:tgtEl>
                                          <p:spTgt spid="4"/>
                                        </p:tgtEl>
                                      </p:cBhvr>
                                    </p:animEffect>
                                  </p:childTnLst>
                                </p:cTn>
                              </p:par>
                              <p:par>
                                <p:cTn id="25" presetID="3" presetClass="entr" presetSubtype="5"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linds(vertical)">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itle 1"/>
          <p:cNvSpPr>
            <a:spLocks noGrp="1"/>
          </p:cNvSpPr>
          <p:nvPr>
            <p:ph type="title"/>
          </p:nvPr>
        </p:nvSpPr>
        <p:spPr/>
        <p:txBody>
          <a:bodyPr/>
          <a:lstStyle/>
          <a:p>
            <a:r>
              <a:rPr lang="en-US" b="0" dirty="0">
                <a:latin typeface="Nokia Pure Headline Light" pitchFamily="34" charset="0"/>
              </a:rPr>
              <a:t>The Future X Network: The 4 Key Business Value Dimensions</a:t>
            </a:r>
          </a:p>
        </p:txBody>
      </p:sp>
      <p:cxnSp>
        <p:nvCxnSpPr>
          <p:cNvPr id="82" name="Straight Connector 81"/>
          <p:cNvCxnSpPr/>
          <p:nvPr/>
        </p:nvCxnSpPr>
        <p:spPr>
          <a:xfrm flipV="1">
            <a:off x="4454160" y="922920"/>
            <a:ext cx="0" cy="2893268"/>
          </a:xfrm>
          <a:prstGeom prst="line">
            <a:avLst/>
          </a:prstGeom>
          <a:ln w="6350" cmpd="sng">
            <a:solidFill>
              <a:schemeClr val="bg2"/>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1921573" y="2318277"/>
            <a:ext cx="5401255" cy="0"/>
          </a:xfrm>
          <a:prstGeom prst="line">
            <a:avLst/>
          </a:prstGeom>
          <a:ln w="6350" cmpd="sng">
            <a:solidFill>
              <a:schemeClr val="bg2"/>
            </a:solidFill>
            <a:prstDash val="lgDash"/>
          </a:ln>
          <a:effectLst/>
        </p:spPr>
        <p:style>
          <a:lnRef idx="2">
            <a:schemeClr val="accent1"/>
          </a:lnRef>
          <a:fillRef idx="0">
            <a:schemeClr val="accent1"/>
          </a:fillRef>
          <a:effectRef idx="1">
            <a:schemeClr val="accent1"/>
          </a:effectRef>
          <a:fontRef idx="minor">
            <a:schemeClr val="tx1"/>
          </a:fontRef>
        </p:style>
      </p:cxnSp>
      <p:grpSp>
        <p:nvGrpSpPr>
          <p:cNvPr id="88" name="Group 87"/>
          <p:cNvGrpSpPr/>
          <p:nvPr/>
        </p:nvGrpSpPr>
        <p:grpSpPr>
          <a:xfrm>
            <a:off x="4549984" y="4286290"/>
            <a:ext cx="3340523" cy="391628"/>
            <a:chOff x="4608707" y="4529571"/>
            <a:chExt cx="3340523" cy="391628"/>
          </a:xfrm>
        </p:grpSpPr>
        <p:sp>
          <p:nvSpPr>
            <p:cNvPr id="95" name="Right Arrow 222"/>
            <p:cNvSpPr/>
            <p:nvPr/>
          </p:nvSpPr>
          <p:spPr>
            <a:xfrm>
              <a:off x="4608707" y="4623179"/>
              <a:ext cx="2172147" cy="233384"/>
            </a:xfrm>
            <a:prstGeom prst="rightArrow">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l" defTabSz="45714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a:ea typeface="+mn-ea"/>
                <a:cs typeface="+mn-cs"/>
              </a:endParaRPr>
            </a:p>
          </p:txBody>
        </p:sp>
        <p:sp>
          <p:nvSpPr>
            <p:cNvPr id="101" name="TextBox 100"/>
            <p:cNvSpPr txBox="1"/>
            <p:nvPr/>
          </p:nvSpPr>
          <p:spPr>
            <a:xfrm>
              <a:off x="6835674" y="4529571"/>
              <a:ext cx="1113556" cy="391628"/>
            </a:xfrm>
            <a:prstGeom prst="rect">
              <a:avLst/>
            </a:prstGeom>
            <a:noFill/>
          </p:spPr>
          <p:txBody>
            <a:bodyPr wrap="none" lIns="72000" tIns="72000" rIns="72000" bIns="72000" rtlCol="0">
              <a:spAutoFit/>
            </a:body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124191">
                      <a:lumMod val="75000"/>
                    </a:srgbClr>
                  </a:solidFill>
                  <a:effectLst/>
                  <a:uLnTx/>
                  <a:uFillTx/>
                  <a:latin typeface="Nokia Pure Headline Light"/>
                  <a:ea typeface="+mn-ea"/>
                  <a:cs typeface="Nokia Pure Headline Light"/>
                </a:rPr>
                <a:t>Edge Cloud</a:t>
              </a:r>
            </a:p>
          </p:txBody>
        </p:sp>
      </p:grpSp>
      <p:grpSp>
        <p:nvGrpSpPr>
          <p:cNvPr id="112" name="Group 88"/>
          <p:cNvGrpSpPr/>
          <p:nvPr/>
        </p:nvGrpSpPr>
        <p:grpSpPr>
          <a:xfrm>
            <a:off x="2524390" y="4307071"/>
            <a:ext cx="1925964" cy="391628"/>
            <a:chOff x="2583113" y="4550352"/>
            <a:chExt cx="1925964" cy="391628"/>
          </a:xfrm>
        </p:grpSpPr>
        <p:sp>
          <p:nvSpPr>
            <p:cNvPr id="117" name="Right Arrow 224"/>
            <p:cNvSpPr/>
            <p:nvPr/>
          </p:nvSpPr>
          <p:spPr>
            <a:xfrm rot="10800000">
              <a:off x="3770671" y="4623179"/>
              <a:ext cx="738406" cy="233384"/>
            </a:xfrm>
            <a:prstGeom prst="rightArrow">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l" defTabSz="45714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a:ea typeface="+mn-ea"/>
                <a:cs typeface="+mn-cs"/>
              </a:endParaRPr>
            </a:p>
          </p:txBody>
        </p:sp>
        <p:sp>
          <p:nvSpPr>
            <p:cNvPr id="125" name="TextBox 124"/>
            <p:cNvSpPr txBox="1"/>
            <p:nvPr/>
          </p:nvSpPr>
          <p:spPr>
            <a:xfrm>
              <a:off x="2583113" y="4550352"/>
              <a:ext cx="1090409" cy="391628"/>
            </a:xfrm>
            <a:prstGeom prst="rect">
              <a:avLst/>
            </a:prstGeom>
            <a:noFill/>
          </p:spPr>
          <p:txBody>
            <a:bodyPr wrap="none" lIns="72000" tIns="72000" rIns="72000" bIns="72000" rtlCol="0">
              <a:spAutoFit/>
            </a:body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98A2AE">
                      <a:lumMod val="50000"/>
                    </a:srgbClr>
                  </a:solidFill>
                  <a:effectLst/>
                  <a:uLnTx/>
                  <a:uFillTx/>
                  <a:latin typeface="Nokia Pure Headline Light"/>
                  <a:ea typeface="+mn-ea"/>
                  <a:cs typeface="Nokia Pure Headline Light"/>
                </a:rPr>
                <a:t>Core Cloud</a:t>
              </a:r>
            </a:p>
          </p:txBody>
        </p:sp>
      </p:grpSp>
      <p:sp>
        <p:nvSpPr>
          <p:cNvPr id="128" name="Freeform 259"/>
          <p:cNvSpPr/>
          <p:nvPr/>
        </p:nvSpPr>
        <p:spPr>
          <a:xfrm>
            <a:off x="5120069" y="917909"/>
            <a:ext cx="1066994" cy="718329"/>
          </a:xfrm>
          <a:custGeom>
            <a:avLst/>
            <a:gdLst>
              <a:gd name="connsiteX0" fmla="*/ 1156677 w 1182859"/>
              <a:gd name="connsiteY0" fmla="*/ 0 h 422031"/>
              <a:gd name="connsiteX1" fmla="*/ 1031631 w 1182859"/>
              <a:gd name="connsiteY1" fmla="*/ 289169 h 422031"/>
              <a:gd name="connsiteX2" fmla="*/ 0 w 1182859"/>
              <a:gd name="connsiteY2" fmla="*/ 422031 h 422031"/>
              <a:gd name="connsiteX0" fmla="*/ 1156677 w 1162294"/>
              <a:gd name="connsiteY0" fmla="*/ 0 h 422031"/>
              <a:gd name="connsiteX1" fmla="*/ 875323 w 1162294"/>
              <a:gd name="connsiteY1" fmla="*/ 312615 h 422031"/>
              <a:gd name="connsiteX2" fmla="*/ 0 w 1162294"/>
              <a:gd name="connsiteY2" fmla="*/ 422031 h 422031"/>
              <a:gd name="connsiteX0" fmla="*/ 1156677 w 1156677"/>
              <a:gd name="connsiteY0" fmla="*/ 0 h 422031"/>
              <a:gd name="connsiteX1" fmla="*/ 875323 w 1156677"/>
              <a:gd name="connsiteY1" fmla="*/ 312615 h 422031"/>
              <a:gd name="connsiteX2" fmla="*/ 0 w 1156677"/>
              <a:gd name="connsiteY2" fmla="*/ 422031 h 422031"/>
              <a:gd name="connsiteX0" fmla="*/ 1156677 w 1156677"/>
              <a:gd name="connsiteY0" fmla="*/ 0 h 422031"/>
              <a:gd name="connsiteX1" fmla="*/ 875323 w 1156677"/>
              <a:gd name="connsiteY1" fmla="*/ 312615 h 422031"/>
              <a:gd name="connsiteX2" fmla="*/ 0 w 1156677"/>
              <a:gd name="connsiteY2" fmla="*/ 422031 h 422031"/>
              <a:gd name="connsiteX0" fmla="*/ 1131277 w 1131277"/>
              <a:gd name="connsiteY0" fmla="*/ 0 h 625231"/>
              <a:gd name="connsiteX1" fmla="*/ 875323 w 1131277"/>
              <a:gd name="connsiteY1" fmla="*/ 515815 h 625231"/>
              <a:gd name="connsiteX2" fmla="*/ 0 w 1131277"/>
              <a:gd name="connsiteY2" fmla="*/ 625231 h 625231"/>
              <a:gd name="connsiteX0" fmla="*/ 1131277 w 1207804"/>
              <a:gd name="connsiteY0" fmla="*/ 177800 h 813125"/>
              <a:gd name="connsiteX1" fmla="*/ 1165145 w 1207804"/>
              <a:gd name="connsiteY1" fmla="*/ 85969 h 813125"/>
              <a:gd name="connsiteX2" fmla="*/ 875323 w 1207804"/>
              <a:gd name="connsiteY2" fmla="*/ 693615 h 813125"/>
              <a:gd name="connsiteX3" fmla="*/ 0 w 1207804"/>
              <a:gd name="connsiteY3" fmla="*/ 803031 h 813125"/>
            </a:gdLst>
            <a:ahLst/>
            <a:cxnLst>
              <a:cxn ang="0">
                <a:pos x="connsiteX0" y="connsiteY0"/>
              </a:cxn>
              <a:cxn ang="0">
                <a:pos x="connsiteX1" y="connsiteY1"/>
              </a:cxn>
              <a:cxn ang="0">
                <a:pos x="connsiteX2" y="connsiteY2"/>
              </a:cxn>
              <a:cxn ang="0">
                <a:pos x="connsiteX3" y="connsiteY3"/>
              </a:cxn>
            </a:cxnLst>
            <a:rect l="l" t="t" r="r" b="b"/>
            <a:pathLst>
              <a:path w="1207804" h="813125">
                <a:moveTo>
                  <a:pt x="1131277" y="177800"/>
                </a:moveTo>
                <a:cubicBezTo>
                  <a:pt x="1131277" y="180839"/>
                  <a:pt x="1207804" y="0"/>
                  <a:pt x="1165145" y="85969"/>
                </a:cubicBezTo>
                <a:cubicBezTo>
                  <a:pt x="1122486" y="171938"/>
                  <a:pt x="1069514" y="574105"/>
                  <a:pt x="875323" y="693615"/>
                </a:cubicBezTo>
                <a:cubicBezTo>
                  <a:pt x="681132" y="813125"/>
                  <a:pt x="427242" y="771769"/>
                  <a:pt x="0" y="803031"/>
                </a:cubicBezTo>
              </a:path>
            </a:pathLst>
          </a:custGeom>
          <a:noFill/>
          <a:ln w="762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4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okia Pure Text"/>
              <a:ea typeface="+mn-ea"/>
              <a:cs typeface="+mn-cs"/>
            </a:endParaRPr>
          </a:p>
        </p:txBody>
      </p:sp>
      <p:sp>
        <p:nvSpPr>
          <p:cNvPr id="129" name="Freeform 260"/>
          <p:cNvSpPr/>
          <p:nvPr/>
        </p:nvSpPr>
        <p:spPr>
          <a:xfrm>
            <a:off x="2162129" y="2376016"/>
            <a:ext cx="1536425" cy="1233894"/>
          </a:xfrm>
          <a:custGeom>
            <a:avLst/>
            <a:gdLst>
              <a:gd name="connsiteX0" fmla="*/ 0 w 1532965"/>
              <a:gd name="connsiteY0" fmla="*/ 1299883 h 1299883"/>
              <a:gd name="connsiteX1" fmla="*/ 322729 w 1532965"/>
              <a:gd name="connsiteY1" fmla="*/ 475130 h 1299883"/>
              <a:gd name="connsiteX2" fmla="*/ 1532965 w 1532965"/>
              <a:gd name="connsiteY2" fmla="*/ 0 h 1299883"/>
              <a:gd name="connsiteX0" fmla="*/ 0 w 1532965"/>
              <a:gd name="connsiteY0" fmla="*/ 1299883 h 1299883"/>
              <a:gd name="connsiteX1" fmla="*/ 530208 w 1532965"/>
              <a:gd name="connsiteY1" fmla="*/ 441427 h 1299883"/>
              <a:gd name="connsiteX2" fmla="*/ 1532965 w 1532965"/>
              <a:gd name="connsiteY2" fmla="*/ 0 h 1299883"/>
              <a:gd name="connsiteX0" fmla="*/ 0 w 1532965"/>
              <a:gd name="connsiteY0" fmla="*/ 1299883 h 1299883"/>
              <a:gd name="connsiteX1" fmla="*/ 633948 w 1532965"/>
              <a:gd name="connsiteY1" fmla="*/ 382448 h 1299883"/>
              <a:gd name="connsiteX2" fmla="*/ 1532965 w 1532965"/>
              <a:gd name="connsiteY2" fmla="*/ 0 h 1299883"/>
              <a:gd name="connsiteX0" fmla="*/ 0 w 1532965"/>
              <a:gd name="connsiteY0" fmla="*/ 1299883 h 1299883"/>
              <a:gd name="connsiteX1" fmla="*/ 546168 w 1532965"/>
              <a:gd name="connsiteY1" fmla="*/ 416152 h 1299883"/>
              <a:gd name="connsiteX2" fmla="*/ 1532965 w 1532965"/>
              <a:gd name="connsiteY2" fmla="*/ 0 h 1299883"/>
            </a:gdLst>
            <a:ahLst/>
            <a:cxnLst>
              <a:cxn ang="0">
                <a:pos x="connsiteX0" y="connsiteY0"/>
              </a:cxn>
              <a:cxn ang="0">
                <a:pos x="connsiteX1" y="connsiteY1"/>
              </a:cxn>
              <a:cxn ang="0">
                <a:pos x="connsiteX2" y="connsiteY2"/>
              </a:cxn>
            </a:cxnLst>
            <a:rect l="l" t="t" r="r" b="b"/>
            <a:pathLst>
              <a:path w="1532965" h="1299883">
                <a:moveTo>
                  <a:pt x="0" y="1299883"/>
                </a:moveTo>
                <a:cubicBezTo>
                  <a:pt x="33617" y="995830"/>
                  <a:pt x="290674" y="632799"/>
                  <a:pt x="546168" y="416152"/>
                </a:cubicBezTo>
                <a:cubicBezTo>
                  <a:pt x="801662" y="199505"/>
                  <a:pt x="1055594" y="129241"/>
                  <a:pt x="1532965" y="0"/>
                </a:cubicBezTo>
              </a:path>
            </a:pathLst>
          </a:custGeom>
          <a:noFill/>
          <a:ln w="7620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okia Pure Text"/>
              <a:ea typeface="+mn-ea"/>
              <a:cs typeface="+mn-cs"/>
            </a:endParaRPr>
          </a:p>
        </p:txBody>
      </p:sp>
      <p:sp>
        <p:nvSpPr>
          <p:cNvPr id="130" name="Freeform 261"/>
          <p:cNvSpPr/>
          <p:nvPr/>
        </p:nvSpPr>
        <p:spPr>
          <a:xfrm>
            <a:off x="4528148" y="1406995"/>
            <a:ext cx="669803" cy="1441475"/>
          </a:xfrm>
          <a:custGeom>
            <a:avLst/>
            <a:gdLst>
              <a:gd name="connsiteX0" fmla="*/ 65560 w 746877"/>
              <a:gd name="connsiteY0" fmla="*/ 1039906 h 1039906"/>
              <a:gd name="connsiteX1" fmla="*/ 65560 w 746877"/>
              <a:gd name="connsiteY1" fmla="*/ 385483 h 1039906"/>
              <a:gd name="connsiteX2" fmla="*/ 746877 w 746877"/>
              <a:gd name="connsiteY2" fmla="*/ 0 h 1039906"/>
              <a:gd name="connsiteX0" fmla="*/ 22780 w 704097"/>
              <a:gd name="connsiteY0" fmla="*/ 1039906 h 1039906"/>
              <a:gd name="connsiteX1" fmla="*/ 22780 w 704097"/>
              <a:gd name="connsiteY1" fmla="*/ 385483 h 1039906"/>
              <a:gd name="connsiteX2" fmla="*/ 704097 w 704097"/>
              <a:gd name="connsiteY2" fmla="*/ 0 h 1039906"/>
              <a:gd name="connsiteX0" fmla="*/ 256 w 681573"/>
              <a:gd name="connsiteY0" fmla="*/ 1039906 h 1039906"/>
              <a:gd name="connsiteX1" fmla="*/ 256 w 681573"/>
              <a:gd name="connsiteY1" fmla="*/ 385483 h 1039906"/>
              <a:gd name="connsiteX2" fmla="*/ 681573 w 681573"/>
              <a:gd name="connsiteY2" fmla="*/ 0 h 1039906"/>
              <a:gd name="connsiteX0" fmla="*/ 0 w 681317"/>
              <a:gd name="connsiteY0" fmla="*/ 1066680 h 1066680"/>
              <a:gd name="connsiteX1" fmla="*/ 0 w 681317"/>
              <a:gd name="connsiteY1" fmla="*/ 412257 h 1066680"/>
              <a:gd name="connsiteX2" fmla="*/ 377778 w 681317"/>
              <a:gd name="connsiteY2" fmla="*/ 64247 h 1066680"/>
              <a:gd name="connsiteX3" fmla="*/ 681317 w 681317"/>
              <a:gd name="connsiteY3" fmla="*/ 26774 h 1066680"/>
              <a:gd name="connsiteX0" fmla="*/ 0 w 606783"/>
              <a:gd name="connsiteY0" fmla="*/ 1067603 h 1067603"/>
              <a:gd name="connsiteX1" fmla="*/ 0 w 606783"/>
              <a:gd name="connsiteY1" fmla="*/ 413180 h 1067603"/>
              <a:gd name="connsiteX2" fmla="*/ 377778 w 606783"/>
              <a:gd name="connsiteY2" fmla="*/ 65170 h 1067603"/>
              <a:gd name="connsiteX3" fmla="*/ 606783 w 606783"/>
              <a:gd name="connsiteY3" fmla="*/ 22158 h 1067603"/>
            </a:gdLst>
            <a:ahLst/>
            <a:cxnLst>
              <a:cxn ang="0">
                <a:pos x="connsiteX0" y="connsiteY0"/>
              </a:cxn>
              <a:cxn ang="0">
                <a:pos x="connsiteX1" y="connsiteY1"/>
              </a:cxn>
              <a:cxn ang="0">
                <a:pos x="connsiteX2" y="connsiteY2"/>
              </a:cxn>
              <a:cxn ang="0">
                <a:pos x="connsiteX3" y="connsiteY3"/>
              </a:cxn>
            </a:cxnLst>
            <a:rect l="l" t="t" r="r" b="b"/>
            <a:pathLst>
              <a:path w="606783" h="1067603">
                <a:moveTo>
                  <a:pt x="0" y="1067603"/>
                </a:moveTo>
                <a:cubicBezTo>
                  <a:pt x="5976" y="818086"/>
                  <a:pt x="11953" y="640286"/>
                  <a:pt x="0" y="413180"/>
                </a:cubicBezTo>
                <a:cubicBezTo>
                  <a:pt x="66351" y="252571"/>
                  <a:pt x="276648" y="130340"/>
                  <a:pt x="377778" y="65170"/>
                </a:cubicBezTo>
                <a:cubicBezTo>
                  <a:pt x="478908" y="0"/>
                  <a:pt x="559581" y="34866"/>
                  <a:pt x="606783" y="22158"/>
                </a:cubicBezTo>
              </a:path>
            </a:pathLst>
          </a:custGeom>
          <a:noFill/>
          <a:ln w="762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okia Pure Text"/>
              <a:ea typeface="+mn-ea"/>
              <a:cs typeface="+mn-cs"/>
            </a:endParaRPr>
          </a:p>
        </p:txBody>
      </p:sp>
      <p:sp>
        <p:nvSpPr>
          <p:cNvPr id="133" name="Freeform 262"/>
          <p:cNvSpPr/>
          <p:nvPr/>
        </p:nvSpPr>
        <p:spPr>
          <a:xfrm flipH="1">
            <a:off x="3292171" y="1467553"/>
            <a:ext cx="546010" cy="820273"/>
          </a:xfrm>
          <a:custGeom>
            <a:avLst/>
            <a:gdLst>
              <a:gd name="connsiteX0" fmla="*/ 0 w 17929"/>
              <a:gd name="connsiteY0" fmla="*/ 0 h 304800"/>
              <a:gd name="connsiteX1" fmla="*/ 17929 w 17929"/>
              <a:gd name="connsiteY1" fmla="*/ 304800 h 304800"/>
              <a:gd name="connsiteX0" fmla="*/ 0 w 7382"/>
              <a:gd name="connsiteY0" fmla="*/ 0 h 376955"/>
              <a:gd name="connsiteX1" fmla="*/ 7382 w 7382"/>
              <a:gd name="connsiteY1" fmla="*/ 376955 h 376955"/>
              <a:gd name="connsiteX0" fmla="*/ 0 w 10000"/>
              <a:gd name="connsiteY0" fmla="*/ 0 h 10000"/>
              <a:gd name="connsiteX1" fmla="*/ 10000 w 10000"/>
              <a:gd name="connsiteY1" fmla="*/ 10000 h 10000"/>
              <a:gd name="connsiteX0" fmla="*/ 0 w 10000"/>
              <a:gd name="connsiteY0" fmla="*/ 0 h 10000"/>
              <a:gd name="connsiteX1" fmla="*/ 3780 w 10000"/>
              <a:gd name="connsiteY1" fmla="*/ 3506 h 10000"/>
              <a:gd name="connsiteX2" fmla="*/ 10000 w 10000"/>
              <a:gd name="connsiteY2" fmla="*/ 10000 h 10000"/>
              <a:gd name="connsiteX0" fmla="*/ 0 w 10000"/>
              <a:gd name="connsiteY0" fmla="*/ 0 h 10000"/>
              <a:gd name="connsiteX1" fmla="*/ 3780 w 10000"/>
              <a:gd name="connsiteY1" fmla="*/ 3506 h 10000"/>
              <a:gd name="connsiteX2" fmla="*/ 10000 w 10000"/>
              <a:gd name="connsiteY2" fmla="*/ 10000 h 10000"/>
              <a:gd name="connsiteX0" fmla="*/ 0 w 10000"/>
              <a:gd name="connsiteY0" fmla="*/ 0 h 10000"/>
              <a:gd name="connsiteX1" fmla="*/ 7245 w 10000"/>
              <a:gd name="connsiteY1" fmla="*/ 2045 h 10000"/>
              <a:gd name="connsiteX2" fmla="*/ 10000 w 10000"/>
              <a:gd name="connsiteY2" fmla="*/ 10000 h 10000"/>
              <a:gd name="connsiteX0" fmla="*/ 0 w 10000"/>
              <a:gd name="connsiteY0" fmla="*/ 0 h 10000"/>
              <a:gd name="connsiteX1" fmla="*/ 6772 w 10000"/>
              <a:gd name="connsiteY1" fmla="*/ 2337 h 10000"/>
              <a:gd name="connsiteX2" fmla="*/ 10000 w 10000"/>
              <a:gd name="connsiteY2" fmla="*/ 10000 h 10000"/>
              <a:gd name="connsiteX0" fmla="*/ 0 w 10000"/>
              <a:gd name="connsiteY0" fmla="*/ 0 h 10000"/>
              <a:gd name="connsiteX1" fmla="*/ 6772 w 10000"/>
              <a:gd name="connsiteY1" fmla="*/ 2337 h 10000"/>
              <a:gd name="connsiteX2" fmla="*/ 9293 w 10000"/>
              <a:gd name="connsiteY2" fmla="*/ 5551 h 10000"/>
              <a:gd name="connsiteX3" fmla="*/ 10000 w 10000"/>
              <a:gd name="connsiteY3" fmla="*/ 10000 h 10000"/>
              <a:gd name="connsiteX0" fmla="*/ 0 w 10146"/>
              <a:gd name="connsiteY0" fmla="*/ 0 h 10000"/>
              <a:gd name="connsiteX1" fmla="*/ 4882 w 10146"/>
              <a:gd name="connsiteY1" fmla="*/ 2337 h 10000"/>
              <a:gd name="connsiteX2" fmla="*/ 9293 w 10146"/>
              <a:gd name="connsiteY2" fmla="*/ 5551 h 10000"/>
              <a:gd name="connsiteX3" fmla="*/ 10000 w 10146"/>
              <a:gd name="connsiteY3" fmla="*/ 10000 h 10000"/>
              <a:gd name="connsiteX0" fmla="*/ 0 w 10000"/>
              <a:gd name="connsiteY0" fmla="*/ 0 h 10000"/>
              <a:gd name="connsiteX1" fmla="*/ 4882 w 10000"/>
              <a:gd name="connsiteY1" fmla="*/ 2337 h 10000"/>
              <a:gd name="connsiteX2" fmla="*/ 8663 w 10000"/>
              <a:gd name="connsiteY2" fmla="*/ 5551 h 10000"/>
              <a:gd name="connsiteX3" fmla="*/ 10000 w 10000"/>
              <a:gd name="connsiteY3" fmla="*/ 10000 h 10000"/>
              <a:gd name="connsiteX0" fmla="*/ 0 w 10000"/>
              <a:gd name="connsiteY0" fmla="*/ 0 h 10000"/>
              <a:gd name="connsiteX1" fmla="*/ 4882 w 10000"/>
              <a:gd name="connsiteY1" fmla="*/ 2337 h 10000"/>
              <a:gd name="connsiteX2" fmla="*/ 7567 w 10000"/>
              <a:gd name="connsiteY2" fmla="*/ 5551 h 10000"/>
              <a:gd name="connsiteX3" fmla="*/ 10000 w 10000"/>
              <a:gd name="connsiteY3" fmla="*/ 10000 h 10000"/>
              <a:gd name="connsiteX0" fmla="*/ 0 w 10000"/>
              <a:gd name="connsiteY0" fmla="*/ 0 h 10000"/>
              <a:gd name="connsiteX1" fmla="*/ 4334 w 10000"/>
              <a:gd name="connsiteY1" fmla="*/ 2433 h 10000"/>
              <a:gd name="connsiteX2" fmla="*/ 7567 w 10000"/>
              <a:gd name="connsiteY2" fmla="*/ 5551 h 10000"/>
              <a:gd name="connsiteX3" fmla="*/ 10000 w 10000"/>
              <a:gd name="connsiteY3" fmla="*/ 10000 h 10000"/>
              <a:gd name="connsiteX0" fmla="*/ 0 w 10000"/>
              <a:gd name="connsiteY0" fmla="*/ 545 h 10545"/>
              <a:gd name="connsiteX1" fmla="*/ 274 w 10000"/>
              <a:gd name="connsiteY1" fmla="*/ 64 h 10545"/>
              <a:gd name="connsiteX2" fmla="*/ 4334 w 10000"/>
              <a:gd name="connsiteY2" fmla="*/ 2978 h 10545"/>
              <a:gd name="connsiteX3" fmla="*/ 7567 w 10000"/>
              <a:gd name="connsiteY3" fmla="*/ 6096 h 10545"/>
              <a:gd name="connsiteX4" fmla="*/ 10000 w 10000"/>
              <a:gd name="connsiteY4" fmla="*/ 10545 h 10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545">
                <a:moveTo>
                  <a:pt x="0" y="545"/>
                </a:moveTo>
                <a:cubicBezTo>
                  <a:pt x="46" y="609"/>
                  <a:pt x="228" y="0"/>
                  <a:pt x="274" y="64"/>
                </a:cubicBezTo>
                <a:lnTo>
                  <a:pt x="4334" y="2978"/>
                </a:lnTo>
                <a:cubicBezTo>
                  <a:pt x="5647" y="3952"/>
                  <a:pt x="6623" y="4835"/>
                  <a:pt x="7567" y="6096"/>
                </a:cubicBezTo>
                <a:cubicBezTo>
                  <a:pt x="8511" y="7357"/>
                  <a:pt x="9646" y="9852"/>
                  <a:pt x="10000" y="10545"/>
                </a:cubicBezTo>
              </a:path>
            </a:pathLst>
          </a:custGeom>
          <a:noFill/>
          <a:ln w="762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okia Pure Text"/>
              <a:ea typeface="+mn-ea"/>
              <a:cs typeface="+mn-cs"/>
            </a:endParaRPr>
          </a:p>
        </p:txBody>
      </p:sp>
      <p:sp>
        <p:nvSpPr>
          <p:cNvPr id="136" name="Oval 135"/>
          <p:cNvSpPr/>
          <p:nvPr/>
        </p:nvSpPr>
        <p:spPr>
          <a:xfrm>
            <a:off x="3172002" y="2241713"/>
            <a:ext cx="193926" cy="19392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a:ea typeface="+mn-ea"/>
              <a:cs typeface="+mn-cs"/>
            </a:endParaRPr>
          </a:p>
        </p:txBody>
      </p:sp>
      <p:sp>
        <p:nvSpPr>
          <p:cNvPr id="137" name="Freeform 264"/>
          <p:cNvSpPr/>
          <p:nvPr/>
        </p:nvSpPr>
        <p:spPr>
          <a:xfrm>
            <a:off x="4521926" y="2477553"/>
            <a:ext cx="420317" cy="348074"/>
          </a:xfrm>
          <a:custGeom>
            <a:avLst/>
            <a:gdLst>
              <a:gd name="connsiteX0" fmla="*/ 0 w 475785"/>
              <a:gd name="connsiteY0" fmla="*/ 394009 h 394009"/>
              <a:gd name="connsiteX1" fmla="*/ 156117 w 475785"/>
              <a:gd name="connsiteY1" fmla="*/ 118946 h 394009"/>
              <a:gd name="connsiteX2" fmla="*/ 475785 w 475785"/>
              <a:gd name="connsiteY2" fmla="*/ 0 h 394009"/>
            </a:gdLst>
            <a:ahLst/>
            <a:cxnLst>
              <a:cxn ang="0">
                <a:pos x="connsiteX0" y="connsiteY0"/>
              </a:cxn>
              <a:cxn ang="0">
                <a:pos x="connsiteX1" y="connsiteY1"/>
              </a:cxn>
              <a:cxn ang="0">
                <a:pos x="connsiteX2" y="connsiteY2"/>
              </a:cxn>
            </a:cxnLst>
            <a:rect l="l" t="t" r="r" b="b"/>
            <a:pathLst>
              <a:path w="475785" h="394009">
                <a:moveTo>
                  <a:pt x="0" y="394009"/>
                </a:moveTo>
                <a:cubicBezTo>
                  <a:pt x="38410" y="289311"/>
                  <a:pt x="76820" y="184614"/>
                  <a:pt x="156117" y="118946"/>
                </a:cubicBezTo>
                <a:cubicBezTo>
                  <a:pt x="235414" y="53278"/>
                  <a:pt x="355599" y="26639"/>
                  <a:pt x="475785" y="0"/>
                </a:cubicBezTo>
              </a:path>
            </a:pathLst>
          </a:custGeom>
          <a:noFill/>
          <a:ln w="762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4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okia Pure Text"/>
              <a:ea typeface="+mn-ea"/>
              <a:cs typeface="+mn-cs"/>
            </a:endParaRPr>
          </a:p>
        </p:txBody>
      </p:sp>
      <p:sp>
        <p:nvSpPr>
          <p:cNvPr id="138" name="Freeform 265"/>
          <p:cNvSpPr/>
          <p:nvPr/>
        </p:nvSpPr>
        <p:spPr>
          <a:xfrm rot="19928301">
            <a:off x="4024595" y="846606"/>
            <a:ext cx="1115741" cy="611831"/>
          </a:xfrm>
          <a:custGeom>
            <a:avLst/>
            <a:gdLst>
              <a:gd name="connsiteX0" fmla="*/ 0 w 2088776"/>
              <a:gd name="connsiteY0" fmla="*/ 0 h 493059"/>
              <a:gd name="connsiteX1" fmla="*/ 887506 w 2088776"/>
              <a:gd name="connsiteY1" fmla="*/ 161365 h 493059"/>
              <a:gd name="connsiteX2" fmla="*/ 2088776 w 2088776"/>
              <a:gd name="connsiteY2" fmla="*/ 493059 h 493059"/>
              <a:gd name="connsiteX0" fmla="*/ 0 w 2486890"/>
              <a:gd name="connsiteY0" fmla="*/ 0 h 1172050"/>
              <a:gd name="connsiteX1" fmla="*/ 887506 w 2486890"/>
              <a:gd name="connsiteY1" fmla="*/ 161365 h 1172050"/>
              <a:gd name="connsiteX2" fmla="*/ 2486890 w 2486890"/>
              <a:gd name="connsiteY2" fmla="*/ 1172050 h 1172050"/>
              <a:gd name="connsiteX0" fmla="*/ 0 w 2486890"/>
              <a:gd name="connsiteY0" fmla="*/ 0 h 1172050"/>
              <a:gd name="connsiteX1" fmla="*/ 887506 w 2486890"/>
              <a:gd name="connsiteY1" fmla="*/ 161365 h 1172050"/>
              <a:gd name="connsiteX2" fmla="*/ 2486890 w 2486890"/>
              <a:gd name="connsiteY2" fmla="*/ 1172050 h 1172050"/>
              <a:gd name="connsiteX0" fmla="*/ 0 w 2486890"/>
              <a:gd name="connsiteY0" fmla="*/ 0 h 1172050"/>
              <a:gd name="connsiteX1" fmla="*/ 887506 w 2486890"/>
              <a:gd name="connsiteY1" fmla="*/ 161365 h 1172050"/>
              <a:gd name="connsiteX2" fmla="*/ 2486890 w 2486890"/>
              <a:gd name="connsiteY2" fmla="*/ 1172050 h 1172050"/>
              <a:gd name="connsiteX0" fmla="*/ 0 w 2486890"/>
              <a:gd name="connsiteY0" fmla="*/ 0 h 1172050"/>
              <a:gd name="connsiteX1" fmla="*/ 887506 w 2486890"/>
              <a:gd name="connsiteY1" fmla="*/ 161365 h 1172050"/>
              <a:gd name="connsiteX2" fmla="*/ 2486890 w 2486890"/>
              <a:gd name="connsiteY2" fmla="*/ 1172050 h 1172050"/>
              <a:gd name="connsiteX0" fmla="*/ 0 w 2470965"/>
              <a:gd name="connsiteY0" fmla="*/ 0 h 1227477"/>
              <a:gd name="connsiteX1" fmla="*/ 871581 w 2470965"/>
              <a:gd name="connsiteY1" fmla="*/ 216792 h 1227477"/>
              <a:gd name="connsiteX2" fmla="*/ 2470965 w 2470965"/>
              <a:gd name="connsiteY2" fmla="*/ 1227477 h 1227477"/>
              <a:gd name="connsiteX0" fmla="*/ 0 w 2470965"/>
              <a:gd name="connsiteY0" fmla="*/ 0 h 1185907"/>
              <a:gd name="connsiteX1" fmla="*/ 871581 w 2470965"/>
              <a:gd name="connsiteY1" fmla="*/ 175222 h 1185907"/>
              <a:gd name="connsiteX2" fmla="*/ 2470965 w 2470965"/>
              <a:gd name="connsiteY2" fmla="*/ 1185907 h 1185907"/>
              <a:gd name="connsiteX0" fmla="*/ 0 w 2470965"/>
              <a:gd name="connsiteY0" fmla="*/ 0 h 1185907"/>
              <a:gd name="connsiteX1" fmla="*/ 871581 w 2470965"/>
              <a:gd name="connsiteY1" fmla="*/ 175222 h 1185907"/>
              <a:gd name="connsiteX2" fmla="*/ 2470965 w 2470965"/>
              <a:gd name="connsiteY2" fmla="*/ 1185907 h 1185907"/>
              <a:gd name="connsiteX0" fmla="*/ 0 w 2470965"/>
              <a:gd name="connsiteY0" fmla="*/ 0 h 1185907"/>
              <a:gd name="connsiteX1" fmla="*/ 871581 w 2470965"/>
              <a:gd name="connsiteY1" fmla="*/ 175222 h 1185907"/>
              <a:gd name="connsiteX2" fmla="*/ 2470965 w 2470965"/>
              <a:gd name="connsiteY2" fmla="*/ 1185907 h 1185907"/>
              <a:gd name="connsiteX0" fmla="*/ 0 w 2470965"/>
              <a:gd name="connsiteY0" fmla="*/ 0 h 1185907"/>
              <a:gd name="connsiteX1" fmla="*/ 871581 w 2470965"/>
              <a:gd name="connsiteY1" fmla="*/ 299936 h 1185907"/>
              <a:gd name="connsiteX2" fmla="*/ 2470965 w 2470965"/>
              <a:gd name="connsiteY2" fmla="*/ 1185907 h 1185907"/>
            </a:gdLst>
            <a:ahLst/>
            <a:cxnLst>
              <a:cxn ang="0">
                <a:pos x="connsiteX0" y="connsiteY0"/>
              </a:cxn>
              <a:cxn ang="0">
                <a:pos x="connsiteX1" y="connsiteY1"/>
              </a:cxn>
              <a:cxn ang="0">
                <a:pos x="connsiteX2" y="connsiteY2"/>
              </a:cxn>
            </a:cxnLst>
            <a:rect l="l" t="t" r="r" b="b"/>
            <a:pathLst>
              <a:path w="2470965" h="1185907">
                <a:moveTo>
                  <a:pt x="0" y="0"/>
                </a:moveTo>
                <a:cubicBezTo>
                  <a:pt x="269688" y="39594"/>
                  <a:pt x="563262" y="162332"/>
                  <a:pt x="871581" y="299936"/>
                </a:cubicBezTo>
                <a:cubicBezTo>
                  <a:pt x="1291370" y="506827"/>
                  <a:pt x="2052356" y="853292"/>
                  <a:pt x="2470965" y="1185907"/>
                </a:cubicBezTo>
              </a:path>
            </a:pathLst>
          </a:custGeom>
          <a:noFill/>
          <a:ln w="76200">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okia Pure Text"/>
              <a:ea typeface="+mn-ea"/>
              <a:cs typeface="+mn-cs"/>
            </a:endParaRPr>
          </a:p>
        </p:txBody>
      </p:sp>
      <p:sp>
        <p:nvSpPr>
          <p:cNvPr id="139" name="Freeform 266"/>
          <p:cNvSpPr/>
          <p:nvPr/>
        </p:nvSpPr>
        <p:spPr>
          <a:xfrm>
            <a:off x="3888072" y="1427559"/>
            <a:ext cx="1378711" cy="426449"/>
          </a:xfrm>
          <a:custGeom>
            <a:avLst/>
            <a:gdLst>
              <a:gd name="connsiteX0" fmla="*/ 0 w 697230"/>
              <a:gd name="connsiteY0" fmla="*/ 0 h 11430"/>
              <a:gd name="connsiteX1" fmla="*/ 697230 w 697230"/>
              <a:gd name="connsiteY1" fmla="*/ 11430 h 11430"/>
              <a:gd name="connsiteX0" fmla="*/ 0 w 1094755"/>
              <a:gd name="connsiteY0" fmla="*/ 0 h 30245"/>
              <a:gd name="connsiteX1" fmla="*/ 1094755 w 1094755"/>
              <a:gd name="connsiteY1" fmla="*/ 30245 h 30245"/>
              <a:gd name="connsiteX0" fmla="*/ 0 w 1094755"/>
              <a:gd name="connsiteY0" fmla="*/ 0 h 30245"/>
              <a:gd name="connsiteX1" fmla="*/ 1094755 w 1094755"/>
              <a:gd name="connsiteY1" fmla="*/ 30245 h 30245"/>
            </a:gdLst>
            <a:ahLst/>
            <a:cxnLst>
              <a:cxn ang="0">
                <a:pos x="connsiteX0" y="connsiteY0"/>
              </a:cxn>
              <a:cxn ang="0">
                <a:pos x="connsiteX1" y="connsiteY1"/>
              </a:cxn>
            </a:cxnLst>
            <a:rect l="l" t="t" r="r" b="b"/>
            <a:pathLst>
              <a:path w="1094755" h="30245">
                <a:moveTo>
                  <a:pt x="0" y="0"/>
                </a:moveTo>
                <a:cubicBezTo>
                  <a:pt x="220364" y="13890"/>
                  <a:pt x="862345" y="26435"/>
                  <a:pt x="1094755" y="30245"/>
                </a:cubicBezTo>
              </a:path>
            </a:pathLst>
          </a:custGeom>
          <a:noFill/>
          <a:ln w="762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okia Pure Text"/>
              <a:ea typeface="+mn-ea"/>
              <a:cs typeface="+mn-cs"/>
            </a:endParaRPr>
          </a:p>
        </p:txBody>
      </p:sp>
      <p:sp>
        <p:nvSpPr>
          <p:cNvPr id="140" name="Freeform 267"/>
          <p:cNvSpPr/>
          <p:nvPr/>
        </p:nvSpPr>
        <p:spPr>
          <a:xfrm>
            <a:off x="2795422" y="3263063"/>
            <a:ext cx="2591143" cy="314855"/>
          </a:xfrm>
          <a:custGeom>
            <a:avLst/>
            <a:gdLst>
              <a:gd name="connsiteX0" fmla="*/ 0 w 2187388"/>
              <a:gd name="connsiteY0" fmla="*/ 331694 h 331694"/>
              <a:gd name="connsiteX1" fmla="*/ 1102659 w 2187388"/>
              <a:gd name="connsiteY1" fmla="*/ 89647 h 331694"/>
              <a:gd name="connsiteX2" fmla="*/ 2187388 w 2187388"/>
              <a:gd name="connsiteY2" fmla="*/ 0 h 331694"/>
            </a:gdLst>
            <a:ahLst/>
            <a:cxnLst>
              <a:cxn ang="0">
                <a:pos x="connsiteX0" y="connsiteY0"/>
              </a:cxn>
              <a:cxn ang="0">
                <a:pos x="connsiteX1" y="connsiteY1"/>
              </a:cxn>
              <a:cxn ang="0">
                <a:pos x="connsiteX2" y="connsiteY2"/>
              </a:cxn>
            </a:cxnLst>
            <a:rect l="l" t="t" r="r" b="b"/>
            <a:pathLst>
              <a:path w="2187388" h="331694">
                <a:moveTo>
                  <a:pt x="0" y="331694"/>
                </a:moveTo>
                <a:cubicBezTo>
                  <a:pt x="369047" y="238311"/>
                  <a:pt x="738094" y="144929"/>
                  <a:pt x="1102659" y="89647"/>
                </a:cubicBezTo>
                <a:cubicBezTo>
                  <a:pt x="1467224" y="34365"/>
                  <a:pt x="1827306" y="17182"/>
                  <a:pt x="2187388" y="0"/>
                </a:cubicBezTo>
              </a:path>
            </a:pathLst>
          </a:custGeom>
          <a:noFill/>
          <a:ln w="762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okia Pure Text"/>
              <a:ea typeface="+mn-ea"/>
              <a:cs typeface="+mn-cs"/>
            </a:endParaRPr>
          </a:p>
        </p:txBody>
      </p:sp>
      <p:sp>
        <p:nvSpPr>
          <p:cNvPr id="141" name="Freeform 268"/>
          <p:cNvSpPr/>
          <p:nvPr/>
        </p:nvSpPr>
        <p:spPr>
          <a:xfrm flipH="1">
            <a:off x="3359293" y="2012150"/>
            <a:ext cx="291818" cy="496645"/>
          </a:xfrm>
          <a:custGeom>
            <a:avLst/>
            <a:gdLst>
              <a:gd name="connsiteX0" fmla="*/ 0 w 17929"/>
              <a:gd name="connsiteY0" fmla="*/ 0 h 304800"/>
              <a:gd name="connsiteX1" fmla="*/ 17929 w 17929"/>
              <a:gd name="connsiteY1" fmla="*/ 304800 h 304800"/>
              <a:gd name="connsiteX0" fmla="*/ 0 w 7382"/>
              <a:gd name="connsiteY0" fmla="*/ 0 h 376955"/>
              <a:gd name="connsiteX1" fmla="*/ 7382 w 7382"/>
              <a:gd name="connsiteY1" fmla="*/ 376955 h 376955"/>
              <a:gd name="connsiteX0" fmla="*/ 0 w 10000"/>
              <a:gd name="connsiteY0" fmla="*/ 0 h 10000"/>
              <a:gd name="connsiteX1" fmla="*/ 10000 w 10000"/>
              <a:gd name="connsiteY1" fmla="*/ 10000 h 10000"/>
            </a:gdLst>
            <a:ahLst/>
            <a:cxnLst>
              <a:cxn ang="0">
                <a:pos x="connsiteX0" y="connsiteY0"/>
              </a:cxn>
              <a:cxn ang="0">
                <a:pos x="connsiteX1" y="connsiteY1"/>
              </a:cxn>
            </a:cxnLst>
            <a:rect l="l" t="t" r="r" b="b"/>
            <a:pathLst>
              <a:path w="10000" h="10000">
                <a:moveTo>
                  <a:pt x="0" y="0"/>
                </a:moveTo>
                <a:cubicBezTo>
                  <a:pt x="8095" y="2695"/>
                  <a:pt x="6667" y="7158"/>
                  <a:pt x="10000" y="10000"/>
                </a:cubicBezTo>
              </a:path>
            </a:pathLst>
          </a:custGeom>
          <a:noFill/>
          <a:ln w="76200">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okia Pure Text"/>
              <a:ea typeface="+mn-ea"/>
              <a:cs typeface="+mn-cs"/>
            </a:endParaRPr>
          </a:p>
        </p:txBody>
      </p:sp>
      <p:sp>
        <p:nvSpPr>
          <p:cNvPr id="142" name="Freeform 269"/>
          <p:cNvSpPr/>
          <p:nvPr/>
        </p:nvSpPr>
        <p:spPr>
          <a:xfrm>
            <a:off x="2446527" y="2752486"/>
            <a:ext cx="1059946" cy="850962"/>
          </a:xfrm>
          <a:custGeom>
            <a:avLst/>
            <a:gdLst>
              <a:gd name="connsiteX0" fmla="*/ 0 w 322730"/>
              <a:gd name="connsiteY0" fmla="*/ 896471 h 896471"/>
              <a:gd name="connsiteX1" fmla="*/ 89647 w 322730"/>
              <a:gd name="connsiteY1" fmla="*/ 394447 h 896471"/>
              <a:gd name="connsiteX2" fmla="*/ 322730 w 322730"/>
              <a:gd name="connsiteY2" fmla="*/ 0 h 896471"/>
            </a:gdLst>
            <a:ahLst/>
            <a:cxnLst>
              <a:cxn ang="0">
                <a:pos x="connsiteX0" y="connsiteY0"/>
              </a:cxn>
              <a:cxn ang="0">
                <a:pos x="connsiteX1" y="connsiteY1"/>
              </a:cxn>
              <a:cxn ang="0">
                <a:pos x="connsiteX2" y="connsiteY2"/>
              </a:cxn>
            </a:cxnLst>
            <a:rect l="l" t="t" r="r" b="b"/>
            <a:pathLst>
              <a:path w="322730" h="896471">
                <a:moveTo>
                  <a:pt x="0" y="896471"/>
                </a:moveTo>
                <a:cubicBezTo>
                  <a:pt x="17929" y="720165"/>
                  <a:pt x="35859" y="543859"/>
                  <a:pt x="89647" y="394447"/>
                </a:cubicBezTo>
                <a:cubicBezTo>
                  <a:pt x="143435" y="245035"/>
                  <a:pt x="233082" y="122517"/>
                  <a:pt x="322730" y="0"/>
                </a:cubicBezTo>
              </a:path>
            </a:pathLst>
          </a:custGeom>
          <a:noFill/>
          <a:ln w="762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okia Pure Text"/>
              <a:ea typeface="+mn-ea"/>
              <a:cs typeface="+mn-cs"/>
            </a:endParaRPr>
          </a:p>
        </p:txBody>
      </p:sp>
      <p:sp>
        <p:nvSpPr>
          <p:cNvPr id="143" name="Freeform 270"/>
          <p:cNvSpPr/>
          <p:nvPr/>
        </p:nvSpPr>
        <p:spPr>
          <a:xfrm>
            <a:off x="1901913" y="694671"/>
            <a:ext cx="5648448" cy="3121517"/>
          </a:xfrm>
          <a:custGeom>
            <a:avLst/>
            <a:gdLst>
              <a:gd name="connsiteX0" fmla="*/ 0 w 5728447"/>
              <a:gd name="connsiteY0" fmla="*/ 0 h 3048000"/>
              <a:gd name="connsiteX1" fmla="*/ 0 w 5728447"/>
              <a:gd name="connsiteY1" fmla="*/ 3048000 h 3048000"/>
              <a:gd name="connsiteX2" fmla="*/ 5728447 w 5728447"/>
              <a:gd name="connsiteY2" fmla="*/ 3048000 h 3048000"/>
            </a:gdLst>
            <a:ahLst/>
            <a:cxnLst>
              <a:cxn ang="0">
                <a:pos x="connsiteX0" y="connsiteY0"/>
              </a:cxn>
              <a:cxn ang="0">
                <a:pos x="connsiteX1" y="connsiteY1"/>
              </a:cxn>
              <a:cxn ang="0">
                <a:pos x="connsiteX2" y="connsiteY2"/>
              </a:cxn>
            </a:cxnLst>
            <a:rect l="l" t="t" r="r" b="b"/>
            <a:pathLst>
              <a:path w="5728447" h="3048000">
                <a:moveTo>
                  <a:pt x="0" y="0"/>
                </a:moveTo>
                <a:lnTo>
                  <a:pt x="0" y="3048000"/>
                </a:lnTo>
                <a:lnTo>
                  <a:pt x="5728447" y="3048000"/>
                </a:lnTo>
              </a:path>
            </a:pathLst>
          </a:cu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okia Pure Text"/>
              <a:ea typeface="+mn-ea"/>
              <a:cs typeface="+mn-cs"/>
            </a:endParaRPr>
          </a:p>
        </p:txBody>
      </p:sp>
      <p:sp>
        <p:nvSpPr>
          <p:cNvPr id="144" name="TextBox 143"/>
          <p:cNvSpPr txBox="1"/>
          <p:nvPr/>
        </p:nvSpPr>
        <p:spPr>
          <a:xfrm>
            <a:off x="5229254" y="3777618"/>
            <a:ext cx="405093" cy="330072"/>
          </a:xfrm>
          <a:prstGeom prst="rect">
            <a:avLst/>
          </a:prstGeom>
          <a:noFill/>
        </p:spPr>
        <p:txBody>
          <a:bodyPr wrap="none" lIns="72000" tIns="72000" rIns="72000" bIns="72000" rtlCol="0">
            <a:spAutoFit/>
          </a:body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124191"/>
                </a:solidFill>
                <a:effectLst/>
                <a:uLnTx/>
                <a:uFillTx/>
                <a:latin typeface="Nokia Pure Headline Light"/>
                <a:ea typeface="+mn-ea"/>
                <a:cs typeface="Nokia Pure Headline Light"/>
              </a:rPr>
              <a:t>1ms</a:t>
            </a:r>
          </a:p>
        </p:txBody>
      </p:sp>
      <p:sp>
        <p:nvSpPr>
          <p:cNvPr id="145" name="TextBox 144"/>
          <p:cNvSpPr txBox="1"/>
          <p:nvPr/>
        </p:nvSpPr>
        <p:spPr>
          <a:xfrm>
            <a:off x="4335664" y="3777618"/>
            <a:ext cx="490052" cy="330072"/>
          </a:xfrm>
          <a:prstGeom prst="rect">
            <a:avLst/>
          </a:prstGeom>
          <a:noFill/>
        </p:spPr>
        <p:txBody>
          <a:bodyPr wrap="none" lIns="72000" tIns="72000" rIns="72000" bIns="72000" rtlCol="0">
            <a:spAutoFit/>
          </a:body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124191"/>
                </a:solidFill>
                <a:effectLst/>
                <a:uLnTx/>
                <a:uFillTx/>
                <a:latin typeface="Nokia Pure Headline Light"/>
                <a:ea typeface="+mn-ea"/>
                <a:cs typeface="Nokia Pure Headline Light"/>
              </a:rPr>
              <a:t>10ms</a:t>
            </a:r>
          </a:p>
        </p:txBody>
      </p:sp>
      <p:sp>
        <p:nvSpPr>
          <p:cNvPr id="146" name="TextBox 145"/>
          <p:cNvSpPr txBox="1"/>
          <p:nvPr/>
        </p:nvSpPr>
        <p:spPr>
          <a:xfrm>
            <a:off x="3355342" y="3777618"/>
            <a:ext cx="575011" cy="330072"/>
          </a:xfrm>
          <a:prstGeom prst="rect">
            <a:avLst/>
          </a:prstGeom>
          <a:noFill/>
        </p:spPr>
        <p:txBody>
          <a:bodyPr wrap="none" lIns="72000" tIns="72000" rIns="72000" bIns="72000" rtlCol="0">
            <a:spAutoFit/>
          </a:body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124191"/>
                </a:solidFill>
                <a:effectLst/>
                <a:uLnTx/>
                <a:uFillTx/>
                <a:latin typeface="Nokia Pure Headline Light"/>
                <a:ea typeface="+mn-ea"/>
                <a:cs typeface="Nokia Pure Headline Light"/>
              </a:rPr>
              <a:t>100ms</a:t>
            </a:r>
          </a:p>
        </p:txBody>
      </p:sp>
      <p:sp>
        <p:nvSpPr>
          <p:cNvPr id="147" name="TextBox 146"/>
          <p:cNvSpPr txBox="1"/>
          <p:nvPr/>
        </p:nvSpPr>
        <p:spPr>
          <a:xfrm>
            <a:off x="2674780" y="3777618"/>
            <a:ext cx="278456" cy="330072"/>
          </a:xfrm>
          <a:prstGeom prst="rect">
            <a:avLst/>
          </a:prstGeom>
          <a:noFill/>
        </p:spPr>
        <p:txBody>
          <a:bodyPr wrap="none" lIns="72000" tIns="72000" rIns="72000" bIns="72000" rtlCol="0">
            <a:spAutoFit/>
          </a:body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124191"/>
                </a:solidFill>
                <a:effectLst/>
                <a:uLnTx/>
                <a:uFillTx/>
                <a:latin typeface="Nokia Pure Headline Light"/>
                <a:ea typeface="+mn-ea"/>
                <a:cs typeface="Nokia Pure Headline Light"/>
              </a:rPr>
              <a:t>1s</a:t>
            </a:r>
          </a:p>
        </p:txBody>
      </p:sp>
      <p:sp>
        <p:nvSpPr>
          <p:cNvPr id="148" name="TextBox 147"/>
          <p:cNvSpPr txBox="1"/>
          <p:nvPr/>
        </p:nvSpPr>
        <p:spPr>
          <a:xfrm>
            <a:off x="1907485" y="3777618"/>
            <a:ext cx="363415" cy="330072"/>
          </a:xfrm>
          <a:prstGeom prst="rect">
            <a:avLst/>
          </a:prstGeom>
          <a:noFill/>
        </p:spPr>
        <p:txBody>
          <a:bodyPr wrap="none" lIns="72000" tIns="72000" rIns="72000" bIns="72000" rtlCol="0">
            <a:spAutoFit/>
          </a:body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124191"/>
                </a:solidFill>
                <a:effectLst/>
                <a:uLnTx/>
                <a:uFillTx/>
                <a:latin typeface="Nokia Pure Headline Light"/>
                <a:ea typeface="+mn-ea"/>
                <a:cs typeface="Nokia Pure Headline Light"/>
              </a:rPr>
              <a:t>10s</a:t>
            </a:r>
          </a:p>
        </p:txBody>
      </p:sp>
      <p:sp>
        <p:nvSpPr>
          <p:cNvPr id="149" name="TextBox 148"/>
          <p:cNvSpPr txBox="1"/>
          <p:nvPr/>
        </p:nvSpPr>
        <p:spPr>
          <a:xfrm>
            <a:off x="6036110" y="3777618"/>
            <a:ext cx="530127" cy="330072"/>
          </a:xfrm>
          <a:prstGeom prst="rect">
            <a:avLst/>
          </a:prstGeom>
          <a:noFill/>
        </p:spPr>
        <p:txBody>
          <a:bodyPr wrap="none" lIns="72000" tIns="72000" rIns="72000" bIns="72000" rtlCol="0">
            <a:spAutoFit/>
          </a:body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124191"/>
                </a:solidFill>
                <a:effectLst/>
                <a:uLnTx/>
                <a:uFillTx/>
                <a:latin typeface="Nokia Pure Headline Light"/>
                <a:ea typeface="+mn-ea"/>
                <a:cs typeface="Nokia Pure Headline Light"/>
              </a:rPr>
              <a:t>100us</a:t>
            </a:r>
          </a:p>
        </p:txBody>
      </p:sp>
      <p:sp>
        <p:nvSpPr>
          <p:cNvPr id="150" name="TextBox 149"/>
          <p:cNvSpPr txBox="1"/>
          <p:nvPr/>
        </p:nvSpPr>
        <p:spPr>
          <a:xfrm>
            <a:off x="6972302" y="3777618"/>
            <a:ext cx="445168" cy="330072"/>
          </a:xfrm>
          <a:prstGeom prst="rect">
            <a:avLst/>
          </a:prstGeom>
          <a:noFill/>
        </p:spPr>
        <p:txBody>
          <a:bodyPr wrap="none" lIns="72000" tIns="72000" rIns="72000" bIns="72000" rtlCol="0">
            <a:spAutoFit/>
          </a:body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124191"/>
                </a:solidFill>
                <a:effectLst/>
                <a:uLnTx/>
                <a:uFillTx/>
                <a:latin typeface="Nokia Pure Headline Light"/>
                <a:ea typeface="+mn-ea"/>
                <a:cs typeface="Nokia Pure Headline Light"/>
              </a:rPr>
              <a:t>10us</a:t>
            </a:r>
          </a:p>
        </p:txBody>
      </p:sp>
      <p:sp>
        <p:nvSpPr>
          <p:cNvPr id="151" name="TextBox 150"/>
          <p:cNvSpPr txBox="1"/>
          <p:nvPr/>
        </p:nvSpPr>
        <p:spPr>
          <a:xfrm>
            <a:off x="1381155" y="3509181"/>
            <a:ext cx="512493" cy="330072"/>
          </a:xfrm>
          <a:prstGeom prst="rect">
            <a:avLst/>
          </a:prstGeom>
          <a:noFill/>
        </p:spPr>
        <p:txBody>
          <a:bodyPr wrap="none" lIns="72000" tIns="72000" rIns="72000" bIns="72000" rtlCol="0">
            <a:spAutoFit/>
          </a:bodyPr>
          <a:lstStyle/>
          <a:p>
            <a:pPr marL="0" marR="0" lvl="0" indent="0" algn="r" defTabSz="4572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124191"/>
                </a:solidFill>
                <a:effectLst/>
                <a:uLnTx/>
                <a:uFillTx/>
                <a:latin typeface="Nokia Pure Headline Light"/>
                <a:ea typeface="+mn-ea"/>
                <a:cs typeface="Nokia Pure Headline Light"/>
              </a:rPr>
              <a:t>1kbps</a:t>
            </a:r>
          </a:p>
        </p:txBody>
      </p:sp>
      <p:sp>
        <p:nvSpPr>
          <p:cNvPr id="152" name="TextBox 151"/>
          <p:cNvSpPr txBox="1"/>
          <p:nvPr/>
        </p:nvSpPr>
        <p:spPr>
          <a:xfrm>
            <a:off x="1296194" y="3113751"/>
            <a:ext cx="597453" cy="330072"/>
          </a:xfrm>
          <a:prstGeom prst="rect">
            <a:avLst/>
          </a:prstGeom>
          <a:noFill/>
        </p:spPr>
        <p:txBody>
          <a:bodyPr wrap="none" lIns="72000" tIns="72000" rIns="72000" bIns="72000" rtlCol="0">
            <a:spAutoFit/>
          </a:bodyPr>
          <a:lstStyle/>
          <a:p>
            <a:pPr marL="0" marR="0" lvl="0" indent="0" algn="r" defTabSz="4572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124191"/>
                </a:solidFill>
                <a:effectLst/>
                <a:uLnTx/>
                <a:uFillTx/>
                <a:latin typeface="Nokia Pure Headline Light"/>
                <a:ea typeface="+mn-ea"/>
                <a:cs typeface="Nokia Pure Headline Light"/>
              </a:rPr>
              <a:t>10kbps</a:t>
            </a:r>
          </a:p>
        </p:txBody>
      </p:sp>
      <p:sp>
        <p:nvSpPr>
          <p:cNvPr id="153" name="TextBox 152"/>
          <p:cNvSpPr txBox="1"/>
          <p:nvPr/>
        </p:nvSpPr>
        <p:spPr>
          <a:xfrm>
            <a:off x="1058835" y="2718322"/>
            <a:ext cx="682413" cy="330072"/>
          </a:xfrm>
          <a:prstGeom prst="rect">
            <a:avLst/>
          </a:prstGeom>
          <a:noFill/>
        </p:spPr>
        <p:txBody>
          <a:bodyPr wrap="none" lIns="72000" tIns="72000" rIns="72000" bIns="72000" rtlCol="0">
            <a:spAutoFit/>
          </a:bodyPr>
          <a:lstStyle/>
          <a:p>
            <a:pPr marL="0" marR="0" lvl="0" indent="0" algn="r" defTabSz="4572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124191"/>
                </a:solidFill>
                <a:effectLst/>
                <a:uLnTx/>
                <a:uFillTx/>
                <a:latin typeface="Nokia Pure Headline Light"/>
                <a:ea typeface="+mn-ea"/>
                <a:cs typeface="Nokia Pure Headline Light"/>
              </a:rPr>
              <a:t>100kbps</a:t>
            </a:r>
          </a:p>
        </p:txBody>
      </p:sp>
      <p:sp>
        <p:nvSpPr>
          <p:cNvPr id="154" name="TextBox 153"/>
          <p:cNvSpPr txBox="1"/>
          <p:nvPr/>
        </p:nvSpPr>
        <p:spPr>
          <a:xfrm>
            <a:off x="1096510" y="2322892"/>
            <a:ext cx="554684" cy="330072"/>
          </a:xfrm>
          <a:prstGeom prst="rect">
            <a:avLst/>
          </a:prstGeom>
          <a:noFill/>
        </p:spPr>
        <p:txBody>
          <a:bodyPr wrap="none" lIns="72000" tIns="72000" rIns="72000" bIns="72000" rtlCol="0">
            <a:spAutoFit/>
          </a:bodyPr>
          <a:lstStyle/>
          <a:p>
            <a:pPr marL="0" marR="0" lvl="0" indent="0" algn="r" defTabSz="4572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124191"/>
                </a:solidFill>
                <a:effectLst/>
                <a:uLnTx/>
                <a:uFillTx/>
                <a:latin typeface="Nokia Pure Headline Light"/>
                <a:ea typeface="+mn-ea"/>
                <a:cs typeface="Nokia Pure Headline Light"/>
              </a:rPr>
              <a:t>1Mbps</a:t>
            </a:r>
          </a:p>
        </p:txBody>
      </p:sp>
      <p:sp>
        <p:nvSpPr>
          <p:cNvPr id="155" name="TextBox 154"/>
          <p:cNvSpPr txBox="1"/>
          <p:nvPr/>
        </p:nvSpPr>
        <p:spPr>
          <a:xfrm>
            <a:off x="1249708" y="1927463"/>
            <a:ext cx="643940" cy="330072"/>
          </a:xfrm>
          <a:prstGeom prst="rect">
            <a:avLst/>
          </a:prstGeom>
          <a:noFill/>
        </p:spPr>
        <p:txBody>
          <a:bodyPr wrap="none" lIns="72000" tIns="72000" rIns="72000" bIns="72000" rtlCol="0">
            <a:spAutoFit/>
          </a:bodyPr>
          <a:lstStyle/>
          <a:p>
            <a:pPr marL="0" marR="0" lvl="0" indent="0" algn="r" defTabSz="4572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124191"/>
                </a:solidFill>
                <a:effectLst/>
                <a:uLnTx/>
                <a:uFillTx/>
                <a:latin typeface="Nokia Pure Headline Light"/>
                <a:ea typeface="+mn-ea"/>
                <a:cs typeface="Nokia Pure Headline Light"/>
              </a:rPr>
              <a:t>10Mbps</a:t>
            </a:r>
          </a:p>
        </p:txBody>
      </p:sp>
      <p:sp>
        <p:nvSpPr>
          <p:cNvPr id="156" name="TextBox 155"/>
          <p:cNvSpPr txBox="1"/>
          <p:nvPr/>
        </p:nvSpPr>
        <p:spPr>
          <a:xfrm>
            <a:off x="1164749" y="1532034"/>
            <a:ext cx="728899" cy="330072"/>
          </a:xfrm>
          <a:prstGeom prst="rect">
            <a:avLst/>
          </a:prstGeom>
          <a:noFill/>
        </p:spPr>
        <p:txBody>
          <a:bodyPr wrap="none" lIns="72000" tIns="72000" rIns="72000" bIns="72000" rtlCol="0">
            <a:spAutoFit/>
          </a:bodyPr>
          <a:lstStyle/>
          <a:p>
            <a:pPr marL="0" marR="0" lvl="0" indent="0" algn="r" defTabSz="4572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124191"/>
                </a:solidFill>
                <a:effectLst/>
                <a:uLnTx/>
                <a:uFillTx/>
                <a:latin typeface="Nokia Pure Headline Light"/>
                <a:ea typeface="+mn-ea"/>
                <a:cs typeface="Nokia Pure Headline Light"/>
              </a:rPr>
              <a:t>100Mbps</a:t>
            </a:r>
          </a:p>
        </p:txBody>
      </p:sp>
      <p:sp>
        <p:nvSpPr>
          <p:cNvPr id="157" name="TextBox 156"/>
          <p:cNvSpPr txBox="1"/>
          <p:nvPr/>
        </p:nvSpPr>
        <p:spPr>
          <a:xfrm>
            <a:off x="1358841" y="1136604"/>
            <a:ext cx="534808" cy="330072"/>
          </a:xfrm>
          <a:prstGeom prst="rect">
            <a:avLst/>
          </a:prstGeom>
          <a:noFill/>
        </p:spPr>
        <p:txBody>
          <a:bodyPr wrap="none" lIns="72000" tIns="72000" rIns="72000" bIns="72000" rtlCol="0">
            <a:spAutoFit/>
          </a:bodyPr>
          <a:lstStyle/>
          <a:p>
            <a:pPr marL="0" marR="0" lvl="0" indent="0" algn="r" defTabSz="4572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124191"/>
                </a:solidFill>
                <a:effectLst/>
                <a:uLnTx/>
                <a:uFillTx/>
                <a:latin typeface="Nokia Pure Headline Light"/>
                <a:ea typeface="+mn-ea"/>
                <a:cs typeface="Nokia Pure Headline Light"/>
              </a:rPr>
              <a:t>1Gbps</a:t>
            </a:r>
          </a:p>
        </p:txBody>
      </p:sp>
      <p:sp>
        <p:nvSpPr>
          <p:cNvPr id="158" name="TextBox 157"/>
          <p:cNvSpPr txBox="1"/>
          <p:nvPr/>
        </p:nvSpPr>
        <p:spPr>
          <a:xfrm>
            <a:off x="1277208" y="741175"/>
            <a:ext cx="624705" cy="330072"/>
          </a:xfrm>
          <a:prstGeom prst="rect">
            <a:avLst/>
          </a:prstGeom>
          <a:noFill/>
        </p:spPr>
        <p:txBody>
          <a:bodyPr wrap="none" lIns="72000" tIns="72000" rIns="72000" bIns="72000" rtlCol="0">
            <a:spAutoFit/>
          </a:bodyPr>
          <a:lstStyle/>
          <a:p>
            <a:pPr marL="0" marR="0" lvl="0" indent="0" algn="r" defTabSz="4572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124191"/>
                </a:solidFill>
                <a:effectLst/>
                <a:uLnTx/>
                <a:uFillTx/>
                <a:latin typeface="Nokia Pure Headline Light"/>
                <a:ea typeface="+mn-ea"/>
                <a:cs typeface="Nokia Pure Headline Light"/>
              </a:rPr>
              <a:t>10Gbps</a:t>
            </a:r>
          </a:p>
        </p:txBody>
      </p:sp>
      <p:sp>
        <p:nvSpPr>
          <p:cNvPr id="160" name="Oval 159"/>
          <p:cNvSpPr/>
          <p:nvPr/>
        </p:nvSpPr>
        <p:spPr>
          <a:xfrm>
            <a:off x="6057123" y="833317"/>
            <a:ext cx="193926" cy="193926"/>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a:ea typeface="+mn-ea"/>
              <a:cs typeface="+mn-cs"/>
            </a:endParaRPr>
          </a:p>
        </p:txBody>
      </p:sp>
      <p:sp>
        <p:nvSpPr>
          <p:cNvPr id="161" name="TextBox 160"/>
          <p:cNvSpPr txBox="1"/>
          <p:nvPr/>
        </p:nvSpPr>
        <p:spPr>
          <a:xfrm>
            <a:off x="5504283" y="714855"/>
            <a:ext cx="684198" cy="138500"/>
          </a:xfrm>
          <a:prstGeom prst="rect">
            <a:avLst/>
          </a:prstGeom>
          <a:noFill/>
        </p:spPr>
        <p:txBody>
          <a:bodyPr wrap="square" lIns="0" tIns="0" rIns="0" bIns="0" rtlCol="0">
            <a:spAutoFit/>
          </a:body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1135"/>
                </a:solidFill>
                <a:effectLst/>
                <a:uLnTx/>
                <a:uFillTx/>
                <a:latin typeface="Nokia Pure Text"/>
                <a:ea typeface="+mn-ea"/>
                <a:cs typeface="Nokia Pure Headline Light"/>
              </a:rPr>
              <a:t> Cloud RAN</a:t>
            </a:r>
          </a:p>
        </p:txBody>
      </p:sp>
      <p:sp>
        <p:nvSpPr>
          <p:cNvPr id="163" name="Oval 162"/>
          <p:cNvSpPr/>
          <p:nvPr/>
        </p:nvSpPr>
        <p:spPr>
          <a:xfrm>
            <a:off x="3776123" y="1326640"/>
            <a:ext cx="193926" cy="19392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a:ea typeface="+mn-ea"/>
              <a:cs typeface="+mn-cs"/>
            </a:endParaRPr>
          </a:p>
        </p:txBody>
      </p:sp>
      <p:sp>
        <p:nvSpPr>
          <p:cNvPr id="164" name="TextBox 163"/>
          <p:cNvSpPr txBox="1"/>
          <p:nvPr/>
        </p:nvSpPr>
        <p:spPr>
          <a:xfrm>
            <a:off x="3125785" y="1248162"/>
            <a:ext cx="622642" cy="256480"/>
          </a:xfrm>
          <a:prstGeom prst="rect">
            <a:avLst/>
          </a:prstGeom>
          <a:noFill/>
        </p:spPr>
        <p:txBody>
          <a:bodyPr wrap="square" lIns="0" tIns="0" rIns="0" bIns="0" rtlCol="0">
            <a:spAutoFit/>
          </a:bodyPr>
          <a:lstStyle/>
          <a:p>
            <a:pPr marL="0" marR="0" lvl="0" indent="0" algn="ctr" defTabSz="457200" rtl="0" eaLnBrk="1" fontAlgn="base" latinLnBrk="0" hangingPunct="1">
              <a:lnSpc>
                <a:spcPts val="1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1135"/>
                </a:solidFill>
                <a:effectLst/>
                <a:uLnTx/>
                <a:uFillTx/>
                <a:latin typeface="Nokia Pure Text"/>
                <a:ea typeface="+mn-ea"/>
                <a:cs typeface="Nokia Pure Headline Light"/>
              </a:rPr>
              <a:t>360° video (hi-res)</a:t>
            </a:r>
          </a:p>
        </p:txBody>
      </p:sp>
      <p:sp>
        <p:nvSpPr>
          <p:cNvPr id="165" name="Oval 164"/>
          <p:cNvSpPr/>
          <p:nvPr/>
        </p:nvSpPr>
        <p:spPr>
          <a:xfrm>
            <a:off x="5331967" y="3173446"/>
            <a:ext cx="193926" cy="19392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a:ea typeface="+mn-ea"/>
              <a:cs typeface="+mn-cs"/>
            </a:endParaRPr>
          </a:p>
        </p:txBody>
      </p:sp>
      <p:sp>
        <p:nvSpPr>
          <p:cNvPr id="166" name="TextBox 165"/>
          <p:cNvSpPr txBox="1"/>
          <p:nvPr/>
        </p:nvSpPr>
        <p:spPr>
          <a:xfrm>
            <a:off x="5526194" y="3186398"/>
            <a:ext cx="738703" cy="256480"/>
          </a:xfrm>
          <a:prstGeom prst="rect">
            <a:avLst/>
          </a:prstGeom>
          <a:noFill/>
        </p:spPr>
        <p:txBody>
          <a:bodyPr wrap="square" lIns="0" tIns="0" rIns="0" bIns="0" rtlCol="0">
            <a:spAutoFit/>
          </a:bodyPr>
          <a:lstStyle/>
          <a:p>
            <a:pPr marL="0" marR="0" lvl="0" indent="0" algn="ctr" defTabSz="457200" rtl="0" eaLnBrk="1" fontAlgn="base" latinLnBrk="0" hangingPunct="1">
              <a:lnSpc>
                <a:spcPts val="1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1135"/>
                </a:solidFill>
                <a:effectLst/>
                <a:uLnTx/>
                <a:uFillTx/>
                <a:latin typeface="Nokia Pure Text"/>
                <a:ea typeface="+mn-ea"/>
                <a:cs typeface="Nokia Pure Headline Light"/>
              </a:rPr>
              <a:t>Electric grid </a:t>
            </a:r>
          </a:p>
          <a:p>
            <a:pPr marL="0" marR="0" lvl="0" indent="0" algn="ctr" defTabSz="457200" rtl="0" eaLnBrk="1" fontAlgn="base" latinLnBrk="0" hangingPunct="1">
              <a:lnSpc>
                <a:spcPts val="1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1135"/>
                </a:solidFill>
                <a:effectLst/>
                <a:uLnTx/>
                <a:uFillTx/>
                <a:latin typeface="Nokia Pure Text"/>
                <a:ea typeface="+mn-ea"/>
                <a:cs typeface="Nokia Pure Headline Light"/>
              </a:rPr>
              <a:t>control</a:t>
            </a:r>
          </a:p>
        </p:txBody>
      </p:sp>
      <p:sp>
        <p:nvSpPr>
          <p:cNvPr id="168" name="Oval 167"/>
          <p:cNvSpPr/>
          <p:nvPr/>
        </p:nvSpPr>
        <p:spPr>
          <a:xfrm>
            <a:off x="4421345" y="2724658"/>
            <a:ext cx="193926" cy="19392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a:ea typeface="+mn-ea"/>
              <a:cs typeface="+mn-cs"/>
            </a:endParaRPr>
          </a:p>
        </p:txBody>
      </p:sp>
      <p:sp>
        <p:nvSpPr>
          <p:cNvPr id="169" name="TextBox 168"/>
          <p:cNvSpPr txBox="1"/>
          <p:nvPr/>
        </p:nvSpPr>
        <p:spPr>
          <a:xfrm>
            <a:off x="4665189" y="2717374"/>
            <a:ext cx="806311" cy="256480"/>
          </a:xfrm>
          <a:prstGeom prst="rect">
            <a:avLst/>
          </a:prstGeom>
          <a:noFill/>
        </p:spPr>
        <p:txBody>
          <a:bodyPr wrap="none" lIns="0" tIns="0" rIns="0" bIns="0" rtlCol="0">
            <a:spAutoFit/>
          </a:bodyPr>
          <a:lstStyle/>
          <a:p>
            <a:pPr marL="0" marR="0" lvl="0" indent="0" algn="ctr" defTabSz="457200" rtl="0" eaLnBrk="1" fontAlgn="base" latinLnBrk="0" hangingPunct="1">
              <a:lnSpc>
                <a:spcPts val="1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1135"/>
                </a:solidFill>
                <a:effectLst/>
                <a:uLnTx/>
                <a:uFillTx/>
                <a:latin typeface="Nokia Pure Text"/>
                <a:ea typeface="+mn-ea"/>
                <a:cs typeface="Nokia Pure Headline Light"/>
              </a:rPr>
              <a:t>Cloud-assisted </a:t>
            </a:r>
          </a:p>
          <a:p>
            <a:pPr marL="0" marR="0" lvl="0" indent="0" algn="ctr" defTabSz="457200" rtl="0" eaLnBrk="1" fontAlgn="base" latinLnBrk="0" hangingPunct="1">
              <a:lnSpc>
                <a:spcPts val="1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1135"/>
                </a:solidFill>
                <a:effectLst/>
                <a:uLnTx/>
                <a:uFillTx/>
                <a:latin typeface="Nokia Pure Text"/>
                <a:ea typeface="+mn-ea"/>
                <a:cs typeface="Nokia Pure Headline Light"/>
              </a:rPr>
              <a:t>driving</a:t>
            </a:r>
          </a:p>
        </p:txBody>
      </p:sp>
      <p:sp>
        <p:nvSpPr>
          <p:cNvPr id="170" name="Oval 169"/>
          <p:cNvSpPr/>
          <p:nvPr/>
        </p:nvSpPr>
        <p:spPr>
          <a:xfrm>
            <a:off x="5163622" y="1321989"/>
            <a:ext cx="193926" cy="19392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a:ea typeface="+mn-ea"/>
              <a:cs typeface="+mn-cs"/>
            </a:endParaRPr>
          </a:p>
        </p:txBody>
      </p:sp>
      <p:sp>
        <p:nvSpPr>
          <p:cNvPr id="171" name="TextBox 170"/>
          <p:cNvSpPr txBox="1"/>
          <p:nvPr/>
        </p:nvSpPr>
        <p:spPr>
          <a:xfrm>
            <a:off x="5341592" y="1168463"/>
            <a:ext cx="695704" cy="256480"/>
          </a:xfrm>
          <a:prstGeom prst="rect">
            <a:avLst/>
          </a:prstGeom>
          <a:noFill/>
        </p:spPr>
        <p:txBody>
          <a:bodyPr wrap="none" lIns="0" tIns="0" rIns="0" bIns="0" rtlCol="0">
            <a:spAutoFit/>
          </a:bodyPr>
          <a:lstStyle/>
          <a:p>
            <a:pPr marL="0" marR="0" lvl="0" indent="0" algn="ctr" defTabSz="457200" rtl="0" eaLnBrk="1" fontAlgn="base" latinLnBrk="0" hangingPunct="1">
              <a:lnSpc>
                <a:spcPts val="1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1135"/>
                </a:solidFill>
                <a:effectLst/>
                <a:uLnTx/>
                <a:uFillTx/>
                <a:latin typeface="Nokia Pure Text"/>
                <a:ea typeface="+mn-ea"/>
                <a:cs typeface="Nokia Pure Headline Light"/>
              </a:rPr>
              <a:t>Autonomous </a:t>
            </a:r>
          </a:p>
          <a:p>
            <a:pPr marL="0" marR="0" lvl="0" indent="0" algn="ctr" defTabSz="457200" rtl="0" eaLnBrk="1" fontAlgn="base" latinLnBrk="0" hangingPunct="1">
              <a:lnSpc>
                <a:spcPts val="1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1135"/>
                </a:solidFill>
                <a:effectLst/>
                <a:uLnTx/>
                <a:uFillTx/>
                <a:latin typeface="Nokia Pure Text"/>
                <a:ea typeface="+mn-ea"/>
                <a:cs typeface="Nokia Pure Headline Light"/>
              </a:rPr>
              <a:t>vehicles</a:t>
            </a:r>
          </a:p>
        </p:txBody>
      </p:sp>
      <p:sp>
        <p:nvSpPr>
          <p:cNvPr id="172" name="Oval 171"/>
          <p:cNvSpPr/>
          <p:nvPr/>
        </p:nvSpPr>
        <p:spPr>
          <a:xfrm>
            <a:off x="2345969" y="3488919"/>
            <a:ext cx="193926" cy="19392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a:ea typeface="+mn-ea"/>
              <a:cs typeface="+mn-cs"/>
            </a:endParaRPr>
          </a:p>
        </p:txBody>
      </p:sp>
      <p:sp>
        <p:nvSpPr>
          <p:cNvPr id="173" name="TextBox 172"/>
          <p:cNvSpPr txBox="1"/>
          <p:nvPr/>
        </p:nvSpPr>
        <p:spPr>
          <a:xfrm>
            <a:off x="3155584" y="3043949"/>
            <a:ext cx="1009893" cy="138500"/>
          </a:xfrm>
          <a:prstGeom prst="rect">
            <a:avLst/>
          </a:prstGeom>
          <a:noFill/>
        </p:spPr>
        <p:txBody>
          <a:bodyPr wrap="none" lIns="0" tIns="0" rIns="0" bIns="0" rtlCol="0">
            <a:spAutoFit/>
          </a:body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900" b="0" i="0" u="none" strike="noStrike" kern="1200" cap="none" spc="0" normalizeH="0" baseline="0" noProof="0" dirty="0" err="1">
                <a:ln>
                  <a:noFill/>
                </a:ln>
                <a:solidFill>
                  <a:srgbClr val="001135"/>
                </a:solidFill>
                <a:effectLst/>
                <a:uLnTx/>
                <a:uFillTx/>
                <a:latin typeface="Nokia Pure Text"/>
                <a:ea typeface="+mn-ea"/>
                <a:cs typeface="Nokia Pure Headline Light"/>
              </a:rPr>
              <a:t>Comms</a:t>
            </a:r>
            <a:r>
              <a:rPr kumimoji="0" lang="en-US" sz="900" b="0" i="0" u="none" strike="noStrike" kern="1200" cap="none" spc="0" normalizeH="0" baseline="0" noProof="0" dirty="0">
                <a:ln>
                  <a:noFill/>
                </a:ln>
                <a:solidFill>
                  <a:srgbClr val="001135"/>
                </a:solidFill>
                <a:effectLst/>
                <a:uLnTx/>
                <a:uFillTx/>
                <a:latin typeface="Nokia Pure Text"/>
                <a:ea typeface="+mn-ea"/>
                <a:cs typeface="Nokia Pure Headline Light"/>
              </a:rPr>
              <a:t> &amp; </a:t>
            </a:r>
            <a:r>
              <a:rPr kumimoji="0" lang="en-US" sz="900" b="0" i="0" u="none" strike="noStrike" kern="1200" cap="none" spc="0" normalizeH="0" baseline="0" noProof="0" dirty="0" err="1">
                <a:ln>
                  <a:noFill/>
                </a:ln>
                <a:solidFill>
                  <a:srgbClr val="001135"/>
                </a:solidFill>
                <a:effectLst/>
                <a:uLnTx/>
                <a:uFillTx/>
                <a:latin typeface="Nokia Pure Text"/>
                <a:ea typeface="+mn-ea"/>
                <a:cs typeface="Nokia Pure Headline Light"/>
              </a:rPr>
              <a:t>Chatbots</a:t>
            </a:r>
            <a:endParaRPr kumimoji="0" lang="en-US" sz="900" b="0" i="0" u="none" strike="noStrike" kern="1200" cap="none" spc="0" normalizeH="0" baseline="0" noProof="0" dirty="0">
              <a:ln>
                <a:noFill/>
              </a:ln>
              <a:solidFill>
                <a:srgbClr val="001135"/>
              </a:solidFill>
              <a:effectLst/>
              <a:uLnTx/>
              <a:uFillTx/>
              <a:latin typeface="Nokia Pure Text"/>
              <a:ea typeface="+mn-ea"/>
              <a:cs typeface="Nokia Pure Headline Light"/>
            </a:endParaRPr>
          </a:p>
        </p:txBody>
      </p:sp>
      <p:sp>
        <p:nvSpPr>
          <p:cNvPr id="174" name="Oval 173"/>
          <p:cNvSpPr/>
          <p:nvPr/>
        </p:nvSpPr>
        <p:spPr>
          <a:xfrm>
            <a:off x="3398605" y="2659653"/>
            <a:ext cx="193926" cy="19392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a:ea typeface="+mn-ea"/>
              <a:cs typeface="+mn-cs"/>
            </a:endParaRPr>
          </a:p>
        </p:txBody>
      </p:sp>
      <p:cxnSp>
        <p:nvCxnSpPr>
          <p:cNvPr id="175" name="Straight Connector 174"/>
          <p:cNvCxnSpPr/>
          <p:nvPr/>
        </p:nvCxnSpPr>
        <p:spPr>
          <a:xfrm flipH="1" flipV="1">
            <a:off x="2927467" y="3009428"/>
            <a:ext cx="160338" cy="75229"/>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76" name="Oval 175"/>
          <p:cNvSpPr/>
          <p:nvPr/>
        </p:nvSpPr>
        <p:spPr>
          <a:xfrm>
            <a:off x="3508289" y="1906437"/>
            <a:ext cx="193926" cy="193926"/>
          </a:xfrm>
          <a:prstGeom prst="ellipse">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a:ea typeface="+mn-ea"/>
              <a:cs typeface="+mn-cs"/>
            </a:endParaRPr>
          </a:p>
        </p:txBody>
      </p:sp>
      <p:sp>
        <p:nvSpPr>
          <p:cNvPr id="178" name="TextBox 177"/>
          <p:cNvSpPr txBox="1"/>
          <p:nvPr/>
        </p:nvSpPr>
        <p:spPr>
          <a:xfrm>
            <a:off x="3782470" y="1976450"/>
            <a:ext cx="527388" cy="256480"/>
          </a:xfrm>
          <a:prstGeom prst="rect">
            <a:avLst/>
          </a:prstGeom>
          <a:noFill/>
        </p:spPr>
        <p:txBody>
          <a:bodyPr wrap="none" lIns="0" tIns="0" rIns="0" bIns="0" rtlCol="0">
            <a:spAutoFit/>
          </a:bodyPr>
          <a:lstStyle/>
          <a:p>
            <a:pPr marL="0" marR="0" lvl="0" indent="0" algn="ctr" defTabSz="457200" rtl="0" eaLnBrk="1" fontAlgn="base" latinLnBrk="0" hangingPunct="1">
              <a:lnSpc>
                <a:spcPts val="1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1135"/>
                </a:solidFill>
                <a:effectLst/>
                <a:uLnTx/>
                <a:uFillTx/>
                <a:latin typeface="Nokia Pure Text"/>
                <a:ea typeface="+mn-ea"/>
                <a:cs typeface="Nokia Pure Headline Light"/>
              </a:rPr>
              <a:t>4k Video </a:t>
            </a:r>
          </a:p>
          <a:p>
            <a:pPr marL="0" marR="0" lvl="0" indent="0" algn="ctr" defTabSz="457200" rtl="0" eaLnBrk="1" fontAlgn="base" latinLnBrk="0" hangingPunct="1">
              <a:lnSpc>
                <a:spcPts val="1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1135"/>
                </a:solidFill>
                <a:effectLst/>
                <a:uLnTx/>
                <a:uFillTx/>
                <a:latin typeface="Nokia Pure Text"/>
                <a:ea typeface="+mn-ea"/>
                <a:cs typeface="Nokia Pure Headline Light"/>
              </a:rPr>
              <a:t>streaming</a:t>
            </a:r>
          </a:p>
        </p:txBody>
      </p:sp>
      <p:sp>
        <p:nvSpPr>
          <p:cNvPr id="179" name="Oval 178"/>
          <p:cNvSpPr/>
          <p:nvPr/>
        </p:nvSpPr>
        <p:spPr>
          <a:xfrm>
            <a:off x="3304894" y="2335289"/>
            <a:ext cx="193926" cy="193926"/>
          </a:xfrm>
          <a:prstGeom prst="ellipse">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a:ea typeface="+mn-ea"/>
              <a:cs typeface="+mn-cs"/>
            </a:endParaRPr>
          </a:p>
        </p:txBody>
      </p:sp>
      <p:sp>
        <p:nvSpPr>
          <p:cNvPr id="180" name="Oval 179"/>
          <p:cNvSpPr/>
          <p:nvPr/>
        </p:nvSpPr>
        <p:spPr>
          <a:xfrm>
            <a:off x="2059031" y="3506484"/>
            <a:ext cx="193926" cy="193926"/>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a:ea typeface="+mn-ea"/>
              <a:cs typeface="+mn-cs"/>
            </a:endParaRPr>
          </a:p>
        </p:txBody>
      </p:sp>
      <p:sp>
        <p:nvSpPr>
          <p:cNvPr id="181" name="TextBox 180"/>
          <p:cNvSpPr txBox="1"/>
          <p:nvPr/>
        </p:nvSpPr>
        <p:spPr>
          <a:xfrm>
            <a:off x="1924842" y="2944081"/>
            <a:ext cx="418384" cy="138500"/>
          </a:xfrm>
          <a:prstGeom prst="rect">
            <a:avLst/>
          </a:prstGeom>
          <a:noFill/>
        </p:spPr>
        <p:txBody>
          <a:bodyPr wrap="none" lIns="0" tIns="0" rIns="0" bIns="0" rtlCol="0">
            <a:spAutoFit/>
          </a:body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1135"/>
                </a:solidFill>
                <a:effectLst/>
                <a:uLnTx/>
                <a:uFillTx/>
                <a:latin typeface="Nokia Pure Text"/>
                <a:ea typeface="+mn-ea"/>
                <a:cs typeface="Nokia Pure Headline Light"/>
              </a:rPr>
              <a:t>Sensors</a:t>
            </a:r>
          </a:p>
        </p:txBody>
      </p:sp>
      <p:sp>
        <p:nvSpPr>
          <p:cNvPr id="182" name="Oval 181"/>
          <p:cNvSpPr/>
          <p:nvPr/>
        </p:nvSpPr>
        <p:spPr>
          <a:xfrm>
            <a:off x="3537462" y="2296421"/>
            <a:ext cx="193926" cy="193926"/>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a:ea typeface="+mn-ea"/>
              <a:cs typeface="+mn-cs"/>
            </a:endParaRPr>
          </a:p>
        </p:txBody>
      </p:sp>
      <p:sp>
        <p:nvSpPr>
          <p:cNvPr id="183" name="Oval 182"/>
          <p:cNvSpPr/>
          <p:nvPr/>
        </p:nvSpPr>
        <p:spPr>
          <a:xfrm>
            <a:off x="2692933" y="3480909"/>
            <a:ext cx="193926" cy="19392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a:ea typeface="+mn-ea"/>
              <a:cs typeface="+mn-cs"/>
            </a:endParaRPr>
          </a:p>
        </p:txBody>
      </p:sp>
      <p:sp>
        <p:nvSpPr>
          <p:cNvPr id="184" name="TextBox 183"/>
          <p:cNvSpPr txBox="1"/>
          <p:nvPr/>
        </p:nvSpPr>
        <p:spPr>
          <a:xfrm>
            <a:off x="2933121" y="3581798"/>
            <a:ext cx="905061" cy="128240"/>
          </a:xfrm>
          <a:prstGeom prst="rect">
            <a:avLst/>
          </a:prstGeom>
          <a:noFill/>
        </p:spPr>
        <p:txBody>
          <a:bodyPr wrap="square" lIns="0" tIns="0" rIns="0" bIns="0" rtlCol="0">
            <a:spAutoFit/>
          </a:bodyPr>
          <a:lstStyle/>
          <a:p>
            <a:pPr marL="0" marR="0" lvl="0" indent="0" algn="ctr" defTabSz="457200" rtl="0" eaLnBrk="1" fontAlgn="base" latinLnBrk="0" hangingPunct="1">
              <a:lnSpc>
                <a:spcPts val="1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1135"/>
                </a:solidFill>
                <a:effectLst/>
                <a:uLnTx/>
                <a:uFillTx/>
                <a:latin typeface="Nokia Pure Text"/>
                <a:ea typeface="+mn-ea"/>
                <a:cs typeface="Nokia Pure Headline Light"/>
              </a:rPr>
              <a:t>Home Sensors</a:t>
            </a:r>
          </a:p>
        </p:txBody>
      </p:sp>
      <p:sp>
        <p:nvSpPr>
          <p:cNvPr id="185" name="Oval 184"/>
          <p:cNvSpPr/>
          <p:nvPr/>
        </p:nvSpPr>
        <p:spPr>
          <a:xfrm>
            <a:off x="5221930" y="1789562"/>
            <a:ext cx="193926" cy="193926"/>
          </a:xfrm>
          <a:prstGeom prst="ellipse">
            <a:avLst/>
          </a:prstGeom>
          <a:solidFill>
            <a:schemeClr val="accent3"/>
          </a:solidFill>
          <a:ln>
            <a:no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a:ea typeface="+mn-ea"/>
              <a:cs typeface="+mn-cs"/>
            </a:endParaRPr>
          </a:p>
        </p:txBody>
      </p:sp>
      <p:sp>
        <p:nvSpPr>
          <p:cNvPr id="186" name="TextBox 185"/>
          <p:cNvSpPr txBox="1"/>
          <p:nvPr/>
        </p:nvSpPr>
        <p:spPr>
          <a:xfrm>
            <a:off x="5105675" y="2008640"/>
            <a:ext cx="500138" cy="138500"/>
          </a:xfrm>
          <a:prstGeom prst="rect">
            <a:avLst/>
          </a:prstGeom>
          <a:noFill/>
        </p:spPr>
        <p:txBody>
          <a:bodyPr wrap="none" lIns="0" tIns="0" rIns="0" bIns="0" rtlCol="0">
            <a:spAutoFit/>
          </a:body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900" b="0" i="0" u="none" strike="noStrike" kern="1200" cap="none" spc="0" normalizeH="0" baseline="0" noProof="0" dirty="0" err="1">
                <a:ln>
                  <a:noFill/>
                </a:ln>
                <a:solidFill>
                  <a:srgbClr val="001135"/>
                </a:solidFill>
                <a:effectLst/>
                <a:uLnTx/>
                <a:uFillTx/>
                <a:latin typeface="Nokia Pure Text"/>
                <a:ea typeface="+mn-ea"/>
                <a:cs typeface="Nokia Pure Headline Light"/>
              </a:rPr>
              <a:t>Haptic</a:t>
            </a:r>
            <a:r>
              <a:rPr kumimoji="0" lang="en-US" sz="900" b="0" i="0" u="none" strike="noStrike" kern="1200" cap="none" spc="0" normalizeH="0" baseline="0" noProof="0" dirty="0">
                <a:ln>
                  <a:noFill/>
                </a:ln>
                <a:solidFill>
                  <a:srgbClr val="001135"/>
                </a:solidFill>
                <a:effectLst/>
                <a:uLnTx/>
                <a:uFillTx/>
                <a:latin typeface="Nokia Pure Text"/>
                <a:ea typeface="+mn-ea"/>
                <a:cs typeface="Nokia Pure Headline Light"/>
              </a:rPr>
              <a:t> VR</a:t>
            </a:r>
          </a:p>
        </p:txBody>
      </p:sp>
      <p:sp>
        <p:nvSpPr>
          <p:cNvPr id="187" name="TextBox 186"/>
          <p:cNvSpPr txBox="1"/>
          <p:nvPr/>
        </p:nvSpPr>
        <p:spPr>
          <a:xfrm>
            <a:off x="3808262" y="1669741"/>
            <a:ext cx="671860" cy="256480"/>
          </a:xfrm>
          <a:prstGeom prst="rect">
            <a:avLst/>
          </a:prstGeom>
          <a:noFill/>
        </p:spPr>
        <p:txBody>
          <a:bodyPr wrap="square" lIns="0" tIns="0" rIns="0" bIns="0" rtlCol="0">
            <a:spAutoFit/>
          </a:bodyPr>
          <a:lstStyle/>
          <a:p>
            <a:pPr marL="0" marR="0" lvl="0" indent="0" algn="ctr" defTabSz="457200" rtl="0" eaLnBrk="1" fontAlgn="base" latinLnBrk="0" hangingPunct="1">
              <a:lnSpc>
                <a:spcPts val="1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1135"/>
                </a:solidFill>
                <a:effectLst/>
                <a:uLnTx/>
                <a:uFillTx/>
                <a:latin typeface="Nokia Pure Text"/>
                <a:ea typeface="+mn-ea"/>
                <a:cs typeface="Nokia Pure Headline Light"/>
              </a:rPr>
              <a:t>Remote</a:t>
            </a:r>
          </a:p>
          <a:p>
            <a:pPr marL="0" marR="0" lvl="0" indent="0" algn="ctr" defTabSz="457200" rtl="0" eaLnBrk="1" fontAlgn="base" latinLnBrk="0" hangingPunct="1">
              <a:lnSpc>
                <a:spcPts val="1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1135"/>
                </a:solidFill>
                <a:effectLst/>
                <a:uLnTx/>
                <a:uFillTx/>
                <a:latin typeface="Nokia Pure Text"/>
                <a:ea typeface="+mn-ea"/>
                <a:cs typeface="Nokia Pure Headline Light"/>
              </a:rPr>
              <a:t>training</a:t>
            </a:r>
          </a:p>
        </p:txBody>
      </p:sp>
      <p:sp>
        <p:nvSpPr>
          <p:cNvPr id="188" name="Oval 187"/>
          <p:cNvSpPr/>
          <p:nvPr/>
        </p:nvSpPr>
        <p:spPr>
          <a:xfrm>
            <a:off x="4555378" y="1647106"/>
            <a:ext cx="193926" cy="19392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a:ea typeface="+mn-ea"/>
              <a:cs typeface="+mn-cs"/>
            </a:endParaRPr>
          </a:p>
        </p:txBody>
      </p:sp>
      <p:cxnSp>
        <p:nvCxnSpPr>
          <p:cNvPr id="189" name="Straight Connector 188"/>
          <p:cNvCxnSpPr/>
          <p:nvPr/>
        </p:nvCxnSpPr>
        <p:spPr>
          <a:xfrm flipH="1" flipV="1">
            <a:off x="2156952" y="3126431"/>
            <a:ext cx="160338" cy="75229"/>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0" name="Oval 189"/>
          <p:cNvSpPr/>
          <p:nvPr/>
        </p:nvSpPr>
        <p:spPr>
          <a:xfrm>
            <a:off x="3813561" y="1065707"/>
            <a:ext cx="193926" cy="193926"/>
          </a:xfrm>
          <a:prstGeom prst="ellipse">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a:ea typeface="+mn-ea"/>
              <a:cs typeface="+mn-cs"/>
            </a:endParaRPr>
          </a:p>
        </p:txBody>
      </p:sp>
      <p:sp>
        <p:nvSpPr>
          <p:cNvPr id="191" name="TextBox 190"/>
          <p:cNvSpPr txBox="1"/>
          <p:nvPr/>
        </p:nvSpPr>
        <p:spPr>
          <a:xfrm>
            <a:off x="3428590" y="792941"/>
            <a:ext cx="923495" cy="256480"/>
          </a:xfrm>
          <a:prstGeom prst="rect">
            <a:avLst/>
          </a:prstGeom>
          <a:noFill/>
        </p:spPr>
        <p:txBody>
          <a:bodyPr wrap="square" lIns="0" tIns="0" rIns="0" bIns="0" rtlCol="0">
            <a:spAutoFit/>
          </a:bodyPr>
          <a:lstStyle/>
          <a:p>
            <a:pPr marL="0" marR="0" lvl="0" indent="0" algn="ctr" defTabSz="457200" rtl="0" eaLnBrk="1" fontAlgn="base" latinLnBrk="0" hangingPunct="1">
              <a:lnSpc>
                <a:spcPts val="1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1135"/>
                </a:solidFill>
                <a:effectLst/>
                <a:uLnTx/>
                <a:uFillTx/>
                <a:latin typeface="Nokia Pure Text"/>
                <a:ea typeface="+mn-ea"/>
                <a:cs typeface="Nokia Pure Headline Light"/>
              </a:rPr>
              <a:t>360° video </a:t>
            </a:r>
          </a:p>
          <a:p>
            <a:pPr marL="0" marR="0" lvl="0" indent="0" algn="ctr" defTabSz="457200" rtl="0" eaLnBrk="1" fontAlgn="base" latinLnBrk="0" hangingPunct="1">
              <a:lnSpc>
                <a:spcPts val="1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1135"/>
                </a:solidFill>
                <a:effectLst/>
                <a:uLnTx/>
                <a:uFillTx/>
                <a:latin typeface="Nokia Pure Text"/>
                <a:ea typeface="+mn-ea"/>
                <a:cs typeface="Nokia Pure Headline Light"/>
              </a:rPr>
              <a:t>(free viewpoint)</a:t>
            </a:r>
          </a:p>
        </p:txBody>
      </p:sp>
      <p:sp>
        <p:nvSpPr>
          <p:cNvPr id="192" name="Oval 191"/>
          <p:cNvSpPr/>
          <p:nvPr/>
        </p:nvSpPr>
        <p:spPr>
          <a:xfrm>
            <a:off x="4855999" y="2386662"/>
            <a:ext cx="193926" cy="19392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a:ea typeface="+mn-ea"/>
              <a:cs typeface="+mn-cs"/>
            </a:endParaRPr>
          </a:p>
        </p:txBody>
      </p:sp>
      <p:sp>
        <p:nvSpPr>
          <p:cNvPr id="193" name="TextBox 192"/>
          <p:cNvSpPr txBox="1"/>
          <p:nvPr/>
        </p:nvSpPr>
        <p:spPr>
          <a:xfrm>
            <a:off x="4957677" y="2352002"/>
            <a:ext cx="1009389" cy="256480"/>
          </a:xfrm>
          <a:prstGeom prst="rect">
            <a:avLst/>
          </a:prstGeom>
          <a:noFill/>
        </p:spPr>
        <p:txBody>
          <a:bodyPr wrap="square" lIns="0" tIns="0" rIns="0" bIns="0" rtlCol="0">
            <a:spAutoFit/>
          </a:bodyPr>
          <a:lstStyle/>
          <a:p>
            <a:pPr marL="0" marR="0" lvl="0" indent="0" algn="ctr" defTabSz="457200" rtl="0" eaLnBrk="1" fontAlgn="base" latinLnBrk="0" hangingPunct="1">
              <a:lnSpc>
                <a:spcPts val="1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1135"/>
                </a:solidFill>
                <a:effectLst/>
                <a:uLnTx/>
                <a:uFillTx/>
                <a:latin typeface="Nokia Pure Text"/>
                <a:ea typeface="+mn-ea"/>
                <a:cs typeface="Nokia Pure Headline Light"/>
              </a:rPr>
              <a:t>Remote control vehicles</a:t>
            </a:r>
          </a:p>
        </p:txBody>
      </p:sp>
      <p:cxnSp>
        <p:nvCxnSpPr>
          <p:cNvPr id="194" name="Straight Connector 193"/>
          <p:cNvCxnSpPr/>
          <p:nvPr/>
        </p:nvCxnSpPr>
        <p:spPr>
          <a:xfrm flipH="1">
            <a:off x="4362993" y="1744069"/>
            <a:ext cx="192385" cy="61504"/>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5" name="TextBox 194"/>
          <p:cNvSpPr txBox="1"/>
          <p:nvPr/>
        </p:nvSpPr>
        <p:spPr>
          <a:xfrm>
            <a:off x="3668193" y="2528864"/>
            <a:ext cx="527388" cy="256480"/>
          </a:xfrm>
          <a:prstGeom prst="rect">
            <a:avLst/>
          </a:prstGeom>
          <a:noFill/>
        </p:spPr>
        <p:txBody>
          <a:bodyPr wrap="none" lIns="0" tIns="0" rIns="0" bIns="0" rtlCol="0">
            <a:spAutoFit/>
          </a:bodyPr>
          <a:lstStyle/>
          <a:p>
            <a:pPr marL="0" marR="0" lvl="0" indent="0" algn="ctr" defTabSz="457200" rtl="0" eaLnBrk="1" fontAlgn="base" latinLnBrk="0" hangingPunct="1">
              <a:lnSpc>
                <a:spcPts val="1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1135"/>
                </a:solidFill>
                <a:effectLst/>
                <a:uLnTx/>
                <a:uFillTx/>
                <a:latin typeface="Nokia Pure Text"/>
                <a:ea typeface="+mn-ea"/>
                <a:cs typeface="Nokia Pure Headline Light"/>
              </a:rPr>
              <a:t>HD Video </a:t>
            </a:r>
          </a:p>
          <a:p>
            <a:pPr marL="0" marR="0" lvl="0" indent="0" algn="ctr" defTabSz="457200" rtl="0" eaLnBrk="1" fontAlgn="base" latinLnBrk="0" hangingPunct="1">
              <a:lnSpc>
                <a:spcPts val="1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1135"/>
                </a:solidFill>
                <a:effectLst/>
                <a:uLnTx/>
                <a:uFillTx/>
                <a:latin typeface="Nokia Pure Text"/>
                <a:ea typeface="+mn-ea"/>
                <a:cs typeface="Nokia Pure Headline Light"/>
              </a:rPr>
              <a:t>streaming</a:t>
            </a:r>
          </a:p>
        </p:txBody>
      </p:sp>
      <p:sp>
        <p:nvSpPr>
          <p:cNvPr id="196" name="TextBox 195"/>
          <p:cNvSpPr txBox="1"/>
          <p:nvPr/>
        </p:nvSpPr>
        <p:spPr>
          <a:xfrm>
            <a:off x="2713554" y="1973685"/>
            <a:ext cx="593576" cy="256480"/>
          </a:xfrm>
          <a:prstGeom prst="rect">
            <a:avLst/>
          </a:prstGeom>
          <a:noFill/>
        </p:spPr>
        <p:txBody>
          <a:bodyPr wrap="square" lIns="0" tIns="0" rIns="0" bIns="0" rtlCol="0">
            <a:spAutoFit/>
          </a:bodyPr>
          <a:lstStyle/>
          <a:p>
            <a:pPr marL="0" marR="0" lvl="0" indent="0" algn="ctr" defTabSz="457200" rtl="0" eaLnBrk="1" fontAlgn="base" latinLnBrk="0" hangingPunct="1">
              <a:lnSpc>
                <a:spcPts val="1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1135"/>
                </a:solidFill>
                <a:effectLst/>
                <a:uLnTx/>
                <a:uFillTx/>
                <a:latin typeface="Nokia Pure Text"/>
                <a:ea typeface="+mn-ea"/>
                <a:cs typeface="Nokia Pure Headline Light"/>
              </a:rPr>
              <a:t>360° video (lo-res)</a:t>
            </a:r>
          </a:p>
        </p:txBody>
      </p:sp>
      <p:cxnSp>
        <p:nvCxnSpPr>
          <p:cNvPr id="197" name="Straight Connector 196"/>
          <p:cNvCxnSpPr/>
          <p:nvPr/>
        </p:nvCxnSpPr>
        <p:spPr>
          <a:xfrm flipH="1" flipV="1">
            <a:off x="3470419" y="2500815"/>
            <a:ext cx="173292" cy="56276"/>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8" name="TextBox 197"/>
          <p:cNvSpPr txBox="1"/>
          <p:nvPr/>
        </p:nvSpPr>
        <p:spPr>
          <a:xfrm rot="16200000">
            <a:off x="463237" y="1972158"/>
            <a:ext cx="934084" cy="360850"/>
          </a:xfrm>
          <a:prstGeom prst="rect">
            <a:avLst/>
          </a:prstGeom>
          <a:noFill/>
        </p:spPr>
        <p:txBody>
          <a:bodyPr wrap="none" lIns="72000" tIns="72000" rIns="72000" bIns="72000" rtlCol="0">
            <a:spAutoFit/>
          </a:body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124191"/>
                </a:solidFill>
                <a:effectLst/>
                <a:uLnTx/>
                <a:uFillTx/>
                <a:latin typeface="Nokia Pure Headline Light"/>
                <a:ea typeface="+mn-ea"/>
                <a:cs typeface="Nokia Pure Headline Light"/>
              </a:rPr>
              <a:t>Bandwidth</a:t>
            </a:r>
          </a:p>
        </p:txBody>
      </p:sp>
      <p:sp>
        <p:nvSpPr>
          <p:cNvPr id="199" name="TextBox 198"/>
          <p:cNvSpPr txBox="1"/>
          <p:nvPr/>
        </p:nvSpPr>
        <p:spPr>
          <a:xfrm>
            <a:off x="4046847" y="4022314"/>
            <a:ext cx="725309" cy="360850"/>
          </a:xfrm>
          <a:prstGeom prst="rect">
            <a:avLst/>
          </a:prstGeom>
          <a:noFill/>
        </p:spPr>
        <p:txBody>
          <a:bodyPr wrap="none" lIns="72000" tIns="72000" rIns="72000" bIns="72000" rtlCol="0">
            <a:spAutoFit/>
          </a:body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124191"/>
                </a:solidFill>
                <a:effectLst/>
                <a:uLnTx/>
                <a:uFillTx/>
                <a:latin typeface="Nokia Pure Headline Light"/>
                <a:ea typeface="+mn-ea"/>
                <a:cs typeface="Nokia Pure Headline Light"/>
              </a:rPr>
              <a:t>Latency</a:t>
            </a:r>
          </a:p>
        </p:txBody>
      </p:sp>
      <p:sp>
        <p:nvSpPr>
          <p:cNvPr id="200" name="TextBox 199"/>
          <p:cNvSpPr txBox="1"/>
          <p:nvPr/>
        </p:nvSpPr>
        <p:spPr>
          <a:xfrm>
            <a:off x="1949816" y="722523"/>
            <a:ext cx="592645" cy="376239"/>
          </a:xfrm>
          <a:prstGeom prst="rect">
            <a:avLst/>
          </a:prstGeom>
          <a:noFill/>
        </p:spPr>
        <p:txBody>
          <a:bodyPr wrap="none" lIns="72000" tIns="72000" rIns="72000" bIns="72000" rtlCol="0">
            <a:spAutoFit/>
          </a:body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1500" b="0" i="0" u="none" strike="noStrike" kern="1200" cap="none" spc="0" normalizeH="0" baseline="0" noProof="0" dirty="0">
                <a:ln>
                  <a:noFill/>
                </a:ln>
                <a:solidFill>
                  <a:srgbClr val="124191"/>
                </a:solidFill>
                <a:effectLst/>
                <a:uLnTx/>
                <a:uFillTx/>
                <a:latin typeface="Nokia Pure Headline Light"/>
                <a:ea typeface="+mn-ea"/>
                <a:cs typeface="Nokia Pure Headline Light"/>
              </a:rPr>
              <a:t>Video</a:t>
            </a:r>
          </a:p>
        </p:txBody>
      </p:sp>
      <p:sp>
        <p:nvSpPr>
          <p:cNvPr id="201" name="TextBox 200"/>
          <p:cNvSpPr txBox="1"/>
          <p:nvPr/>
        </p:nvSpPr>
        <p:spPr>
          <a:xfrm>
            <a:off x="6413114" y="722523"/>
            <a:ext cx="1761951" cy="607071"/>
          </a:xfrm>
          <a:prstGeom prst="rect">
            <a:avLst/>
          </a:prstGeom>
          <a:noFill/>
        </p:spPr>
        <p:txBody>
          <a:bodyPr wrap="square" lIns="72000" tIns="72000" rIns="72000" bIns="72000" rtlCol="0">
            <a:spAutoFit/>
          </a:body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1500" b="0" i="0" u="none" strike="noStrike" kern="1200" cap="none" spc="0" normalizeH="0" baseline="0" noProof="0" dirty="0">
                <a:ln>
                  <a:noFill/>
                </a:ln>
                <a:solidFill>
                  <a:srgbClr val="124191"/>
                </a:solidFill>
                <a:effectLst/>
                <a:uLnTx/>
                <a:uFillTx/>
                <a:latin typeface="Nokia Pure Headline Light"/>
                <a:ea typeface="+mn-ea"/>
                <a:cs typeface="Nokia Pure Headline Light"/>
              </a:rPr>
              <a:t>Virtual Reality/</a:t>
            </a:r>
            <a:br>
              <a:rPr kumimoji="0" lang="en-US" sz="1500" b="0" i="0" u="none" strike="noStrike" kern="1200" cap="none" spc="0" normalizeH="0" baseline="0" noProof="0" dirty="0">
                <a:ln>
                  <a:noFill/>
                </a:ln>
                <a:solidFill>
                  <a:srgbClr val="124191"/>
                </a:solidFill>
                <a:effectLst/>
                <a:uLnTx/>
                <a:uFillTx/>
                <a:latin typeface="Nokia Pure Headline Light"/>
                <a:ea typeface="+mn-ea"/>
                <a:cs typeface="Nokia Pure Headline Light"/>
              </a:rPr>
            </a:br>
            <a:r>
              <a:rPr kumimoji="0" lang="en-US" sz="1500" b="0" i="0" u="none" strike="noStrike" kern="1200" cap="none" spc="0" normalizeH="0" baseline="0" noProof="0" dirty="0">
                <a:ln>
                  <a:noFill/>
                </a:ln>
                <a:solidFill>
                  <a:srgbClr val="124191"/>
                </a:solidFill>
                <a:effectLst/>
                <a:uLnTx/>
                <a:uFillTx/>
                <a:latin typeface="Nokia Pure Headline Light"/>
                <a:ea typeface="+mn-ea"/>
                <a:cs typeface="Nokia Pure Headline Light"/>
              </a:rPr>
              <a:t>Augmented Reality</a:t>
            </a:r>
          </a:p>
        </p:txBody>
      </p:sp>
      <p:sp>
        <p:nvSpPr>
          <p:cNvPr id="202" name="TextBox 201"/>
          <p:cNvSpPr txBox="1"/>
          <p:nvPr/>
        </p:nvSpPr>
        <p:spPr>
          <a:xfrm>
            <a:off x="1918011" y="2281791"/>
            <a:ext cx="842666" cy="558276"/>
          </a:xfrm>
          <a:prstGeom prst="rect">
            <a:avLst/>
          </a:prstGeom>
          <a:noFill/>
        </p:spPr>
        <p:txBody>
          <a:bodyPr wrap="square" lIns="72000" tIns="72000" rIns="72000" bIns="72000" rtlCol="0">
            <a:spAutoFit/>
          </a:bodyPr>
          <a:lstStyle/>
          <a:p>
            <a:pPr marL="0" marR="0" lvl="0" indent="0" algn="l" defTabSz="457200" rtl="0" eaLnBrk="1" fontAlgn="base" latinLnBrk="0" hangingPunct="1">
              <a:lnSpc>
                <a:spcPts val="1600"/>
              </a:lnSpc>
              <a:spcBef>
                <a:spcPts val="0"/>
              </a:spcBef>
              <a:spcAft>
                <a:spcPct val="0"/>
              </a:spcAft>
              <a:buClrTx/>
              <a:buSzTx/>
              <a:buFontTx/>
              <a:buNone/>
              <a:tabLst/>
              <a:defRPr/>
            </a:pPr>
            <a:r>
              <a:rPr kumimoji="0" lang="en-US" sz="1500" b="0" i="0" u="none" strike="noStrike" kern="1200" cap="none" spc="0" normalizeH="0" baseline="0" noProof="0" dirty="0">
                <a:ln>
                  <a:noFill/>
                </a:ln>
                <a:solidFill>
                  <a:srgbClr val="124191"/>
                </a:solidFill>
                <a:effectLst/>
                <a:uLnTx/>
                <a:uFillTx/>
                <a:latin typeface="Nokia Pure Headline Light"/>
                <a:ea typeface="+mn-ea"/>
                <a:cs typeface="Nokia Pure Headline Light"/>
              </a:rPr>
              <a:t>People &amp; Things </a:t>
            </a:r>
          </a:p>
        </p:txBody>
      </p:sp>
      <p:sp>
        <p:nvSpPr>
          <p:cNvPr id="203" name="TextBox 202"/>
          <p:cNvSpPr txBox="1"/>
          <p:nvPr/>
        </p:nvSpPr>
        <p:spPr>
          <a:xfrm>
            <a:off x="6410686" y="2297329"/>
            <a:ext cx="741723" cy="558276"/>
          </a:xfrm>
          <a:prstGeom prst="rect">
            <a:avLst/>
          </a:prstGeom>
          <a:noFill/>
        </p:spPr>
        <p:txBody>
          <a:bodyPr wrap="none" lIns="72000" tIns="72000" rIns="72000" bIns="72000" rtlCol="0">
            <a:spAutoFit/>
          </a:bodyPr>
          <a:lstStyle/>
          <a:p>
            <a:pPr marL="0" marR="0" lvl="0" indent="0" algn="l" defTabSz="457200" rtl="0" eaLnBrk="1" fontAlgn="base" latinLnBrk="0" hangingPunct="1">
              <a:lnSpc>
                <a:spcPts val="1600"/>
              </a:lnSpc>
              <a:spcBef>
                <a:spcPts val="0"/>
              </a:spcBef>
              <a:spcAft>
                <a:spcPct val="0"/>
              </a:spcAft>
              <a:buClrTx/>
              <a:buSzTx/>
              <a:buFontTx/>
              <a:buNone/>
              <a:tabLst/>
              <a:defRPr/>
            </a:pPr>
            <a:r>
              <a:rPr kumimoji="0" lang="en-US" sz="1500" b="0" i="0" u="none" strike="noStrike" kern="1200" cap="none" spc="0" normalizeH="0" baseline="0" noProof="0" dirty="0">
                <a:ln>
                  <a:noFill/>
                </a:ln>
                <a:solidFill>
                  <a:srgbClr val="124191"/>
                </a:solidFill>
                <a:effectLst/>
                <a:uLnTx/>
                <a:uFillTx/>
                <a:latin typeface="Nokia Pure Headline Light"/>
                <a:ea typeface="+mn-ea"/>
                <a:cs typeface="Nokia Pure Headline Light"/>
              </a:rPr>
              <a:t>System</a:t>
            </a:r>
          </a:p>
          <a:p>
            <a:pPr marL="0" marR="0" lvl="0" indent="0" algn="l" defTabSz="457200" rtl="0" eaLnBrk="1" fontAlgn="base" latinLnBrk="0" hangingPunct="1">
              <a:lnSpc>
                <a:spcPts val="1600"/>
              </a:lnSpc>
              <a:spcBef>
                <a:spcPts val="0"/>
              </a:spcBef>
              <a:spcAft>
                <a:spcPct val="0"/>
              </a:spcAft>
              <a:buClrTx/>
              <a:buSzTx/>
              <a:buFontTx/>
              <a:buNone/>
              <a:tabLst/>
              <a:defRPr/>
            </a:pPr>
            <a:r>
              <a:rPr kumimoji="0" lang="en-US" sz="1500" b="0" i="0" u="none" strike="noStrike" kern="1200" cap="none" spc="0" normalizeH="0" baseline="0" noProof="0" dirty="0">
                <a:ln>
                  <a:noFill/>
                </a:ln>
                <a:solidFill>
                  <a:srgbClr val="124191"/>
                </a:solidFill>
                <a:effectLst/>
                <a:uLnTx/>
                <a:uFillTx/>
                <a:latin typeface="Nokia Pure Headline Light"/>
                <a:ea typeface="+mn-ea"/>
                <a:cs typeface="Nokia Pure Headline Light"/>
              </a:rPr>
              <a:t>Control</a:t>
            </a:r>
          </a:p>
        </p:txBody>
      </p:sp>
      <p:sp>
        <p:nvSpPr>
          <p:cNvPr id="204" name="Oval 203"/>
          <p:cNvSpPr/>
          <p:nvPr/>
        </p:nvSpPr>
        <p:spPr>
          <a:xfrm>
            <a:off x="5035681" y="1503087"/>
            <a:ext cx="193926" cy="193926"/>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a:ea typeface="+mn-ea"/>
              <a:cs typeface="+mn-cs"/>
            </a:endParaRPr>
          </a:p>
        </p:txBody>
      </p:sp>
      <p:sp>
        <p:nvSpPr>
          <p:cNvPr id="205" name="TextBox 204"/>
          <p:cNvSpPr txBox="1"/>
          <p:nvPr/>
        </p:nvSpPr>
        <p:spPr>
          <a:xfrm>
            <a:off x="5517911" y="1705818"/>
            <a:ext cx="773578" cy="138500"/>
          </a:xfrm>
          <a:prstGeom prst="rect">
            <a:avLst/>
          </a:prstGeom>
          <a:noFill/>
        </p:spPr>
        <p:txBody>
          <a:bodyPr wrap="square" lIns="0" tIns="0" rIns="0" bIns="0" rtlCol="0">
            <a:spAutoFit/>
          </a:bodyPr>
          <a:lstStyle/>
          <a:p>
            <a:pPr marL="0" marR="0" lvl="0" indent="0" algn="ctr" defTabSz="457200" rtl="0" eaLnBrk="1" fontAlgn="base" latinLnBrk="0" hangingPunct="1">
              <a:lnSpc>
                <a:spcPct val="100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1135"/>
                </a:solidFill>
                <a:effectLst/>
                <a:uLnTx/>
                <a:uFillTx/>
                <a:latin typeface="Nokia Pure Text"/>
                <a:ea typeface="+mn-ea"/>
                <a:cs typeface="Nokia Pure Headline Light"/>
              </a:rPr>
              <a:t>Virtual RAN</a:t>
            </a:r>
          </a:p>
        </p:txBody>
      </p:sp>
      <p:cxnSp>
        <p:nvCxnSpPr>
          <p:cNvPr id="206" name="Straight Connector 205"/>
          <p:cNvCxnSpPr/>
          <p:nvPr/>
        </p:nvCxnSpPr>
        <p:spPr>
          <a:xfrm flipH="1" flipV="1">
            <a:off x="5177030" y="1667020"/>
            <a:ext cx="411377" cy="82274"/>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3702215" y="2003401"/>
            <a:ext cx="80255" cy="10129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8" name="TextBox 207"/>
          <p:cNvSpPr txBox="1"/>
          <p:nvPr/>
        </p:nvSpPr>
        <p:spPr>
          <a:xfrm>
            <a:off x="4927851" y="870612"/>
            <a:ext cx="601127" cy="138500"/>
          </a:xfrm>
          <a:prstGeom prst="rect">
            <a:avLst/>
          </a:prstGeom>
          <a:noFill/>
        </p:spPr>
        <p:txBody>
          <a:bodyPr wrap="none" lIns="0" tIns="0" rIns="0" bIns="0" rtlCol="0">
            <a:spAutoFit/>
          </a:body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1135"/>
                </a:solidFill>
                <a:effectLst/>
                <a:uLnTx/>
                <a:uFillTx/>
                <a:latin typeface="Nokia Pure Text"/>
                <a:ea typeface="+mn-ea"/>
                <a:cs typeface="Nokia Pure Headline Light"/>
              </a:rPr>
              <a:t>360° VR/AR</a:t>
            </a:r>
          </a:p>
        </p:txBody>
      </p:sp>
      <p:cxnSp>
        <p:nvCxnSpPr>
          <p:cNvPr id="209" name="Straight Connector 208"/>
          <p:cNvCxnSpPr/>
          <p:nvPr/>
        </p:nvCxnSpPr>
        <p:spPr>
          <a:xfrm flipV="1">
            <a:off x="5336793" y="1296994"/>
            <a:ext cx="91822" cy="40237"/>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10" name="Oval 209"/>
          <p:cNvSpPr/>
          <p:nvPr/>
        </p:nvSpPr>
        <p:spPr>
          <a:xfrm>
            <a:off x="5106545" y="1055546"/>
            <a:ext cx="193926" cy="193926"/>
          </a:xfrm>
          <a:prstGeom prst="ellipse">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a:ea typeface="+mn-ea"/>
              <a:cs typeface="+mn-cs"/>
            </a:endParaRPr>
          </a:p>
        </p:txBody>
      </p:sp>
      <p:grpSp>
        <p:nvGrpSpPr>
          <p:cNvPr id="211" name="Group 336"/>
          <p:cNvGrpSpPr/>
          <p:nvPr/>
        </p:nvGrpSpPr>
        <p:grpSpPr>
          <a:xfrm>
            <a:off x="3776824" y="1665072"/>
            <a:ext cx="603103" cy="603103"/>
            <a:chOff x="6485248" y="129198"/>
            <a:chExt cx="672524" cy="672524"/>
          </a:xfrm>
        </p:grpSpPr>
        <p:sp>
          <p:nvSpPr>
            <p:cNvPr id="212" name="Teardrop 211"/>
            <p:cNvSpPr/>
            <p:nvPr/>
          </p:nvSpPr>
          <p:spPr>
            <a:xfrm rot="8056675">
              <a:off x="6485248" y="129198"/>
              <a:ext cx="672524" cy="672524"/>
            </a:xfrm>
            <a:prstGeom prst="teardrop">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FFFFFF"/>
                </a:solidFill>
                <a:effectLst/>
                <a:uLnTx/>
                <a:uFillTx/>
                <a:latin typeface="Nokia Pure Text Light" panose="020B0403020202020204" pitchFamily="34" charset="0"/>
                <a:ea typeface="Nokia Pure Text Light" panose="020B0403020202020204" pitchFamily="34" charset="0"/>
                <a:cs typeface="+mn-cs"/>
              </a:endParaRPr>
            </a:p>
          </p:txBody>
        </p:sp>
        <p:sp>
          <p:nvSpPr>
            <p:cNvPr id="213" name="Rectangle 212"/>
            <p:cNvSpPr/>
            <p:nvPr/>
          </p:nvSpPr>
          <p:spPr>
            <a:xfrm>
              <a:off x="6502690" y="266882"/>
              <a:ext cx="615874"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Nokia Pure Text" charset="0"/>
                  <a:ea typeface="Nokia Pure Text" charset="0"/>
                  <a:cs typeface="Nokia Pure Text" charset="0"/>
                </a:rPr>
                <a:t>We are</a:t>
              </a:r>
              <a:br>
                <a:rPr kumimoji="0" lang="en-US" sz="1050" b="0" i="0" u="none" strike="noStrike" kern="1200" cap="none" spc="0" normalizeH="0" baseline="0" noProof="0" dirty="0">
                  <a:ln>
                    <a:noFill/>
                  </a:ln>
                  <a:solidFill>
                    <a:srgbClr val="FFFFFF"/>
                  </a:solidFill>
                  <a:effectLst/>
                  <a:uLnTx/>
                  <a:uFillTx/>
                  <a:latin typeface="Nokia Pure Text" charset="0"/>
                  <a:ea typeface="Nokia Pure Text" charset="0"/>
                  <a:cs typeface="Nokia Pure Text" charset="0"/>
                </a:rPr>
              </a:br>
              <a:r>
                <a:rPr kumimoji="0" lang="en-US" sz="1050" b="0" i="0" u="none" strike="noStrike" kern="1200" cap="none" spc="0" normalizeH="0" baseline="0" noProof="0" dirty="0">
                  <a:ln>
                    <a:noFill/>
                  </a:ln>
                  <a:solidFill>
                    <a:srgbClr val="FFFFFF"/>
                  </a:solidFill>
                  <a:effectLst/>
                  <a:uLnTx/>
                  <a:uFillTx/>
                  <a:latin typeface="Nokia Pure Text" charset="0"/>
                  <a:ea typeface="Nokia Pure Text" charset="0"/>
                  <a:cs typeface="Nokia Pure Text" charset="0"/>
                </a:rPr>
                <a:t>here</a:t>
              </a:r>
            </a:p>
          </p:txBody>
        </p:sp>
      </p:grpSp>
      <p:sp>
        <p:nvSpPr>
          <p:cNvPr id="89" name="Footer Placeholder 1">
            <a:extLst>
              <a:ext uri="{FF2B5EF4-FFF2-40B4-BE49-F238E27FC236}">
                <a16:creationId xmlns:a16="http://schemas.microsoft.com/office/drawing/2014/main" id="{808841F9-1F3D-411E-9C32-8D7F76C86873}"/>
              </a:ext>
            </a:extLst>
          </p:cNvPr>
          <p:cNvSpPr>
            <a:spLocks noGrp="1"/>
          </p:cNvSpPr>
          <p:nvPr/>
        </p:nvSpPr>
        <p:spPr>
          <a:xfrm>
            <a:off x="2417800" y="4809250"/>
            <a:ext cx="2581200" cy="122400"/>
          </a:xfrm>
          <a:prstGeom prst="rect">
            <a:avLst/>
          </a:prstGeom>
        </p:spPr>
        <p:txBody>
          <a:bodyPr vert="horz" lIns="0" tIns="0" rIns="0" bIns="0" rtlCol="0" anchor="b"/>
          <a:lstStyle>
            <a:defPPr>
              <a:defRPr lang="en-GB"/>
            </a:defPPr>
            <a:lvl1pPr algn="l" defTabSz="457200" rtl="0" fontAlgn="base">
              <a:spcBef>
                <a:spcPct val="0"/>
              </a:spcBef>
              <a:spcAft>
                <a:spcPct val="0"/>
              </a:spcAft>
              <a:defRPr sz="800" kern="1200">
                <a:solidFill>
                  <a:schemeClr val="bg1"/>
                </a:solidFill>
                <a:latin typeface="+mn-lt"/>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r>
              <a:rPr lang="en-US" dirty="0">
                <a:solidFill>
                  <a:schemeClr val="tx2"/>
                </a:solidFill>
                <a:cs typeface="Arial" panose="020B0604020202020204" pitchFamily="34" charset="0"/>
              </a:rPr>
              <a:t>Proprietary</a:t>
            </a:r>
          </a:p>
        </p:txBody>
      </p:sp>
    </p:spTree>
    <p:extLst>
      <p:ext uri="{BB962C8B-B14F-4D97-AF65-F5344CB8AC3E}">
        <p14:creationId xmlns:p14="http://schemas.microsoft.com/office/powerpoint/2010/main" val="51460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blinds(horizontal)">
                                      <p:cBhvr>
                                        <p:cTn id="7" dur="500"/>
                                        <p:tgtEl>
                                          <p:spTgt spid="112"/>
                                        </p:tgtEl>
                                      </p:cBhvr>
                                    </p:animEffect>
                                  </p:childTnLst>
                                </p:cTn>
                              </p:par>
                              <p:par>
                                <p:cTn id="8" presetID="3" presetClass="entr" presetSubtype="10"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blinds(horizontal)">
                                      <p:cBhvr>
                                        <p:cTn id="10" dur="500"/>
                                        <p:tgtEl>
                                          <p:spTgt spid="8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11"/>
                                        </p:tgtEl>
                                        <p:attrNameLst>
                                          <p:attrName>style.visibility</p:attrName>
                                        </p:attrNameLst>
                                      </p:cBhvr>
                                      <p:to>
                                        <p:strVal val="visible"/>
                                      </p:to>
                                    </p:set>
                                    <p:animEffect transition="in" filter="checkerboard(across)">
                                      <p:cBhvr>
                                        <p:cTn id="1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84460F-34F6-41E4-91EE-640A147A2027}"/>
              </a:ext>
            </a:extLst>
          </p:cNvPr>
          <p:cNvSpPr>
            <a:spLocks noGrp="1"/>
          </p:cNvSpPr>
          <p:nvPr>
            <p:ph type="body" sz="quarter" idx="12"/>
          </p:nvPr>
        </p:nvSpPr>
        <p:spPr/>
        <p:txBody>
          <a:bodyPr/>
          <a:lstStyle/>
          <a:p>
            <a:r>
              <a:rPr lang="en-US" dirty="0"/>
              <a:t>Capital investments and operating budgets are being focused on driving citizen outcomes &amp; operational benefits</a:t>
            </a:r>
          </a:p>
        </p:txBody>
      </p:sp>
      <p:pic>
        <p:nvPicPr>
          <p:cNvPr id="5" name="Picture 4" descr="http://www1.nyc.gov/assets/omb/downloads/pdf/sum4-18.pdf - Internet Explorer">
            <a:extLst>
              <a:ext uri="{FF2B5EF4-FFF2-40B4-BE49-F238E27FC236}">
                <a16:creationId xmlns:a16="http://schemas.microsoft.com/office/drawing/2014/main" id="{2797424C-F4C7-4ECA-95A0-A8A7C8048E6B}"/>
              </a:ext>
            </a:extLst>
          </p:cNvPr>
          <p:cNvPicPr>
            <a:picLocks noChangeAspect="1"/>
          </p:cNvPicPr>
          <p:nvPr/>
        </p:nvPicPr>
        <p:blipFill rotWithShape="1">
          <a:blip r:embed="rId2">
            <a:extLst>
              <a:ext uri="{28A0092B-C50C-407E-A947-70E740481C1C}">
                <a14:useLocalDpi xmlns:a14="http://schemas.microsoft.com/office/drawing/2010/main" val="0"/>
              </a:ext>
            </a:extLst>
          </a:blip>
          <a:srcRect l="24839" t="22560" r="21291" b="3913"/>
          <a:stretch/>
        </p:blipFill>
        <p:spPr>
          <a:xfrm>
            <a:off x="318082" y="1209832"/>
            <a:ext cx="4096364" cy="3035287"/>
          </a:xfrm>
          <a:prstGeom prst="rect">
            <a:avLst/>
          </a:prstGeom>
        </p:spPr>
      </p:pic>
      <p:pic>
        <p:nvPicPr>
          <p:cNvPr id="6" name="Picture 5" descr="Palo Alto / Annual Revenues and Expenses - Internet Explorer">
            <a:extLst>
              <a:ext uri="{FF2B5EF4-FFF2-40B4-BE49-F238E27FC236}">
                <a16:creationId xmlns:a16="http://schemas.microsoft.com/office/drawing/2014/main" id="{1BF6C35C-2341-4D55-8B43-14B50B719AF9}"/>
              </a:ext>
            </a:extLst>
          </p:cNvPr>
          <p:cNvPicPr>
            <a:picLocks noChangeAspect="1"/>
          </p:cNvPicPr>
          <p:nvPr/>
        </p:nvPicPr>
        <p:blipFill rotWithShape="1">
          <a:blip r:embed="rId3">
            <a:extLst>
              <a:ext uri="{28A0092B-C50C-407E-A947-70E740481C1C}">
                <a14:useLocalDpi xmlns:a14="http://schemas.microsoft.com/office/drawing/2010/main" val="0"/>
              </a:ext>
            </a:extLst>
          </a:blip>
          <a:srcRect l="15564" t="26529" r="27499" b="5921"/>
          <a:stretch/>
        </p:blipFill>
        <p:spPr>
          <a:xfrm>
            <a:off x="4414446" y="2050026"/>
            <a:ext cx="4449333" cy="2861186"/>
          </a:xfrm>
          <a:prstGeom prst="rect">
            <a:avLst/>
          </a:prstGeom>
          <a:ln w="3175">
            <a:solidFill>
              <a:schemeClr val="bg2">
                <a:lumMod val="75000"/>
              </a:schemeClr>
            </a:solidFill>
          </a:ln>
        </p:spPr>
      </p:pic>
      <p:sp>
        <p:nvSpPr>
          <p:cNvPr id="7" name="TextBox 6">
            <a:extLst>
              <a:ext uri="{FF2B5EF4-FFF2-40B4-BE49-F238E27FC236}">
                <a16:creationId xmlns:a16="http://schemas.microsoft.com/office/drawing/2014/main" id="{851ACC7C-7753-4504-8508-26DF87FD945B}"/>
              </a:ext>
            </a:extLst>
          </p:cNvPr>
          <p:cNvSpPr txBox="1"/>
          <p:nvPr/>
        </p:nvSpPr>
        <p:spPr>
          <a:xfrm>
            <a:off x="318082" y="900116"/>
            <a:ext cx="914400" cy="309716"/>
          </a:xfrm>
          <a:prstGeom prst="rect">
            <a:avLst/>
          </a:prstGeom>
          <a:noFill/>
        </p:spPr>
        <p:txBody>
          <a:bodyPr wrap="none" lIns="72000" tIns="72000" rIns="72000" bIns="72000" rtlCol="0">
            <a:noAutofit/>
          </a:bodyPr>
          <a:lstStyle/>
          <a:p>
            <a:pPr algn="l">
              <a:spcAft>
                <a:spcPts val="300"/>
              </a:spcAft>
              <a:buSzPct val="100000"/>
            </a:pPr>
            <a:r>
              <a:rPr lang="en-US" sz="1000" b="1" dirty="0">
                <a:solidFill>
                  <a:schemeClr val="tx2"/>
                </a:solidFill>
              </a:rPr>
              <a:t>Paris, France</a:t>
            </a:r>
          </a:p>
        </p:txBody>
      </p:sp>
      <p:sp>
        <p:nvSpPr>
          <p:cNvPr id="8" name="TextBox 7">
            <a:extLst>
              <a:ext uri="{FF2B5EF4-FFF2-40B4-BE49-F238E27FC236}">
                <a16:creationId xmlns:a16="http://schemas.microsoft.com/office/drawing/2014/main" id="{948F35EE-9611-4FF7-96CE-AA441E157669}"/>
              </a:ext>
            </a:extLst>
          </p:cNvPr>
          <p:cNvSpPr txBox="1"/>
          <p:nvPr/>
        </p:nvSpPr>
        <p:spPr>
          <a:xfrm>
            <a:off x="7949379" y="1740310"/>
            <a:ext cx="914400" cy="309716"/>
          </a:xfrm>
          <a:prstGeom prst="rect">
            <a:avLst/>
          </a:prstGeom>
          <a:noFill/>
        </p:spPr>
        <p:txBody>
          <a:bodyPr wrap="none" lIns="72000" tIns="72000" rIns="72000" bIns="72000" rtlCol="0">
            <a:noAutofit/>
          </a:bodyPr>
          <a:lstStyle/>
          <a:p>
            <a:pPr algn="l">
              <a:spcAft>
                <a:spcPts val="300"/>
              </a:spcAft>
              <a:buSzPct val="100000"/>
            </a:pPr>
            <a:r>
              <a:rPr lang="en-US" sz="1000" b="1" dirty="0">
                <a:solidFill>
                  <a:schemeClr val="tx2"/>
                </a:solidFill>
              </a:rPr>
              <a:t>Palo Alto, USA</a:t>
            </a:r>
          </a:p>
        </p:txBody>
      </p:sp>
    </p:spTree>
    <p:extLst>
      <p:ext uri="{BB962C8B-B14F-4D97-AF65-F5344CB8AC3E}">
        <p14:creationId xmlns:p14="http://schemas.microsoft.com/office/powerpoint/2010/main" val="46759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954ED29-3CD9-453C-AB01-FA79C88267F2}"/>
              </a:ext>
            </a:extLst>
          </p:cNvPr>
          <p:cNvSpPr>
            <a:spLocks noGrp="1"/>
          </p:cNvSpPr>
          <p:nvPr>
            <p:ph type="body" sz="quarter" idx="12"/>
          </p:nvPr>
        </p:nvSpPr>
        <p:spPr>
          <a:xfrm>
            <a:off x="417600" y="280800"/>
            <a:ext cx="8308800" cy="309600"/>
          </a:xfrm>
        </p:spPr>
        <p:txBody>
          <a:bodyPr/>
          <a:lstStyle/>
          <a:p>
            <a:r>
              <a:rPr lang="en-GB" dirty="0"/>
              <a:t>Cities have evolved in their approach to transformation</a:t>
            </a:r>
            <a:endParaRPr lang="en-US" dirty="0"/>
          </a:p>
        </p:txBody>
      </p:sp>
      <p:grpSp>
        <p:nvGrpSpPr>
          <p:cNvPr id="26" name="Group 25">
            <a:extLst>
              <a:ext uri="{FF2B5EF4-FFF2-40B4-BE49-F238E27FC236}">
                <a16:creationId xmlns:a16="http://schemas.microsoft.com/office/drawing/2014/main" id="{86703B36-8CE8-41E3-9B30-2D5AD628ACAB}"/>
              </a:ext>
            </a:extLst>
          </p:cNvPr>
          <p:cNvGrpSpPr/>
          <p:nvPr/>
        </p:nvGrpSpPr>
        <p:grpSpPr>
          <a:xfrm>
            <a:off x="5781201" y="590400"/>
            <a:ext cx="2680318" cy="2680318"/>
            <a:chOff x="417600" y="646588"/>
            <a:chExt cx="3162298" cy="3162298"/>
          </a:xfrm>
        </p:grpSpPr>
        <p:sp>
          <p:nvSpPr>
            <p:cNvPr id="2" name="Hexagon 1">
              <a:extLst>
                <a:ext uri="{FF2B5EF4-FFF2-40B4-BE49-F238E27FC236}">
                  <a16:creationId xmlns:a16="http://schemas.microsoft.com/office/drawing/2014/main" id="{3EDCCBFA-0B3C-4A11-B81A-D2667710F653}"/>
                </a:ext>
              </a:extLst>
            </p:cNvPr>
            <p:cNvSpPr/>
            <p:nvPr/>
          </p:nvSpPr>
          <p:spPr>
            <a:xfrm>
              <a:off x="789942" y="1426571"/>
              <a:ext cx="914399" cy="788275"/>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algn="ctr">
                <a:spcAft>
                  <a:spcPts val="300"/>
                </a:spcAft>
                <a:buSzPct val="100000"/>
              </a:pPr>
              <a:r>
                <a:rPr lang="en-US" sz="700" dirty="0"/>
                <a:t>Quality of Life</a:t>
              </a:r>
            </a:p>
          </p:txBody>
        </p:sp>
        <p:sp>
          <p:nvSpPr>
            <p:cNvPr id="20" name="Hexagon 19">
              <a:extLst>
                <a:ext uri="{FF2B5EF4-FFF2-40B4-BE49-F238E27FC236}">
                  <a16:creationId xmlns:a16="http://schemas.microsoft.com/office/drawing/2014/main" id="{B6C211EE-182E-4D87-90B9-9CC7045519B1}"/>
                </a:ext>
              </a:extLst>
            </p:cNvPr>
            <p:cNvSpPr/>
            <p:nvPr/>
          </p:nvSpPr>
          <p:spPr>
            <a:xfrm>
              <a:off x="1534623" y="994564"/>
              <a:ext cx="914399" cy="788275"/>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algn="ctr">
                <a:spcAft>
                  <a:spcPts val="300"/>
                </a:spcAft>
                <a:buSzPct val="100000"/>
              </a:pPr>
              <a:r>
                <a:rPr lang="en-US" sz="700" dirty="0"/>
                <a:t>Safety &amp; Security</a:t>
              </a:r>
            </a:p>
          </p:txBody>
        </p:sp>
        <p:sp>
          <p:nvSpPr>
            <p:cNvPr id="21" name="Hexagon 20">
              <a:extLst>
                <a:ext uri="{FF2B5EF4-FFF2-40B4-BE49-F238E27FC236}">
                  <a16:creationId xmlns:a16="http://schemas.microsoft.com/office/drawing/2014/main" id="{406D8649-980F-48C8-B1AB-2B9C31B258C6}"/>
                </a:ext>
              </a:extLst>
            </p:cNvPr>
            <p:cNvSpPr/>
            <p:nvPr/>
          </p:nvSpPr>
          <p:spPr>
            <a:xfrm>
              <a:off x="2293158" y="1413680"/>
              <a:ext cx="914399" cy="788275"/>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algn="ctr">
                <a:spcAft>
                  <a:spcPts val="300"/>
                </a:spcAft>
                <a:buSzPct val="100000"/>
              </a:pPr>
              <a:r>
                <a:rPr lang="en-US" sz="700" dirty="0"/>
                <a:t>Hyper Connected</a:t>
              </a:r>
            </a:p>
          </p:txBody>
        </p:sp>
        <p:sp>
          <p:nvSpPr>
            <p:cNvPr id="22" name="Hexagon 21">
              <a:extLst>
                <a:ext uri="{FF2B5EF4-FFF2-40B4-BE49-F238E27FC236}">
                  <a16:creationId xmlns:a16="http://schemas.microsoft.com/office/drawing/2014/main" id="{D3BD88BA-CD49-4EE4-8227-548F03E45D4B}"/>
                </a:ext>
              </a:extLst>
            </p:cNvPr>
            <p:cNvSpPr/>
            <p:nvPr/>
          </p:nvSpPr>
          <p:spPr>
            <a:xfrm>
              <a:off x="1541550" y="2646854"/>
              <a:ext cx="914399" cy="788275"/>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algn="ctr">
                <a:spcAft>
                  <a:spcPts val="300"/>
                </a:spcAft>
                <a:buSzPct val="100000"/>
              </a:pPr>
              <a:r>
                <a:rPr lang="en-US" sz="700" dirty="0"/>
                <a:t>Economic Growth</a:t>
              </a:r>
            </a:p>
          </p:txBody>
        </p:sp>
        <p:sp>
          <p:nvSpPr>
            <p:cNvPr id="23" name="Hexagon 22">
              <a:extLst>
                <a:ext uri="{FF2B5EF4-FFF2-40B4-BE49-F238E27FC236}">
                  <a16:creationId xmlns:a16="http://schemas.microsoft.com/office/drawing/2014/main" id="{1B72C6CD-E548-47B2-BB1B-8F318D864AEE}"/>
                </a:ext>
              </a:extLst>
            </p:cNvPr>
            <p:cNvSpPr/>
            <p:nvPr/>
          </p:nvSpPr>
          <p:spPr>
            <a:xfrm>
              <a:off x="2293158" y="2227738"/>
              <a:ext cx="914399" cy="788275"/>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algn="ctr">
                <a:spcAft>
                  <a:spcPts val="300"/>
                </a:spcAft>
                <a:buSzPct val="100000"/>
              </a:pPr>
              <a:r>
                <a:rPr lang="en-US" sz="700" dirty="0"/>
                <a:t>Core Services</a:t>
              </a:r>
            </a:p>
          </p:txBody>
        </p:sp>
        <p:sp>
          <p:nvSpPr>
            <p:cNvPr id="25" name="Hexagon 24">
              <a:extLst>
                <a:ext uri="{FF2B5EF4-FFF2-40B4-BE49-F238E27FC236}">
                  <a16:creationId xmlns:a16="http://schemas.microsoft.com/office/drawing/2014/main" id="{96055770-403C-4188-A24B-7B7DF21417FF}"/>
                </a:ext>
              </a:extLst>
            </p:cNvPr>
            <p:cNvSpPr/>
            <p:nvPr/>
          </p:nvSpPr>
          <p:spPr>
            <a:xfrm>
              <a:off x="789942" y="2252716"/>
              <a:ext cx="914399" cy="788275"/>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algn="ctr">
                <a:spcAft>
                  <a:spcPts val="300"/>
                </a:spcAft>
                <a:buSzPct val="100000"/>
              </a:pPr>
              <a:r>
                <a:rPr lang="en-US" sz="700" dirty="0"/>
                <a:t>Sustainability</a:t>
              </a:r>
            </a:p>
          </p:txBody>
        </p:sp>
        <p:pic>
          <p:nvPicPr>
            <p:cNvPr id="10" name="Graphic 9" descr="Parent and Child">
              <a:extLst>
                <a:ext uri="{FF2B5EF4-FFF2-40B4-BE49-F238E27FC236}">
                  <a16:creationId xmlns:a16="http://schemas.microsoft.com/office/drawing/2014/main" id="{68FC500C-CEE9-4AC2-B496-8FE6783F8B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17669" y="1946657"/>
              <a:ext cx="562161" cy="562161"/>
            </a:xfrm>
            <a:prstGeom prst="rect">
              <a:avLst/>
            </a:prstGeom>
          </p:spPr>
        </p:pic>
        <p:sp>
          <p:nvSpPr>
            <p:cNvPr id="12" name="Circle: Hollow 11">
              <a:extLst>
                <a:ext uri="{FF2B5EF4-FFF2-40B4-BE49-F238E27FC236}">
                  <a16:creationId xmlns:a16="http://schemas.microsoft.com/office/drawing/2014/main" id="{D89BF54A-94F6-4E0B-B597-843F8C990DEF}"/>
                </a:ext>
              </a:extLst>
            </p:cNvPr>
            <p:cNvSpPr/>
            <p:nvPr/>
          </p:nvSpPr>
          <p:spPr>
            <a:xfrm>
              <a:off x="417600" y="646588"/>
              <a:ext cx="3162298" cy="3162298"/>
            </a:xfrm>
            <a:prstGeom prst="donut">
              <a:avLst>
                <a:gd name="adj" fmla="val 8104"/>
              </a:avLst>
            </a:prstGeom>
            <a:solidFill>
              <a:schemeClr val="bg1">
                <a:lumMod val="85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100" dirty="0">
                <a:solidFill>
                  <a:schemeClr val="tx1"/>
                </a:solidFill>
              </a:endParaRPr>
            </a:p>
          </p:txBody>
        </p:sp>
        <p:cxnSp>
          <p:nvCxnSpPr>
            <p:cNvPr id="14" name="Straight Connector 13">
              <a:extLst>
                <a:ext uri="{FF2B5EF4-FFF2-40B4-BE49-F238E27FC236}">
                  <a16:creationId xmlns:a16="http://schemas.microsoft.com/office/drawing/2014/main" id="{DB6963FA-FF54-4860-AF44-8FAEC94B1922}"/>
                </a:ext>
              </a:extLst>
            </p:cNvPr>
            <p:cNvCxnSpPr>
              <a:endCxn id="12" idx="4"/>
            </p:cNvCxnSpPr>
            <p:nvPr/>
          </p:nvCxnSpPr>
          <p:spPr>
            <a:xfrm>
              <a:off x="1998749" y="3546764"/>
              <a:ext cx="0" cy="26212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10DEE3F-85F8-4BE0-AEE3-FE00BAFFB611}"/>
                </a:ext>
              </a:extLst>
            </p:cNvPr>
            <p:cNvCxnSpPr>
              <a:cxnSpLocks/>
            </p:cNvCxnSpPr>
            <p:nvPr/>
          </p:nvCxnSpPr>
          <p:spPr>
            <a:xfrm flipV="1">
              <a:off x="3207557" y="1524002"/>
              <a:ext cx="209549" cy="11776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E3CDB4C-9A67-4780-94F1-87D9A1B10EE5}"/>
                </a:ext>
              </a:extLst>
            </p:cNvPr>
            <p:cNvCxnSpPr>
              <a:cxnSpLocks/>
            </p:cNvCxnSpPr>
            <p:nvPr/>
          </p:nvCxnSpPr>
          <p:spPr>
            <a:xfrm flipH="1" flipV="1">
              <a:off x="575803" y="1524002"/>
              <a:ext cx="209549" cy="117762"/>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8500FB9-C751-4D66-A327-42F858E6FDAA}"/>
                </a:ext>
              </a:extLst>
            </p:cNvPr>
            <p:cNvSpPr/>
            <p:nvPr/>
          </p:nvSpPr>
          <p:spPr>
            <a:xfrm>
              <a:off x="1263361" y="793756"/>
              <a:ext cx="1486996" cy="613880"/>
            </a:xfrm>
            <a:prstGeom prst="rect">
              <a:avLst/>
            </a:prstGeom>
            <a:noFill/>
          </p:spPr>
          <p:txBody>
            <a:bodyPr wrap="none" lIns="91440" tIns="45720" rIns="91440" bIns="45720">
              <a:prstTxWarp prst="textArchUp">
                <a:avLst>
                  <a:gd name="adj" fmla="val 10444762"/>
                </a:avLst>
              </a:prstTxWarp>
              <a:spAutoFit/>
            </a:bodyPr>
            <a:lstStyle/>
            <a:p>
              <a:pPr algn="ctr"/>
              <a:r>
                <a:rPr lang="en-US" sz="900" b="0" cap="none" spc="0" dirty="0">
                  <a:ln w="0"/>
                  <a:solidFill>
                    <a:schemeClr val="tx1"/>
                  </a:solidFill>
                </a:rPr>
                <a:t>Collaborative Innovation</a:t>
              </a:r>
            </a:p>
          </p:txBody>
        </p:sp>
        <p:sp>
          <p:nvSpPr>
            <p:cNvPr id="30" name="Rectangle 29">
              <a:extLst>
                <a:ext uri="{FF2B5EF4-FFF2-40B4-BE49-F238E27FC236}">
                  <a16:creationId xmlns:a16="http://schemas.microsoft.com/office/drawing/2014/main" id="{210A8C3C-CA79-449F-88E9-1B68CAA7E979}"/>
                </a:ext>
              </a:extLst>
            </p:cNvPr>
            <p:cNvSpPr/>
            <p:nvPr/>
          </p:nvSpPr>
          <p:spPr>
            <a:xfrm rot="3740232">
              <a:off x="370391" y="2604393"/>
              <a:ext cx="773748" cy="258636"/>
            </a:xfrm>
            <a:prstGeom prst="rect">
              <a:avLst/>
            </a:prstGeom>
            <a:noFill/>
          </p:spPr>
          <p:txBody>
            <a:bodyPr wrap="none" lIns="91440" tIns="45720" rIns="91440" bIns="45720">
              <a:prstTxWarp prst="textArchDown">
                <a:avLst>
                  <a:gd name="adj" fmla="val 21429418"/>
                </a:avLst>
              </a:prstTxWarp>
              <a:spAutoFit/>
            </a:bodyPr>
            <a:lstStyle/>
            <a:p>
              <a:pPr algn="ctr"/>
              <a:r>
                <a:rPr lang="en-US" sz="900" b="0" cap="none" spc="0" dirty="0">
                  <a:ln w="0"/>
                  <a:solidFill>
                    <a:schemeClr val="tx1"/>
                  </a:solidFill>
                </a:rPr>
                <a:t>Agility</a:t>
              </a:r>
            </a:p>
          </p:txBody>
        </p:sp>
        <p:sp>
          <p:nvSpPr>
            <p:cNvPr id="31" name="Rectangle 30">
              <a:extLst>
                <a:ext uri="{FF2B5EF4-FFF2-40B4-BE49-F238E27FC236}">
                  <a16:creationId xmlns:a16="http://schemas.microsoft.com/office/drawing/2014/main" id="{E04B2D3C-CF91-4E27-AD73-F1429CC0B70A}"/>
                </a:ext>
              </a:extLst>
            </p:cNvPr>
            <p:cNvSpPr/>
            <p:nvPr/>
          </p:nvSpPr>
          <p:spPr>
            <a:xfrm rot="17435436">
              <a:off x="2737295" y="2536720"/>
              <a:ext cx="849598" cy="393983"/>
            </a:xfrm>
            <a:prstGeom prst="rect">
              <a:avLst/>
            </a:prstGeom>
            <a:noFill/>
          </p:spPr>
          <p:txBody>
            <a:bodyPr wrap="none" lIns="91440" tIns="45720" rIns="91440" bIns="45720">
              <a:prstTxWarp prst="textArchDown">
                <a:avLst>
                  <a:gd name="adj" fmla="val 21429418"/>
                </a:avLst>
              </a:prstTxWarp>
              <a:spAutoFit/>
            </a:bodyPr>
            <a:lstStyle/>
            <a:p>
              <a:pPr algn="ctr"/>
              <a:r>
                <a:rPr lang="en-US" sz="900" b="0" cap="none" spc="0" dirty="0">
                  <a:ln w="0"/>
                  <a:solidFill>
                    <a:schemeClr val="tx1"/>
                  </a:solidFill>
                </a:rPr>
                <a:t>Resilience</a:t>
              </a:r>
            </a:p>
          </p:txBody>
        </p:sp>
      </p:grpSp>
      <p:sp>
        <p:nvSpPr>
          <p:cNvPr id="28" name="TextBox 27">
            <a:extLst>
              <a:ext uri="{FF2B5EF4-FFF2-40B4-BE49-F238E27FC236}">
                <a16:creationId xmlns:a16="http://schemas.microsoft.com/office/drawing/2014/main" id="{5B88C5A1-C03A-4101-897B-68D535F785DD}"/>
              </a:ext>
            </a:extLst>
          </p:cNvPr>
          <p:cNvSpPr txBox="1"/>
          <p:nvPr/>
        </p:nvSpPr>
        <p:spPr>
          <a:xfrm>
            <a:off x="460189" y="3894317"/>
            <a:ext cx="3045635" cy="849120"/>
          </a:xfrm>
          <a:prstGeom prst="rect">
            <a:avLst/>
          </a:prstGeom>
          <a:noFill/>
        </p:spPr>
        <p:txBody>
          <a:bodyPr wrap="none" lIns="72000" tIns="72000" rIns="72000" bIns="72000" rtlCol="0">
            <a:noAutofit/>
          </a:bodyPr>
          <a:lstStyle/>
          <a:p>
            <a:pPr marL="171450" indent="-171450" algn="l">
              <a:spcAft>
                <a:spcPts val="300"/>
              </a:spcAft>
              <a:buSzPct val="100000"/>
              <a:buFont typeface="Arial" panose="020B0604020202020204" pitchFamily="34" charset="0"/>
              <a:buChar char="•"/>
            </a:pPr>
            <a:r>
              <a:rPr lang="en-US" sz="900" dirty="0">
                <a:solidFill>
                  <a:schemeClr val="tx2"/>
                </a:solidFill>
              </a:rPr>
              <a:t>Understanding of complexity, systems, stakeholders</a:t>
            </a:r>
          </a:p>
          <a:p>
            <a:pPr marL="171450" indent="-171450" algn="l">
              <a:spcAft>
                <a:spcPts val="300"/>
              </a:spcAft>
              <a:buSzPct val="100000"/>
              <a:buFont typeface="Arial" panose="020B0604020202020204" pitchFamily="34" charset="0"/>
              <a:buChar char="•"/>
            </a:pPr>
            <a:r>
              <a:rPr lang="en-US" sz="900" dirty="0">
                <a:solidFill>
                  <a:schemeClr val="tx2"/>
                </a:solidFill>
              </a:rPr>
              <a:t>“Science of cities”</a:t>
            </a:r>
          </a:p>
          <a:p>
            <a:pPr marL="171450" indent="-171450" algn="l">
              <a:spcAft>
                <a:spcPts val="300"/>
              </a:spcAft>
              <a:buSzPct val="100000"/>
              <a:buFont typeface="Arial" panose="020B0604020202020204" pitchFamily="34" charset="0"/>
              <a:buChar char="•"/>
            </a:pPr>
            <a:r>
              <a:rPr lang="en-US" sz="900" dirty="0">
                <a:solidFill>
                  <a:schemeClr val="tx2"/>
                </a:solidFill>
              </a:rPr>
              <a:t>Systems must adapt, evolve, renew…..</a:t>
            </a:r>
          </a:p>
        </p:txBody>
      </p:sp>
      <p:sp>
        <p:nvSpPr>
          <p:cNvPr id="89" name="Rectangle 88">
            <a:extLst>
              <a:ext uri="{FF2B5EF4-FFF2-40B4-BE49-F238E27FC236}">
                <a16:creationId xmlns:a16="http://schemas.microsoft.com/office/drawing/2014/main" id="{50E55631-BE35-4853-AD8E-32CC9C28803F}"/>
              </a:ext>
            </a:extLst>
          </p:cNvPr>
          <p:cNvSpPr>
            <a:spLocks noChangeAspect="1"/>
          </p:cNvSpPr>
          <p:nvPr/>
        </p:nvSpPr>
        <p:spPr>
          <a:xfrm>
            <a:off x="522917" y="3560572"/>
            <a:ext cx="2306995" cy="342560"/>
          </a:xfrm>
          <a:prstGeom prst="rect">
            <a:avLst/>
          </a:prstGeom>
          <a:solidFill>
            <a:srgbClr val="124191"/>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r>
              <a:rPr lang="en-US" sz="1000" dirty="0">
                <a:solidFill>
                  <a:schemeClr val="bg1"/>
                </a:solidFill>
                <a:latin typeface="Nokia Pure Text Light" panose="020B0403020202020204" pitchFamily="34" charset="0"/>
                <a:ea typeface="Nokia Pure Text Light" panose="020B0403020202020204" pitchFamily="34" charset="0"/>
              </a:rPr>
              <a:t>Complex Systems – Humans at Center</a:t>
            </a:r>
          </a:p>
          <a:p>
            <a:pPr algn="l"/>
            <a:endParaRPr lang="en-US" sz="1000" dirty="0">
              <a:solidFill>
                <a:schemeClr val="bg1"/>
              </a:solidFill>
              <a:latin typeface="Nokia Pure Text Light" panose="020B0403020202020204" pitchFamily="34" charset="0"/>
              <a:ea typeface="Nokia Pure Text Light" panose="020B0403020202020204" pitchFamily="34" charset="0"/>
            </a:endParaRPr>
          </a:p>
        </p:txBody>
      </p:sp>
      <p:grpSp>
        <p:nvGrpSpPr>
          <p:cNvPr id="90" name="Group 89">
            <a:extLst>
              <a:ext uri="{FF2B5EF4-FFF2-40B4-BE49-F238E27FC236}">
                <a16:creationId xmlns:a16="http://schemas.microsoft.com/office/drawing/2014/main" id="{8D6B3EBB-5DA5-4DDB-A086-A153AD2AA7E0}"/>
              </a:ext>
            </a:extLst>
          </p:cNvPr>
          <p:cNvGrpSpPr/>
          <p:nvPr/>
        </p:nvGrpSpPr>
        <p:grpSpPr>
          <a:xfrm>
            <a:off x="454211" y="708767"/>
            <a:ext cx="4780661" cy="2670521"/>
            <a:chOff x="416616" y="710308"/>
            <a:chExt cx="7805781" cy="4360380"/>
          </a:xfrm>
        </p:grpSpPr>
        <p:pic>
          <p:nvPicPr>
            <p:cNvPr id="91" name="Graphic 90" descr="Family with two children">
              <a:extLst>
                <a:ext uri="{FF2B5EF4-FFF2-40B4-BE49-F238E27FC236}">
                  <a16:creationId xmlns:a16="http://schemas.microsoft.com/office/drawing/2014/main" id="{469FEA9D-B8A7-430A-8279-EC30601B09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63216" y="812614"/>
              <a:ext cx="397116" cy="397116"/>
            </a:xfrm>
            <a:prstGeom prst="rect">
              <a:avLst/>
            </a:prstGeom>
          </p:spPr>
        </p:pic>
        <p:pic>
          <p:nvPicPr>
            <p:cNvPr id="92" name="Graphic 91" descr="Parent and Baby">
              <a:extLst>
                <a:ext uri="{FF2B5EF4-FFF2-40B4-BE49-F238E27FC236}">
                  <a16:creationId xmlns:a16="http://schemas.microsoft.com/office/drawing/2014/main" id="{9B5D55CA-492D-47A4-9A5A-582FD27515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0300" y="1406587"/>
              <a:ext cx="323170" cy="323170"/>
            </a:xfrm>
            <a:prstGeom prst="rect">
              <a:avLst/>
            </a:prstGeom>
          </p:spPr>
        </p:pic>
        <p:pic>
          <p:nvPicPr>
            <p:cNvPr id="93" name="Graphic 92" descr="Run">
              <a:extLst>
                <a:ext uri="{FF2B5EF4-FFF2-40B4-BE49-F238E27FC236}">
                  <a16:creationId xmlns:a16="http://schemas.microsoft.com/office/drawing/2014/main" id="{6DFC9353-DB97-4B44-908D-47C7EE8190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51949" y="4053703"/>
              <a:ext cx="321452" cy="321452"/>
            </a:xfrm>
            <a:prstGeom prst="rect">
              <a:avLst/>
            </a:prstGeom>
          </p:spPr>
        </p:pic>
        <p:pic>
          <p:nvPicPr>
            <p:cNvPr id="94" name="Graphic 93" descr="Teacher">
              <a:extLst>
                <a:ext uri="{FF2B5EF4-FFF2-40B4-BE49-F238E27FC236}">
                  <a16:creationId xmlns:a16="http://schemas.microsoft.com/office/drawing/2014/main" id="{730883A9-B0C4-49DD-B689-E209720073D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01416" y="2414432"/>
              <a:ext cx="316789" cy="316789"/>
            </a:xfrm>
            <a:prstGeom prst="rect">
              <a:avLst/>
            </a:prstGeom>
          </p:spPr>
        </p:pic>
        <p:sp>
          <p:nvSpPr>
            <p:cNvPr id="95" name="Oval 94">
              <a:extLst>
                <a:ext uri="{FF2B5EF4-FFF2-40B4-BE49-F238E27FC236}">
                  <a16:creationId xmlns:a16="http://schemas.microsoft.com/office/drawing/2014/main" id="{AC6FA1D8-2103-4792-8E9A-773BF5F637AA}"/>
                </a:ext>
              </a:extLst>
            </p:cNvPr>
            <p:cNvSpPr/>
            <p:nvPr/>
          </p:nvSpPr>
          <p:spPr>
            <a:xfrm>
              <a:off x="3027929" y="1197404"/>
              <a:ext cx="1267691" cy="1267691"/>
            </a:xfrm>
            <a:prstGeom prst="ellipse">
              <a:avLst/>
            </a:prstGeom>
            <a:noFill/>
            <a:ln w="190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buSzPct val="100000"/>
              </a:pPr>
              <a:r>
                <a:rPr lang="en-US" sz="600" dirty="0">
                  <a:solidFill>
                    <a:schemeClr val="tx1">
                      <a:lumMod val="75000"/>
                    </a:schemeClr>
                  </a:solidFill>
                </a:rPr>
                <a:t>Human Systems</a:t>
              </a:r>
            </a:p>
          </p:txBody>
        </p:sp>
        <p:pic>
          <p:nvPicPr>
            <p:cNvPr id="96" name="Graphic 95" descr="Lecturer">
              <a:extLst>
                <a:ext uri="{FF2B5EF4-FFF2-40B4-BE49-F238E27FC236}">
                  <a16:creationId xmlns:a16="http://schemas.microsoft.com/office/drawing/2014/main" id="{42210A99-968E-4142-8FEC-9CCCC337C41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812699" y="2042140"/>
              <a:ext cx="323417" cy="323417"/>
            </a:xfrm>
            <a:prstGeom prst="rect">
              <a:avLst/>
            </a:prstGeom>
          </p:spPr>
        </p:pic>
        <p:sp>
          <p:nvSpPr>
            <p:cNvPr id="97" name="Oval 96">
              <a:extLst>
                <a:ext uri="{FF2B5EF4-FFF2-40B4-BE49-F238E27FC236}">
                  <a16:creationId xmlns:a16="http://schemas.microsoft.com/office/drawing/2014/main" id="{C06CB234-7512-4B3B-9403-DF1F48ABA60C}"/>
                </a:ext>
              </a:extLst>
            </p:cNvPr>
            <p:cNvSpPr/>
            <p:nvPr/>
          </p:nvSpPr>
          <p:spPr>
            <a:xfrm>
              <a:off x="879527" y="3026406"/>
              <a:ext cx="1267691" cy="1267691"/>
            </a:xfrm>
            <a:prstGeom prst="ellipse">
              <a:avLst/>
            </a:prstGeom>
            <a:noFill/>
            <a:ln w="3175">
              <a:solidFill>
                <a:schemeClr val="tx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buSzPct val="100000"/>
              </a:pPr>
              <a:r>
                <a:rPr lang="en-US" sz="600" dirty="0">
                  <a:solidFill>
                    <a:schemeClr val="tx1">
                      <a:lumMod val="75000"/>
                    </a:schemeClr>
                  </a:solidFill>
                </a:rPr>
                <a:t>Economic Transaction Systems</a:t>
              </a:r>
            </a:p>
          </p:txBody>
        </p:sp>
        <p:sp>
          <p:nvSpPr>
            <p:cNvPr id="98" name="Oval 97">
              <a:extLst>
                <a:ext uri="{FF2B5EF4-FFF2-40B4-BE49-F238E27FC236}">
                  <a16:creationId xmlns:a16="http://schemas.microsoft.com/office/drawing/2014/main" id="{0F2D9830-7EE6-4BC5-9838-202D913B14D1}"/>
                </a:ext>
              </a:extLst>
            </p:cNvPr>
            <p:cNvSpPr/>
            <p:nvPr/>
          </p:nvSpPr>
          <p:spPr>
            <a:xfrm>
              <a:off x="3275797" y="3474020"/>
              <a:ext cx="1267691" cy="1267691"/>
            </a:xfrm>
            <a:prstGeom prst="ellipse">
              <a:avLst/>
            </a:prstGeom>
            <a:noFill/>
            <a:ln w="3175">
              <a:solidFill>
                <a:schemeClr val="tx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buSzPct val="100000"/>
              </a:pPr>
              <a:r>
                <a:rPr lang="en-US" sz="600" dirty="0">
                  <a:solidFill>
                    <a:schemeClr val="tx1">
                      <a:lumMod val="75000"/>
                    </a:schemeClr>
                  </a:solidFill>
                </a:rPr>
                <a:t>Transport &amp; Information Systems</a:t>
              </a:r>
            </a:p>
          </p:txBody>
        </p:sp>
        <p:sp>
          <p:nvSpPr>
            <p:cNvPr id="99" name="Oval 98">
              <a:extLst>
                <a:ext uri="{FF2B5EF4-FFF2-40B4-BE49-F238E27FC236}">
                  <a16:creationId xmlns:a16="http://schemas.microsoft.com/office/drawing/2014/main" id="{A4ABE5BF-64ED-4F8A-9B4D-1928EA354665}"/>
                </a:ext>
              </a:extLst>
            </p:cNvPr>
            <p:cNvSpPr/>
            <p:nvPr/>
          </p:nvSpPr>
          <p:spPr>
            <a:xfrm>
              <a:off x="5646534" y="3032367"/>
              <a:ext cx="1267691" cy="1267691"/>
            </a:xfrm>
            <a:prstGeom prst="ellipse">
              <a:avLst/>
            </a:prstGeom>
            <a:noFill/>
            <a:ln w="3175">
              <a:solidFill>
                <a:schemeClr val="tx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buSzPct val="100000"/>
              </a:pPr>
              <a:r>
                <a:rPr lang="en-US" sz="600" dirty="0">
                  <a:solidFill>
                    <a:schemeClr val="tx1">
                      <a:lumMod val="75000"/>
                    </a:schemeClr>
                  </a:solidFill>
                </a:rPr>
                <a:t>Energy &amp; Natural Resource Systems</a:t>
              </a:r>
            </a:p>
          </p:txBody>
        </p:sp>
        <p:sp>
          <p:nvSpPr>
            <p:cNvPr id="100" name="Oval 99">
              <a:extLst>
                <a:ext uri="{FF2B5EF4-FFF2-40B4-BE49-F238E27FC236}">
                  <a16:creationId xmlns:a16="http://schemas.microsoft.com/office/drawing/2014/main" id="{CFEAF15B-CAC0-45A6-9034-675158EF17A5}"/>
                </a:ext>
              </a:extLst>
            </p:cNvPr>
            <p:cNvSpPr/>
            <p:nvPr/>
          </p:nvSpPr>
          <p:spPr>
            <a:xfrm>
              <a:off x="6634351" y="1031009"/>
              <a:ext cx="1267691" cy="1267691"/>
            </a:xfrm>
            <a:prstGeom prst="ellipse">
              <a:avLst/>
            </a:prstGeom>
            <a:noFill/>
            <a:ln w="3175">
              <a:solidFill>
                <a:schemeClr val="tx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buSzPct val="100000"/>
              </a:pPr>
              <a:r>
                <a:rPr lang="en-US" sz="600" dirty="0">
                  <a:solidFill>
                    <a:schemeClr val="tx1">
                      <a:lumMod val="75000"/>
                    </a:schemeClr>
                  </a:solidFill>
                </a:rPr>
                <a:t>Roads, bridges &amp; other spatial Structural Systems</a:t>
              </a:r>
            </a:p>
          </p:txBody>
        </p:sp>
        <p:pic>
          <p:nvPicPr>
            <p:cNvPr id="101" name="Graphic 100" descr="Computer">
              <a:extLst>
                <a:ext uri="{FF2B5EF4-FFF2-40B4-BE49-F238E27FC236}">
                  <a16:creationId xmlns:a16="http://schemas.microsoft.com/office/drawing/2014/main" id="{58555BDA-C7A0-4D1C-9568-D8B10F6CCF4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33529" y="3516050"/>
              <a:ext cx="410789" cy="410789"/>
            </a:xfrm>
            <a:prstGeom prst="rect">
              <a:avLst/>
            </a:prstGeom>
          </p:spPr>
        </p:pic>
        <p:pic>
          <p:nvPicPr>
            <p:cNvPr id="102" name="Graphic 101" descr="Handshake">
              <a:extLst>
                <a:ext uri="{FF2B5EF4-FFF2-40B4-BE49-F238E27FC236}">
                  <a16:creationId xmlns:a16="http://schemas.microsoft.com/office/drawing/2014/main" id="{935E95C2-B4F4-4988-BA76-E8C1FE35883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465331" y="2687204"/>
              <a:ext cx="410789" cy="410789"/>
            </a:xfrm>
            <a:prstGeom prst="rect">
              <a:avLst/>
            </a:prstGeom>
          </p:spPr>
        </p:pic>
        <p:pic>
          <p:nvPicPr>
            <p:cNvPr id="103" name="Graphic 102" descr="Flask">
              <a:extLst>
                <a:ext uri="{FF2B5EF4-FFF2-40B4-BE49-F238E27FC236}">
                  <a16:creationId xmlns:a16="http://schemas.microsoft.com/office/drawing/2014/main" id="{D6FC0D10-A5C6-4FBC-BBA0-1B0A85E0B17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16605" y="2806898"/>
              <a:ext cx="410789" cy="410789"/>
            </a:xfrm>
            <a:prstGeom prst="rect">
              <a:avLst/>
            </a:prstGeom>
          </p:spPr>
        </p:pic>
        <p:cxnSp>
          <p:nvCxnSpPr>
            <p:cNvPr id="104" name="Straight Connector 103">
              <a:extLst>
                <a:ext uri="{FF2B5EF4-FFF2-40B4-BE49-F238E27FC236}">
                  <a16:creationId xmlns:a16="http://schemas.microsoft.com/office/drawing/2014/main" id="{AAC3D40E-AB38-4769-8D60-5571801F7DE9}"/>
                </a:ext>
              </a:extLst>
            </p:cNvPr>
            <p:cNvCxnSpPr>
              <a:stCxn id="97" idx="7"/>
              <a:endCxn id="95" idx="3"/>
            </p:cNvCxnSpPr>
            <p:nvPr/>
          </p:nvCxnSpPr>
          <p:spPr>
            <a:xfrm flipV="1">
              <a:off x="1961569" y="2279446"/>
              <a:ext cx="1252009" cy="932609"/>
            </a:xfrm>
            <a:prstGeom prst="line">
              <a:avLst/>
            </a:prstGeom>
            <a:noFill/>
            <a:ln w="3175">
              <a:solidFill>
                <a:schemeClr val="tx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pic>
          <p:nvPicPr>
            <p:cNvPr id="105" name="Graphic 104" descr="Network">
              <a:extLst>
                <a:ext uri="{FF2B5EF4-FFF2-40B4-BE49-F238E27FC236}">
                  <a16:creationId xmlns:a16="http://schemas.microsoft.com/office/drawing/2014/main" id="{CC1BF4F9-8EAF-4C3F-85C2-C0EBD494E7B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719403" y="4726659"/>
              <a:ext cx="344029" cy="344029"/>
            </a:xfrm>
            <a:prstGeom prst="rect">
              <a:avLst/>
            </a:prstGeom>
          </p:spPr>
        </p:pic>
        <p:pic>
          <p:nvPicPr>
            <p:cNvPr id="106" name="Graphic 105" descr="Download from cloud">
              <a:extLst>
                <a:ext uri="{FF2B5EF4-FFF2-40B4-BE49-F238E27FC236}">
                  <a16:creationId xmlns:a16="http://schemas.microsoft.com/office/drawing/2014/main" id="{A8B8A2DD-A84A-437B-BE5E-F92A80F28FE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013280" y="4375155"/>
              <a:ext cx="344029" cy="344029"/>
            </a:xfrm>
            <a:prstGeom prst="rect">
              <a:avLst/>
            </a:prstGeom>
          </p:spPr>
        </p:pic>
        <p:pic>
          <p:nvPicPr>
            <p:cNvPr id="107" name="Graphic 106" descr="Satellite">
              <a:extLst>
                <a:ext uri="{FF2B5EF4-FFF2-40B4-BE49-F238E27FC236}">
                  <a16:creationId xmlns:a16="http://schemas.microsoft.com/office/drawing/2014/main" id="{08590FE7-1942-4753-9F57-6FB6D5DB936E}"/>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982675" y="3440564"/>
              <a:ext cx="344029" cy="344029"/>
            </a:xfrm>
            <a:prstGeom prst="rect">
              <a:avLst/>
            </a:prstGeom>
          </p:spPr>
        </p:pic>
        <p:pic>
          <p:nvPicPr>
            <p:cNvPr id="108" name="Graphic 107" descr="Streetcar">
              <a:extLst>
                <a:ext uri="{FF2B5EF4-FFF2-40B4-BE49-F238E27FC236}">
                  <a16:creationId xmlns:a16="http://schemas.microsoft.com/office/drawing/2014/main" id="{3E3F6AE8-AD4A-4BC2-9D21-44CC1AB80A74}"/>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881726" y="3088477"/>
              <a:ext cx="344029" cy="344029"/>
            </a:xfrm>
            <a:prstGeom prst="rect">
              <a:avLst/>
            </a:prstGeom>
          </p:spPr>
        </p:pic>
        <p:pic>
          <p:nvPicPr>
            <p:cNvPr id="109" name="Graphic 108" descr="Car">
              <a:extLst>
                <a:ext uri="{FF2B5EF4-FFF2-40B4-BE49-F238E27FC236}">
                  <a16:creationId xmlns:a16="http://schemas.microsoft.com/office/drawing/2014/main" id="{879519B4-3713-43D0-9C74-82A3927F7F6D}"/>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529042" y="3654163"/>
              <a:ext cx="344029" cy="344029"/>
            </a:xfrm>
            <a:prstGeom prst="rect">
              <a:avLst/>
            </a:prstGeom>
          </p:spPr>
        </p:pic>
        <p:pic>
          <p:nvPicPr>
            <p:cNvPr id="110" name="Graphic 109" descr="Bus">
              <a:extLst>
                <a:ext uri="{FF2B5EF4-FFF2-40B4-BE49-F238E27FC236}">
                  <a16:creationId xmlns:a16="http://schemas.microsoft.com/office/drawing/2014/main" id="{A92E90F0-7E45-484E-A88A-E6789C1C0DE0}"/>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4444316" y="4393059"/>
              <a:ext cx="344029" cy="344029"/>
            </a:xfrm>
            <a:prstGeom prst="rect">
              <a:avLst/>
            </a:prstGeom>
          </p:spPr>
        </p:pic>
        <p:cxnSp>
          <p:nvCxnSpPr>
            <p:cNvPr id="111" name="Straight Connector 110">
              <a:extLst>
                <a:ext uri="{FF2B5EF4-FFF2-40B4-BE49-F238E27FC236}">
                  <a16:creationId xmlns:a16="http://schemas.microsoft.com/office/drawing/2014/main" id="{D2ED16C5-2497-4A3F-8FD8-D498A689150F}"/>
                </a:ext>
              </a:extLst>
            </p:cNvPr>
            <p:cNvCxnSpPr>
              <a:stCxn id="97" idx="5"/>
              <a:endCxn id="98" idx="2"/>
            </p:cNvCxnSpPr>
            <p:nvPr/>
          </p:nvCxnSpPr>
          <p:spPr>
            <a:xfrm flipV="1">
              <a:off x="1961569" y="4107866"/>
              <a:ext cx="1314228" cy="582"/>
            </a:xfrm>
            <a:prstGeom prst="line">
              <a:avLst/>
            </a:prstGeom>
            <a:noFill/>
            <a:ln w="3175">
              <a:solidFill>
                <a:schemeClr val="tx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D9BB624-FD36-419B-8464-F4D7C556C7BD}"/>
                </a:ext>
              </a:extLst>
            </p:cNvPr>
            <p:cNvCxnSpPr>
              <a:cxnSpLocks/>
              <a:stCxn id="97" idx="6"/>
              <a:endCxn id="100" idx="3"/>
            </p:cNvCxnSpPr>
            <p:nvPr/>
          </p:nvCxnSpPr>
          <p:spPr>
            <a:xfrm flipV="1">
              <a:off x="2147218" y="2113051"/>
              <a:ext cx="4672782" cy="1547201"/>
            </a:xfrm>
            <a:prstGeom prst="line">
              <a:avLst/>
            </a:prstGeom>
            <a:noFill/>
            <a:ln w="3175">
              <a:solidFill>
                <a:schemeClr val="tx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pic>
          <p:nvPicPr>
            <p:cNvPr id="113" name="Graphic 112" descr="Satellite dish">
              <a:extLst>
                <a:ext uri="{FF2B5EF4-FFF2-40B4-BE49-F238E27FC236}">
                  <a16:creationId xmlns:a16="http://schemas.microsoft.com/office/drawing/2014/main" id="{79D8465E-F750-4194-B2D6-A63BD405D5A6}"/>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2091545" y="3643371"/>
              <a:ext cx="410789" cy="410789"/>
            </a:xfrm>
            <a:prstGeom prst="rect">
              <a:avLst/>
            </a:prstGeom>
          </p:spPr>
        </p:pic>
        <p:cxnSp>
          <p:nvCxnSpPr>
            <p:cNvPr id="114" name="Straight Connector 113">
              <a:extLst>
                <a:ext uri="{FF2B5EF4-FFF2-40B4-BE49-F238E27FC236}">
                  <a16:creationId xmlns:a16="http://schemas.microsoft.com/office/drawing/2014/main" id="{00407441-9A2B-46FD-A82E-C6483A335A4D}"/>
                </a:ext>
              </a:extLst>
            </p:cNvPr>
            <p:cNvCxnSpPr>
              <a:cxnSpLocks/>
              <a:stCxn id="95" idx="4"/>
              <a:endCxn id="98" idx="0"/>
            </p:cNvCxnSpPr>
            <p:nvPr/>
          </p:nvCxnSpPr>
          <p:spPr>
            <a:xfrm>
              <a:off x="3661775" y="2465095"/>
              <a:ext cx="247868" cy="1008925"/>
            </a:xfrm>
            <a:prstGeom prst="line">
              <a:avLst/>
            </a:prstGeom>
            <a:noFill/>
            <a:ln w="3175">
              <a:solidFill>
                <a:schemeClr val="tx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15" name="Straight Connector 114">
              <a:extLst>
                <a:ext uri="{FF2B5EF4-FFF2-40B4-BE49-F238E27FC236}">
                  <a16:creationId xmlns:a16="http://schemas.microsoft.com/office/drawing/2014/main" id="{4FDC257C-59C3-46B5-95B5-9DA0B6DA9099}"/>
                </a:ext>
              </a:extLst>
            </p:cNvPr>
            <p:cNvCxnSpPr>
              <a:cxnSpLocks/>
              <a:stCxn id="95" idx="5"/>
              <a:endCxn id="99" idx="1"/>
            </p:cNvCxnSpPr>
            <p:nvPr/>
          </p:nvCxnSpPr>
          <p:spPr>
            <a:xfrm>
              <a:off x="4109971" y="2279446"/>
              <a:ext cx="1722212" cy="938570"/>
            </a:xfrm>
            <a:prstGeom prst="line">
              <a:avLst/>
            </a:prstGeom>
            <a:noFill/>
            <a:ln w="3175">
              <a:solidFill>
                <a:schemeClr val="tx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16" name="Straight Connector 115">
              <a:extLst>
                <a:ext uri="{FF2B5EF4-FFF2-40B4-BE49-F238E27FC236}">
                  <a16:creationId xmlns:a16="http://schemas.microsoft.com/office/drawing/2014/main" id="{772CE084-2D03-4D71-BB70-002875B0911D}"/>
                </a:ext>
              </a:extLst>
            </p:cNvPr>
            <p:cNvCxnSpPr>
              <a:cxnSpLocks/>
              <a:stCxn id="100" idx="4"/>
              <a:endCxn id="99" idx="7"/>
            </p:cNvCxnSpPr>
            <p:nvPr/>
          </p:nvCxnSpPr>
          <p:spPr>
            <a:xfrm flipH="1">
              <a:off x="6728576" y="2298700"/>
              <a:ext cx="539621" cy="919316"/>
            </a:xfrm>
            <a:prstGeom prst="line">
              <a:avLst/>
            </a:prstGeom>
            <a:noFill/>
            <a:ln w="3175">
              <a:solidFill>
                <a:schemeClr val="tx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17" name="Straight Connector 116">
              <a:extLst>
                <a:ext uri="{FF2B5EF4-FFF2-40B4-BE49-F238E27FC236}">
                  <a16:creationId xmlns:a16="http://schemas.microsoft.com/office/drawing/2014/main" id="{3DCCF4B4-95F3-48F5-934B-D5A45237018E}"/>
                </a:ext>
              </a:extLst>
            </p:cNvPr>
            <p:cNvCxnSpPr>
              <a:cxnSpLocks/>
              <a:stCxn id="99" idx="2"/>
              <a:endCxn id="98" idx="6"/>
            </p:cNvCxnSpPr>
            <p:nvPr/>
          </p:nvCxnSpPr>
          <p:spPr>
            <a:xfrm flipH="1">
              <a:off x="4543488" y="3666213"/>
              <a:ext cx="1103046" cy="441653"/>
            </a:xfrm>
            <a:prstGeom prst="line">
              <a:avLst/>
            </a:prstGeom>
            <a:noFill/>
            <a:ln w="3175">
              <a:solidFill>
                <a:schemeClr val="tx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18" name="Straight Connector 117">
              <a:extLst>
                <a:ext uri="{FF2B5EF4-FFF2-40B4-BE49-F238E27FC236}">
                  <a16:creationId xmlns:a16="http://schemas.microsoft.com/office/drawing/2014/main" id="{E0D3E76F-B292-46BD-9056-63274AEACDC4}"/>
                </a:ext>
              </a:extLst>
            </p:cNvPr>
            <p:cNvCxnSpPr>
              <a:cxnSpLocks/>
              <a:stCxn id="95" idx="6"/>
              <a:endCxn id="100" idx="2"/>
            </p:cNvCxnSpPr>
            <p:nvPr/>
          </p:nvCxnSpPr>
          <p:spPr>
            <a:xfrm flipV="1">
              <a:off x="4295620" y="1664855"/>
              <a:ext cx="2338731" cy="166395"/>
            </a:xfrm>
            <a:prstGeom prst="line">
              <a:avLst/>
            </a:prstGeom>
            <a:noFill/>
            <a:ln w="3175">
              <a:solidFill>
                <a:schemeClr val="tx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pic>
          <p:nvPicPr>
            <p:cNvPr id="119" name="Graphic 118" descr="Deciduous tree">
              <a:extLst>
                <a:ext uri="{FF2B5EF4-FFF2-40B4-BE49-F238E27FC236}">
                  <a16:creationId xmlns:a16="http://schemas.microsoft.com/office/drawing/2014/main" id="{02C536E6-CF0D-4EFB-9A07-1BBD3BFC9B76}"/>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294407" y="3313008"/>
              <a:ext cx="341155" cy="341155"/>
            </a:xfrm>
            <a:prstGeom prst="rect">
              <a:avLst/>
            </a:prstGeom>
          </p:spPr>
        </p:pic>
        <p:pic>
          <p:nvPicPr>
            <p:cNvPr id="120" name="Graphic 119" descr="Picnic Table">
              <a:extLst>
                <a:ext uri="{FF2B5EF4-FFF2-40B4-BE49-F238E27FC236}">
                  <a16:creationId xmlns:a16="http://schemas.microsoft.com/office/drawing/2014/main" id="{86AE17C6-5E69-4A2C-8AD7-61F064456DE3}"/>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6820000" y="3942053"/>
              <a:ext cx="341155" cy="341155"/>
            </a:xfrm>
            <a:prstGeom prst="rect">
              <a:avLst/>
            </a:prstGeom>
          </p:spPr>
        </p:pic>
        <p:pic>
          <p:nvPicPr>
            <p:cNvPr id="121" name="Graphic 120" descr="Watering pot">
              <a:extLst>
                <a:ext uri="{FF2B5EF4-FFF2-40B4-BE49-F238E27FC236}">
                  <a16:creationId xmlns:a16="http://schemas.microsoft.com/office/drawing/2014/main" id="{55569F38-F725-4010-8D2A-B811B3589D9B}"/>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6873521" y="3212055"/>
              <a:ext cx="341155" cy="341155"/>
            </a:xfrm>
            <a:prstGeom prst="rect">
              <a:avLst/>
            </a:prstGeom>
          </p:spPr>
        </p:pic>
        <p:pic>
          <p:nvPicPr>
            <p:cNvPr id="122" name="Graphic 121" descr="Lightbulb">
              <a:extLst>
                <a:ext uri="{FF2B5EF4-FFF2-40B4-BE49-F238E27FC236}">
                  <a16:creationId xmlns:a16="http://schemas.microsoft.com/office/drawing/2014/main" id="{19EE3B72-F565-47A5-A9E2-740FBC4BEC1D}"/>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6080389" y="2685251"/>
              <a:ext cx="341155" cy="341155"/>
            </a:xfrm>
            <a:prstGeom prst="rect">
              <a:avLst/>
            </a:prstGeom>
          </p:spPr>
        </p:pic>
        <p:sp>
          <p:nvSpPr>
            <p:cNvPr id="123" name="Oval 122">
              <a:extLst>
                <a:ext uri="{FF2B5EF4-FFF2-40B4-BE49-F238E27FC236}">
                  <a16:creationId xmlns:a16="http://schemas.microsoft.com/office/drawing/2014/main" id="{E9826EE4-E069-4BA8-B9F9-5560EC8AFF4F}"/>
                </a:ext>
              </a:extLst>
            </p:cNvPr>
            <p:cNvSpPr/>
            <p:nvPr/>
          </p:nvSpPr>
          <p:spPr>
            <a:xfrm>
              <a:off x="1342442" y="1584368"/>
              <a:ext cx="830088" cy="830088"/>
            </a:xfrm>
            <a:prstGeom prst="ellipse">
              <a:avLst/>
            </a:prstGeom>
            <a:noFill/>
            <a:ln w="3175">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buSzPct val="100000"/>
              </a:pPr>
              <a:endParaRPr lang="en-US" sz="600" dirty="0">
                <a:solidFill>
                  <a:schemeClr val="tx1">
                    <a:lumMod val="75000"/>
                  </a:schemeClr>
                </a:solidFill>
              </a:endParaRPr>
            </a:p>
          </p:txBody>
        </p:sp>
        <p:sp>
          <p:nvSpPr>
            <p:cNvPr id="124" name="Oval 123">
              <a:extLst>
                <a:ext uri="{FF2B5EF4-FFF2-40B4-BE49-F238E27FC236}">
                  <a16:creationId xmlns:a16="http://schemas.microsoft.com/office/drawing/2014/main" id="{5166EF33-87AC-44EC-B145-D2CF0EB45B77}"/>
                </a:ext>
              </a:extLst>
            </p:cNvPr>
            <p:cNvSpPr/>
            <p:nvPr/>
          </p:nvSpPr>
          <p:spPr>
            <a:xfrm>
              <a:off x="416616" y="1905229"/>
              <a:ext cx="545474" cy="545474"/>
            </a:xfrm>
            <a:prstGeom prst="ellipse">
              <a:avLst/>
            </a:prstGeom>
            <a:noFill/>
            <a:ln w="3175">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buSzPct val="100000"/>
              </a:pPr>
              <a:endParaRPr lang="en-US" sz="600" dirty="0">
                <a:solidFill>
                  <a:schemeClr val="tx1">
                    <a:lumMod val="75000"/>
                  </a:schemeClr>
                </a:solidFill>
              </a:endParaRPr>
            </a:p>
          </p:txBody>
        </p:sp>
        <p:sp>
          <p:nvSpPr>
            <p:cNvPr id="125" name="Oval 124">
              <a:extLst>
                <a:ext uri="{FF2B5EF4-FFF2-40B4-BE49-F238E27FC236}">
                  <a16:creationId xmlns:a16="http://schemas.microsoft.com/office/drawing/2014/main" id="{D2A106F9-1305-45A7-9202-DC1D3E37A3BC}"/>
                </a:ext>
              </a:extLst>
            </p:cNvPr>
            <p:cNvSpPr/>
            <p:nvPr/>
          </p:nvSpPr>
          <p:spPr>
            <a:xfrm>
              <a:off x="796968" y="887872"/>
              <a:ext cx="545474" cy="545474"/>
            </a:xfrm>
            <a:prstGeom prst="ellipse">
              <a:avLst/>
            </a:prstGeom>
            <a:noFill/>
            <a:ln w="3175">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buSzPct val="100000"/>
              </a:pPr>
              <a:endParaRPr lang="en-US" sz="600" dirty="0">
                <a:solidFill>
                  <a:schemeClr val="tx1">
                    <a:lumMod val="75000"/>
                  </a:schemeClr>
                </a:solidFill>
              </a:endParaRPr>
            </a:p>
          </p:txBody>
        </p:sp>
        <p:cxnSp>
          <p:nvCxnSpPr>
            <p:cNvPr id="126" name="Straight Connector 125">
              <a:extLst>
                <a:ext uri="{FF2B5EF4-FFF2-40B4-BE49-F238E27FC236}">
                  <a16:creationId xmlns:a16="http://schemas.microsoft.com/office/drawing/2014/main" id="{92140F46-1CE7-455E-97F3-67939B4AD4FE}"/>
                </a:ext>
              </a:extLst>
            </p:cNvPr>
            <p:cNvCxnSpPr>
              <a:cxnSpLocks/>
              <a:stCxn id="97" idx="1"/>
              <a:endCxn id="124" idx="5"/>
            </p:cNvCxnSpPr>
            <p:nvPr/>
          </p:nvCxnSpPr>
          <p:spPr>
            <a:xfrm flipH="1" flipV="1">
              <a:off x="882207" y="2370820"/>
              <a:ext cx="182969" cy="841235"/>
            </a:xfrm>
            <a:prstGeom prst="line">
              <a:avLst/>
            </a:prstGeom>
            <a:noFill/>
            <a:ln w="3175">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a:extLst>
                <a:ext uri="{FF2B5EF4-FFF2-40B4-BE49-F238E27FC236}">
                  <a16:creationId xmlns:a16="http://schemas.microsoft.com/office/drawing/2014/main" id="{F3DE4A41-EE07-43BF-AA50-320ACDCB4EC4}"/>
                </a:ext>
              </a:extLst>
            </p:cNvPr>
            <p:cNvCxnSpPr>
              <a:cxnSpLocks/>
              <a:stCxn id="123" idx="2"/>
              <a:endCxn id="124" idx="6"/>
            </p:cNvCxnSpPr>
            <p:nvPr/>
          </p:nvCxnSpPr>
          <p:spPr>
            <a:xfrm flipH="1">
              <a:off x="962090" y="1999412"/>
              <a:ext cx="380352" cy="178554"/>
            </a:xfrm>
            <a:prstGeom prst="line">
              <a:avLst/>
            </a:prstGeom>
            <a:noFill/>
            <a:ln w="3175">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28" name="Straight Connector 127">
              <a:extLst>
                <a:ext uri="{FF2B5EF4-FFF2-40B4-BE49-F238E27FC236}">
                  <a16:creationId xmlns:a16="http://schemas.microsoft.com/office/drawing/2014/main" id="{00E16E69-2E3B-482C-97E4-1E987398253F}"/>
                </a:ext>
              </a:extLst>
            </p:cNvPr>
            <p:cNvCxnSpPr>
              <a:cxnSpLocks/>
              <a:stCxn id="123" idx="1"/>
              <a:endCxn id="125" idx="5"/>
            </p:cNvCxnSpPr>
            <p:nvPr/>
          </p:nvCxnSpPr>
          <p:spPr>
            <a:xfrm flipH="1" flipV="1">
              <a:off x="1262559" y="1353463"/>
              <a:ext cx="201447" cy="352469"/>
            </a:xfrm>
            <a:prstGeom prst="line">
              <a:avLst/>
            </a:prstGeom>
            <a:noFill/>
            <a:ln w="3175">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29" name="Straight Connector 128">
              <a:extLst>
                <a:ext uri="{FF2B5EF4-FFF2-40B4-BE49-F238E27FC236}">
                  <a16:creationId xmlns:a16="http://schemas.microsoft.com/office/drawing/2014/main" id="{391DF208-9959-4188-931A-395E6D52EB50}"/>
                </a:ext>
              </a:extLst>
            </p:cNvPr>
            <p:cNvCxnSpPr>
              <a:cxnSpLocks/>
              <a:stCxn id="124" idx="0"/>
              <a:endCxn id="125" idx="3"/>
            </p:cNvCxnSpPr>
            <p:nvPr/>
          </p:nvCxnSpPr>
          <p:spPr>
            <a:xfrm flipV="1">
              <a:off x="689353" y="1353463"/>
              <a:ext cx="187498" cy="551766"/>
            </a:xfrm>
            <a:prstGeom prst="line">
              <a:avLst/>
            </a:prstGeom>
            <a:noFill/>
            <a:ln w="3175">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a:extLst>
                <a:ext uri="{FF2B5EF4-FFF2-40B4-BE49-F238E27FC236}">
                  <a16:creationId xmlns:a16="http://schemas.microsoft.com/office/drawing/2014/main" id="{6A01995E-EF2F-4EE1-A941-C4CF688E0B31}"/>
                </a:ext>
              </a:extLst>
            </p:cNvPr>
            <p:cNvCxnSpPr>
              <a:cxnSpLocks/>
              <a:stCxn id="95" idx="2"/>
              <a:endCxn id="123" idx="6"/>
            </p:cNvCxnSpPr>
            <p:nvPr/>
          </p:nvCxnSpPr>
          <p:spPr>
            <a:xfrm flipH="1">
              <a:off x="2172530" y="1831250"/>
              <a:ext cx="855399" cy="168162"/>
            </a:xfrm>
            <a:prstGeom prst="line">
              <a:avLst/>
            </a:prstGeom>
            <a:noFill/>
            <a:ln w="3175">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563C8021-0953-44FD-9CF0-2650C6121221}"/>
                </a:ext>
              </a:extLst>
            </p:cNvPr>
            <p:cNvCxnSpPr>
              <a:cxnSpLocks/>
              <a:stCxn id="95" idx="1"/>
              <a:endCxn id="125" idx="6"/>
            </p:cNvCxnSpPr>
            <p:nvPr/>
          </p:nvCxnSpPr>
          <p:spPr>
            <a:xfrm flipH="1" flipV="1">
              <a:off x="1342442" y="1160609"/>
              <a:ext cx="1871136" cy="222444"/>
            </a:xfrm>
            <a:prstGeom prst="line">
              <a:avLst/>
            </a:prstGeom>
            <a:noFill/>
            <a:ln w="3175">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pic>
          <p:nvPicPr>
            <p:cNvPr id="132" name="Graphic 131" descr="Person in wheelchair">
              <a:extLst>
                <a:ext uri="{FF2B5EF4-FFF2-40B4-BE49-F238E27FC236}">
                  <a16:creationId xmlns:a16="http://schemas.microsoft.com/office/drawing/2014/main" id="{139CE1C1-52AC-421A-910F-2A7A9FF6C528}"/>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2819367" y="1253804"/>
              <a:ext cx="326615" cy="326615"/>
            </a:xfrm>
            <a:prstGeom prst="rect">
              <a:avLst/>
            </a:prstGeom>
          </p:spPr>
        </p:pic>
        <p:pic>
          <p:nvPicPr>
            <p:cNvPr id="133" name="Graphic 132" descr="Atom">
              <a:extLst>
                <a:ext uri="{FF2B5EF4-FFF2-40B4-BE49-F238E27FC236}">
                  <a16:creationId xmlns:a16="http://schemas.microsoft.com/office/drawing/2014/main" id="{4AA268F9-4554-4904-81DF-0D63BB07204B}"/>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6064766" y="4332834"/>
              <a:ext cx="428670" cy="428670"/>
            </a:xfrm>
            <a:prstGeom prst="rect">
              <a:avLst/>
            </a:prstGeom>
          </p:spPr>
        </p:pic>
        <p:pic>
          <p:nvPicPr>
            <p:cNvPr id="134" name="Graphic 133" descr="Streetlight">
              <a:extLst>
                <a:ext uri="{FF2B5EF4-FFF2-40B4-BE49-F238E27FC236}">
                  <a16:creationId xmlns:a16="http://schemas.microsoft.com/office/drawing/2014/main" id="{D1A4B073-C248-45DB-B9FF-DD4AB5AA2961}"/>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7212224" y="710308"/>
              <a:ext cx="278213" cy="278213"/>
            </a:xfrm>
            <a:prstGeom prst="rect">
              <a:avLst/>
            </a:prstGeom>
          </p:spPr>
        </p:pic>
        <p:pic>
          <p:nvPicPr>
            <p:cNvPr id="135" name="Graphic 134" descr="Recycle">
              <a:extLst>
                <a:ext uri="{FF2B5EF4-FFF2-40B4-BE49-F238E27FC236}">
                  <a16:creationId xmlns:a16="http://schemas.microsoft.com/office/drawing/2014/main" id="{9C5DF045-39FE-401D-A5F0-D27957A56FD4}"/>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7707603" y="969601"/>
              <a:ext cx="278213" cy="278213"/>
            </a:xfrm>
            <a:prstGeom prst="rect">
              <a:avLst/>
            </a:prstGeom>
          </p:spPr>
        </p:pic>
        <p:pic>
          <p:nvPicPr>
            <p:cNvPr id="136" name="Graphic 135" descr="Crane">
              <a:extLst>
                <a:ext uri="{FF2B5EF4-FFF2-40B4-BE49-F238E27FC236}">
                  <a16:creationId xmlns:a16="http://schemas.microsoft.com/office/drawing/2014/main" id="{E13A4915-E8BC-4457-A8B1-D908843FBE8E}"/>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7944184" y="1566825"/>
              <a:ext cx="278213" cy="278213"/>
            </a:xfrm>
            <a:prstGeom prst="rect">
              <a:avLst/>
            </a:prstGeom>
          </p:spPr>
        </p:pic>
        <p:pic>
          <p:nvPicPr>
            <p:cNvPr id="137" name="Graphic 136" descr="Medical">
              <a:extLst>
                <a:ext uri="{FF2B5EF4-FFF2-40B4-BE49-F238E27FC236}">
                  <a16:creationId xmlns:a16="http://schemas.microsoft.com/office/drawing/2014/main" id="{F04E92B2-2096-4D32-A4E2-5D75330C3227}"/>
                </a:ext>
              </a:extLst>
            </p:cNvPr>
            <p:cNvPicPr>
              <a:picLocks noChangeAspect="1"/>
            </p:cNvPicPr>
            <p:nvPr/>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7655912" y="2172490"/>
              <a:ext cx="278213" cy="278213"/>
            </a:xfrm>
            <a:prstGeom prst="rect">
              <a:avLst/>
            </a:prstGeom>
          </p:spPr>
        </p:pic>
        <p:pic>
          <p:nvPicPr>
            <p:cNvPr id="138" name="Graphic 137" descr="City">
              <a:extLst>
                <a:ext uri="{FF2B5EF4-FFF2-40B4-BE49-F238E27FC236}">
                  <a16:creationId xmlns:a16="http://schemas.microsoft.com/office/drawing/2014/main" id="{2051F5A1-AA0F-4C30-9CAE-A415CDC53F53}"/>
                </a:ext>
              </a:extLst>
            </p:cNvPr>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6377816" y="1866126"/>
              <a:ext cx="278213" cy="278213"/>
            </a:xfrm>
            <a:prstGeom prst="rect">
              <a:avLst/>
            </a:prstGeom>
          </p:spPr>
        </p:pic>
        <p:pic>
          <p:nvPicPr>
            <p:cNvPr id="139" name="Graphic 138" descr="Train">
              <a:extLst>
                <a:ext uri="{FF2B5EF4-FFF2-40B4-BE49-F238E27FC236}">
                  <a16:creationId xmlns:a16="http://schemas.microsoft.com/office/drawing/2014/main" id="{36B63746-AD10-4296-820E-599AD5BD6A0A}"/>
                </a:ext>
              </a:extLst>
            </p:cNvPr>
            <p:cNvPicPr>
              <a:picLocks noChangeAspect="1"/>
            </p:cNvPicPr>
            <p:nvPr/>
          </p:nvPicPr>
          <p:blipFill>
            <a:blip r:embed="rId56">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a:off x="7044098" y="2324125"/>
              <a:ext cx="278213" cy="278213"/>
            </a:xfrm>
            <a:prstGeom prst="rect">
              <a:avLst/>
            </a:prstGeom>
          </p:spPr>
        </p:pic>
        <p:pic>
          <p:nvPicPr>
            <p:cNvPr id="140" name="Graphic 139" descr="Airplane">
              <a:extLst>
                <a:ext uri="{FF2B5EF4-FFF2-40B4-BE49-F238E27FC236}">
                  <a16:creationId xmlns:a16="http://schemas.microsoft.com/office/drawing/2014/main" id="{0D78D8A3-D27F-4EC3-B4CF-F851EDE271D9}"/>
                </a:ext>
              </a:extLst>
            </p:cNvPr>
            <p:cNvPicPr>
              <a:picLocks noChangeAspect="1"/>
            </p:cNvPicPr>
            <p:nvPr/>
          </p:nvPicPr>
          <p:blipFill>
            <a:blip r:embed="rId58">
              <a:extLst>
                <a:ext uri="{28A0092B-C50C-407E-A947-70E740481C1C}">
                  <a14:useLocalDpi xmlns:a14="http://schemas.microsoft.com/office/drawing/2010/main" val="0"/>
                </a:ext>
                <a:ext uri="{96DAC541-7B7A-43D3-8B79-37D633B846F1}">
                  <asvg:svgBlip xmlns:asvg="http://schemas.microsoft.com/office/drawing/2016/SVG/main" r:embed="rId59"/>
                </a:ext>
              </a:extLst>
            </a:blip>
            <a:stretch>
              <a:fillRect/>
            </a:stretch>
          </p:blipFill>
          <p:spPr>
            <a:xfrm>
              <a:off x="6463161" y="1120326"/>
              <a:ext cx="278213" cy="278213"/>
            </a:xfrm>
            <a:prstGeom prst="rect">
              <a:avLst/>
            </a:prstGeom>
          </p:spPr>
        </p:pic>
        <p:pic>
          <p:nvPicPr>
            <p:cNvPr id="141" name="Graphic 140" descr="Shopping cart">
              <a:extLst>
                <a:ext uri="{FF2B5EF4-FFF2-40B4-BE49-F238E27FC236}">
                  <a16:creationId xmlns:a16="http://schemas.microsoft.com/office/drawing/2014/main" id="{6A2642CA-5E24-4AB1-8E9E-356E3CA0CA09}"/>
                </a:ext>
              </a:extLst>
            </p:cNvPr>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r:embed="rId61"/>
                </a:ext>
              </a:extLst>
            </a:blip>
            <a:stretch>
              <a:fillRect/>
            </a:stretch>
          </p:blipFill>
          <p:spPr>
            <a:xfrm>
              <a:off x="1658276" y="4282294"/>
              <a:ext cx="278213" cy="278213"/>
            </a:xfrm>
            <a:prstGeom prst="rect">
              <a:avLst/>
            </a:prstGeom>
          </p:spPr>
        </p:pic>
        <p:pic>
          <p:nvPicPr>
            <p:cNvPr id="142" name="Graphic 141" descr="Register">
              <a:extLst>
                <a:ext uri="{FF2B5EF4-FFF2-40B4-BE49-F238E27FC236}">
                  <a16:creationId xmlns:a16="http://schemas.microsoft.com/office/drawing/2014/main" id="{EDCD2AFF-6823-461A-82D3-E37F89C5F703}"/>
                </a:ext>
              </a:extLst>
            </p:cNvPr>
            <p:cNvPicPr>
              <a:picLocks noChangeAspect="1"/>
            </p:cNvPicPr>
            <p:nvPr/>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63"/>
                </a:ext>
              </a:extLst>
            </a:blip>
            <a:stretch>
              <a:fillRect/>
            </a:stretch>
          </p:blipFill>
          <p:spPr>
            <a:xfrm>
              <a:off x="900367" y="4159288"/>
              <a:ext cx="278213" cy="278213"/>
            </a:xfrm>
            <a:prstGeom prst="rect">
              <a:avLst/>
            </a:prstGeom>
          </p:spPr>
        </p:pic>
      </p:grpSp>
      <p:sp>
        <p:nvSpPr>
          <p:cNvPr id="143" name="TextBox 142">
            <a:extLst>
              <a:ext uri="{FF2B5EF4-FFF2-40B4-BE49-F238E27FC236}">
                <a16:creationId xmlns:a16="http://schemas.microsoft.com/office/drawing/2014/main" id="{DDF8F2E0-D0DA-4C7B-9C21-94723741858A}"/>
              </a:ext>
            </a:extLst>
          </p:cNvPr>
          <p:cNvSpPr txBox="1"/>
          <p:nvPr/>
        </p:nvSpPr>
        <p:spPr>
          <a:xfrm>
            <a:off x="5781201" y="3894317"/>
            <a:ext cx="3045635" cy="849120"/>
          </a:xfrm>
          <a:prstGeom prst="rect">
            <a:avLst/>
          </a:prstGeom>
          <a:noFill/>
        </p:spPr>
        <p:txBody>
          <a:bodyPr wrap="square" lIns="72000" tIns="72000" rIns="72000" bIns="72000" rtlCol="0">
            <a:noAutofit/>
          </a:bodyPr>
          <a:lstStyle/>
          <a:p>
            <a:pPr marL="171450" indent="-171450" algn="l">
              <a:spcAft>
                <a:spcPts val="300"/>
              </a:spcAft>
              <a:buSzPct val="100000"/>
              <a:buFont typeface="Arial" panose="020B0604020202020204" pitchFamily="34" charset="0"/>
              <a:buChar char="•"/>
            </a:pPr>
            <a:r>
              <a:rPr lang="en-US" sz="900" dirty="0">
                <a:solidFill>
                  <a:schemeClr val="tx2"/>
                </a:solidFill>
              </a:rPr>
              <a:t>Six integrated outcome areas measured by Public Value</a:t>
            </a:r>
          </a:p>
          <a:p>
            <a:pPr marL="171450" indent="-171450" algn="l">
              <a:spcAft>
                <a:spcPts val="300"/>
              </a:spcAft>
              <a:buSzPct val="100000"/>
              <a:buFont typeface="Arial" panose="020B0604020202020204" pitchFamily="34" charset="0"/>
              <a:buChar char="•"/>
            </a:pPr>
            <a:r>
              <a:rPr lang="en-US" sz="900" dirty="0">
                <a:solidFill>
                  <a:schemeClr val="tx2"/>
                </a:solidFill>
              </a:rPr>
              <a:t>Convergence of multiple “verticals”</a:t>
            </a:r>
          </a:p>
          <a:p>
            <a:pPr marL="171450" indent="-171450" algn="l">
              <a:spcAft>
                <a:spcPts val="300"/>
              </a:spcAft>
              <a:buSzPct val="100000"/>
              <a:buFont typeface="Arial" panose="020B0604020202020204" pitchFamily="34" charset="0"/>
              <a:buChar char="•"/>
            </a:pPr>
            <a:r>
              <a:rPr lang="en-US" sz="900" dirty="0">
                <a:solidFill>
                  <a:schemeClr val="tx2"/>
                </a:solidFill>
              </a:rPr>
              <a:t>Sustainability, inclusion and resilience critical decision factors</a:t>
            </a:r>
          </a:p>
          <a:p>
            <a:pPr marL="171450" indent="-171450" algn="l">
              <a:spcAft>
                <a:spcPts val="300"/>
              </a:spcAft>
              <a:buSzPct val="100000"/>
              <a:buFont typeface="Arial" panose="020B0604020202020204" pitchFamily="34" charset="0"/>
              <a:buChar char="•"/>
            </a:pPr>
            <a:r>
              <a:rPr lang="en-US" sz="900" dirty="0">
                <a:solidFill>
                  <a:schemeClr val="tx2"/>
                </a:solidFill>
              </a:rPr>
              <a:t>Time to market</a:t>
            </a:r>
          </a:p>
          <a:p>
            <a:pPr marL="171450" indent="-171450" algn="l">
              <a:spcAft>
                <a:spcPts val="300"/>
              </a:spcAft>
              <a:buSzPct val="100000"/>
              <a:buFont typeface="Arial" panose="020B0604020202020204" pitchFamily="34" charset="0"/>
              <a:buChar char="•"/>
            </a:pPr>
            <a:endParaRPr lang="en-US" sz="900" dirty="0">
              <a:solidFill>
                <a:schemeClr val="tx2"/>
              </a:solidFill>
            </a:endParaRPr>
          </a:p>
        </p:txBody>
      </p:sp>
      <p:sp>
        <p:nvSpPr>
          <p:cNvPr id="144" name="Rectangle 143">
            <a:extLst>
              <a:ext uri="{FF2B5EF4-FFF2-40B4-BE49-F238E27FC236}">
                <a16:creationId xmlns:a16="http://schemas.microsoft.com/office/drawing/2014/main" id="{5D5D1457-15EC-414A-8579-3C2D82A82202}"/>
              </a:ext>
            </a:extLst>
          </p:cNvPr>
          <p:cNvSpPr>
            <a:spLocks noChangeAspect="1"/>
          </p:cNvSpPr>
          <p:nvPr/>
        </p:nvSpPr>
        <p:spPr>
          <a:xfrm>
            <a:off x="5843929" y="3560572"/>
            <a:ext cx="2105672" cy="342560"/>
          </a:xfrm>
          <a:prstGeom prst="rect">
            <a:avLst/>
          </a:prstGeom>
          <a:solidFill>
            <a:srgbClr val="124191"/>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r>
              <a:rPr lang="en-US" sz="1000" dirty="0">
                <a:solidFill>
                  <a:schemeClr val="bg1"/>
                </a:solidFill>
                <a:latin typeface="Nokia Pure Text Light" panose="020B0403020202020204" pitchFamily="34" charset="0"/>
                <a:ea typeface="Nokia Pure Text Light" panose="020B0403020202020204" pitchFamily="34" charset="0"/>
              </a:rPr>
              <a:t>Citizen-centric Outcomes</a:t>
            </a:r>
          </a:p>
          <a:p>
            <a:pPr algn="l"/>
            <a:endParaRPr lang="en-US" sz="1000" dirty="0">
              <a:solidFill>
                <a:schemeClr val="bg1"/>
              </a:solidFill>
              <a:latin typeface="Nokia Pure Text Light" panose="020B0403020202020204" pitchFamily="34" charset="0"/>
              <a:ea typeface="Nokia Pure Text Light" panose="020B0403020202020204" pitchFamily="34" charset="0"/>
            </a:endParaRPr>
          </a:p>
        </p:txBody>
      </p:sp>
      <p:grpSp>
        <p:nvGrpSpPr>
          <p:cNvPr id="5" name="Group 4">
            <a:extLst>
              <a:ext uri="{FF2B5EF4-FFF2-40B4-BE49-F238E27FC236}">
                <a16:creationId xmlns:a16="http://schemas.microsoft.com/office/drawing/2014/main" id="{643C2236-4A27-4C8F-B154-BAFCBD28643E}"/>
              </a:ext>
            </a:extLst>
          </p:cNvPr>
          <p:cNvGrpSpPr/>
          <p:nvPr/>
        </p:nvGrpSpPr>
        <p:grpSpPr>
          <a:xfrm>
            <a:off x="5294344" y="771424"/>
            <a:ext cx="392777" cy="3902024"/>
            <a:chOff x="5234872" y="771424"/>
            <a:chExt cx="392777" cy="3902024"/>
          </a:xfrm>
        </p:grpSpPr>
        <p:cxnSp>
          <p:nvCxnSpPr>
            <p:cNvPr id="4" name="Straight Connector 3">
              <a:extLst>
                <a:ext uri="{FF2B5EF4-FFF2-40B4-BE49-F238E27FC236}">
                  <a16:creationId xmlns:a16="http://schemas.microsoft.com/office/drawing/2014/main" id="{EA7B3E82-E0CD-424B-ABB2-B4D78C7F9B24}"/>
                </a:ext>
              </a:extLst>
            </p:cNvPr>
            <p:cNvCxnSpPr/>
            <p:nvPr/>
          </p:nvCxnSpPr>
          <p:spPr>
            <a:xfrm>
              <a:off x="5234872" y="771424"/>
              <a:ext cx="392777" cy="1951012"/>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262C9EB-00EE-4F5E-AEFE-F1A60AB52983}"/>
                </a:ext>
              </a:extLst>
            </p:cNvPr>
            <p:cNvCxnSpPr>
              <a:cxnSpLocks/>
            </p:cNvCxnSpPr>
            <p:nvPr/>
          </p:nvCxnSpPr>
          <p:spPr>
            <a:xfrm flipV="1">
              <a:off x="5234872" y="2722436"/>
              <a:ext cx="392777" cy="1951012"/>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219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227256" y="65845"/>
          <a:ext cx="1508" cy="1547"/>
        </p:xfrm>
        <a:graphic>
          <a:graphicData uri="http://schemas.openxmlformats.org/presentationml/2006/ole">
            <mc:AlternateContent xmlns:mc="http://schemas.openxmlformats.org/markup-compatibility/2006">
              <mc:Choice xmlns:v="urn:schemas-microsoft-com:vml" Requires="v">
                <p:oleObj spid="_x0000_s29699" name="think-cell Slide" r:id="rId5" imgW="0" imgH="0" progId="">
                  <p:embed/>
                </p:oleObj>
              </mc:Choice>
              <mc:Fallback>
                <p:oleObj name="think-cell Slide" r:id="rId5" imgW="0" imgH="0" progId="">
                  <p:embed/>
                  <p:pic>
                    <p:nvPicPr>
                      <p:cNvPr id="2" name="Object 1" hidden="1"/>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27256" y="65845"/>
                        <a:ext cx="1508" cy="15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hidden="1"/>
          <p:cNvSpPr/>
          <p:nvPr>
            <p:custDataLst>
              <p:tags r:id="rId3"/>
            </p:custDataLst>
          </p:nvPr>
        </p:nvSpPr>
        <p:spPr bwMode="auto">
          <a:xfrm>
            <a:off x="225746" y="64296"/>
            <a:ext cx="150911" cy="15478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t" anchorCtr="0">
            <a:noAutofit/>
          </a:bodyPr>
          <a:lstStyle/>
          <a:p>
            <a:pPr marL="0" marR="0" lvl="0" indent="0" algn="ctr" defTabSz="438573" rtl="0" eaLnBrk="1" fontAlgn="auto" latinLnBrk="0" hangingPunct="1">
              <a:lnSpc>
                <a:spcPct val="100000"/>
              </a:lnSpc>
              <a:spcBef>
                <a:spcPts val="0"/>
              </a:spcBef>
              <a:spcAft>
                <a:spcPts val="0"/>
              </a:spcAft>
              <a:buClrTx/>
              <a:buSzTx/>
              <a:buFontTx/>
              <a:buNone/>
              <a:tabLst/>
              <a:defRPr/>
            </a:pPr>
            <a:endParaRPr kumimoji="0" lang="en-US" sz="951" b="0" i="0" u="none" strike="noStrike" kern="1200" cap="none" spc="0" normalizeH="0" baseline="0" noProof="0" dirty="0">
              <a:ln>
                <a:noFill/>
              </a:ln>
              <a:solidFill>
                <a:srgbClr val="A8BBC0"/>
              </a:solidFill>
              <a:effectLst/>
              <a:uLnTx/>
              <a:uFillTx/>
              <a:latin typeface="Nokia Pure Text Light"/>
              <a:ea typeface="+mn-ea"/>
              <a:cs typeface="+mn-cs"/>
              <a:sym typeface="Nokia Pure Text Light" panose="020B0304040602060303" pitchFamily="34" charset="0"/>
            </a:endParaRPr>
          </a:p>
        </p:txBody>
      </p:sp>
      <p:sp>
        <p:nvSpPr>
          <p:cNvPr id="12" name="Title 2"/>
          <p:cNvSpPr txBox="1">
            <a:spLocks/>
          </p:cNvSpPr>
          <p:nvPr/>
        </p:nvSpPr>
        <p:spPr bwMode="auto">
          <a:xfrm>
            <a:off x="513999" y="164939"/>
            <a:ext cx="7940975" cy="5543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GB"/>
            </a:defPPr>
            <a:lvl1pPr eaLnBrk="0" hangingPunct="0">
              <a:defRPr sz="2000" b="0">
                <a:latin typeface="Arial" pitchFamily="34" charset="0"/>
                <a:ea typeface="ヒラギノ角ゴ Pro W3" charset="0"/>
                <a:cs typeface="Arial" pitchFamily="34" charset="0"/>
              </a:defRPr>
            </a:lvl1pPr>
            <a:lvl2pPr eaLnBrk="0" hangingPunct="0">
              <a:defRPr sz="4400" b="1">
                <a:ea typeface="ヒラギノ角ゴ Pro W3" charset="0"/>
                <a:cs typeface="Arial" pitchFamily="34" charset="0"/>
              </a:defRPr>
            </a:lvl2pPr>
            <a:lvl3pPr eaLnBrk="0" hangingPunct="0">
              <a:defRPr sz="4400" b="1">
                <a:ea typeface="ヒラギノ角ゴ Pro W3" charset="0"/>
                <a:cs typeface="Arial" pitchFamily="34" charset="0"/>
              </a:defRPr>
            </a:lvl3pPr>
            <a:lvl4pPr eaLnBrk="0" hangingPunct="0">
              <a:defRPr sz="4400" b="1">
                <a:ea typeface="ヒラギノ角ゴ Pro W3" charset="0"/>
                <a:cs typeface="Arial" pitchFamily="34" charset="0"/>
              </a:defRPr>
            </a:lvl4pPr>
            <a:lvl5pPr eaLnBrk="0" hangingPunct="0">
              <a:defRPr sz="4400" b="1">
                <a:ea typeface="ヒラギノ角ゴ Pro W3" charset="0"/>
                <a:cs typeface="Arial" pitchFamily="34" charset="0"/>
              </a:defRPr>
            </a:lvl5pPr>
            <a:lvl6pPr marL="457200" defTabSz="457200" fontAlgn="base">
              <a:spcBef>
                <a:spcPct val="0"/>
              </a:spcBef>
              <a:spcAft>
                <a:spcPct val="0"/>
              </a:spcAft>
              <a:defRPr b="1">
                <a:solidFill>
                  <a:schemeClr val="bg2"/>
                </a:solidFill>
                <a:ea typeface="ヒラギノ角ゴ Pro W3" charset="0"/>
              </a:defRPr>
            </a:lvl6pPr>
            <a:lvl7pPr marL="914400" defTabSz="457200" fontAlgn="base">
              <a:spcBef>
                <a:spcPct val="0"/>
              </a:spcBef>
              <a:spcAft>
                <a:spcPct val="0"/>
              </a:spcAft>
              <a:defRPr b="1">
                <a:solidFill>
                  <a:schemeClr val="bg2"/>
                </a:solidFill>
                <a:ea typeface="ヒラギノ角ゴ Pro W3" charset="0"/>
              </a:defRPr>
            </a:lvl7pPr>
            <a:lvl8pPr marL="1371600" defTabSz="457200" fontAlgn="base">
              <a:spcBef>
                <a:spcPct val="0"/>
              </a:spcBef>
              <a:spcAft>
                <a:spcPct val="0"/>
              </a:spcAft>
              <a:defRPr b="1">
                <a:solidFill>
                  <a:schemeClr val="bg2"/>
                </a:solidFill>
                <a:ea typeface="ヒラギノ角ゴ Pro W3" charset="0"/>
              </a:defRPr>
            </a:lvl8pPr>
            <a:lvl9pPr marL="1828800" defTabSz="457200" fontAlgn="base">
              <a:spcBef>
                <a:spcPct val="0"/>
              </a:spcBef>
              <a:spcAft>
                <a:spcPct val="0"/>
              </a:spcAft>
              <a:defRPr b="1">
                <a:solidFill>
                  <a:schemeClr val="bg2"/>
                </a:solidFill>
                <a:ea typeface="ヒラギノ角ゴ Pro W3" charset="0"/>
              </a:defRPr>
            </a:lvl9pPr>
          </a:lstStyle>
          <a:p>
            <a:pPr marL="0" marR="0" lvl="0" indent="0" algn="l" defTabSz="438573" rtl="0" eaLnBrk="0" fontAlgn="auto" latinLnBrk="0" hangingPunct="0">
              <a:lnSpc>
                <a:spcPct val="100000"/>
              </a:lnSpc>
              <a:spcBef>
                <a:spcPts val="0"/>
              </a:spcBef>
              <a:spcAft>
                <a:spcPts val="0"/>
              </a:spcAft>
              <a:buClrTx/>
              <a:buSzTx/>
              <a:buFontTx/>
              <a:buNone/>
              <a:tabLst/>
              <a:defRPr/>
            </a:pPr>
            <a:r>
              <a:rPr kumimoji="0" lang="en-US" sz="1950" b="0" i="0" u="none" strike="noStrike" kern="1200" cap="none" spc="0" normalizeH="0" baseline="0" noProof="0" dirty="0">
                <a:ln>
                  <a:noFill/>
                </a:ln>
                <a:solidFill>
                  <a:srgbClr val="124191"/>
                </a:solidFill>
                <a:effectLst/>
                <a:uLnTx/>
                <a:uFillTx/>
                <a:latin typeface="Nokia Pure Headline Light"/>
                <a:cs typeface="Arial" pitchFamily="34" charset="0"/>
                <a:sym typeface="Nokia Pure Text Light"/>
              </a:rPr>
              <a:t>Connected Universe</a:t>
            </a:r>
          </a:p>
        </p:txBody>
      </p:sp>
      <p:sp>
        <p:nvSpPr>
          <p:cNvPr id="43" name="Rectangle 42"/>
          <p:cNvSpPr/>
          <p:nvPr/>
        </p:nvSpPr>
        <p:spPr>
          <a:xfrm>
            <a:off x="633206" y="619475"/>
            <a:ext cx="1468145" cy="39795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69068" tIns="44895" rIns="87717" bIns="43859" rtlCol="0" anchor="t" anchorCtr="0"/>
          <a:lstStyle/>
          <a:p>
            <a:pPr marL="0" marR="0" lvl="0" indent="0" algn="l" defTabSz="438573" rtl="0" eaLnBrk="1" fontAlgn="auto" latinLnBrk="0" hangingPunct="1">
              <a:lnSpc>
                <a:spcPct val="100000"/>
              </a:lnSpc>
              <a:spcBef>
                <a:spcPts val="0"/>
              </a:spcBef>
              <a:spcAft>
                <a:spcPts val="0"/>
              </a:spcAft>
              <a:buClrTx/>
              <a:buSzTx/>
              <a:buFontTx/>
              <a:buNone/>
              <a:tabLst/>
              <a:defRPr/>
            </a:pPr>
            <a:r>
              <a:rPr kumimoji="0" lang="en-US" sz="1755"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Nokia Pure Text Light"/>
              </a:rPr>
              <a:t>Connected</a:t>
            </a:r>
          </a:p>
          <a:p>
            <a:pPr marL="0" marR="0" lvl="0" indent="0" algn="l" defTabSz="438573" rtl="0" eaLnBrk="1" fontAlgn="auto" latinLnBrk="0" hangingPunct="1">
              <a:lnSpc>
                <a:spcPct val="100000"/>
              </a:lnSpc>
              <a:spcBef>
                <a:spcPts val="0"/>
              </a:spcBef>
              <a:spcAft>
                <a:spcPts val="0"/>
              </a:spcAft>
              <a:buClrTx/>
              <a:buSzTx/>
              <a:buFontTx/>
              <a:buNone/>
              <a:tabLst/>
              <a:defRPr/>
            </a:pPr>
            <a:r>
              <a:rPr kumimoji="0" lang="en-US" sz="1755"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Nokia Pure Text Light"/>
              </a:rPr>
              <a:t>Public Safety</a:t>
            </a:r>
          </a:p>
        </p:txBody>
      </p:sp>
      <p:sp>
        <p:nvSpPr>
          <p:cNvPr id="44" name="Rectangle 43"/>
          <p:cNvSpPr/>
          <p:nvPr/>
        </p:nvSpPr>
        <p:spPr>
          <a:xfrm>
            <a:off x="3853775" y="619477"/>
            <a:ext cx="1468145" cy="399167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69068" tIns="44895" rIns="87717" bIns="43859" rtlCol="0" anchor="t" anchorCtr="0"/>
          <a:lstStyle/>
          <a:p>
            <a:pPr marL="0" marR="0" lvl="0" indent="0" algn="l" defTabSz="438573" rtl="0" eaLnBrk="1" fontAlgn="auto" latinLnBrk="0" hangingPunct="1">
              <a:lnSpc>
                <a:spcPct val="100000"/>
              </a:lnSpc>
              <a:spcBef>
                <a:spcPts val="0"/>
              </a:spcBef>
              <a:spcAft>
                <a:spcPts val="0"/>
              </a:spcAft>
              <a:buClrTx/>
              <a:buSzTx/>
              <a:buFontTx/>
              <a:buNone/>
              <a:tabLst/>
              <a:defRPr/>
            </a:pPr>
            <a:r>
              <a:rPr kumimoji="0" lang="en-US" sz="1755"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Nokia Pure Text Light"/>
              </a:rPr>
              <a:t>Connected</a:t>
            </a:r>
          </a:p>
          <a:p>
            <a:pPr marL="0" marR="0" lvl="0" indent="0" algn="l" defTabSz="438573" rtl="0" eaLnBrk="1" fontAlgn="auto" latinLnBrk="0" hangingPunct="1">
              <a:lnSpc>
                <a:spcPct val="100000"/>
              </a:lnSpc>
              <a:spcBef>
                <a:spcPts val="0"/>
              </a:spcBef>
              <a:spcAft>
                <a:spcPts val="0"/>
              </a:spcAft>
              <a:buClrTx/>
              <a:buSzTx/>
              <a:buFontTx/>
              <a:buNone/>
              <a:tabLst/>
              <a:defRPr/>
            </a:pPr>
            <a:r>
              <a:rPr kumimoji="0" lang="en-US" sz="1755"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Nokia Pure Text Light"/>
              </a:rPr>
              <a:t>Mobility</a:t>
            </a:r>
          </a:p>
        </p:txBody>
      </p:sp>
      <p:sp>
        <p:nvSpPr>
          <p:cNvPr id="45" name="Rectangle 44"/>
          <p:cNvSpPr/>
          <p:nvPr/>
        </p:nvSpPr>
        <p:spPr>
          <a:xfrm>
            <a:off x="2243490" y="619477"/>
            <a:ext cx="1468145" cy="397951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69068" tIns="44895" rIns="87717" bIns="43859" rtlCol="0" anchor="t" anchorCtr="0"/>
          <a:lstStyle/>
          <a:p>
            <a:pPr marL="0" marR="0" lvl="0" indent="0" algn="l" defTabSz="438573" rtl="0" eaLnBrk="1" fontAlgn="auto" latinLnBrk="0" hangingPunct="1">
              <a:lnSpc>
                <a:spcPct val="100000"/>
              </a:lnSpc>
              <a:spcBef>
                <a:spcPts val="0"/>
              </a:spcBef>
              <a:spcAft>
                <a:spcPts val="0"/>
              </a:spcAft>
              <a:buClrTx/>
              <a:buSzTx/>
              <a:buFontTx/>
              <a:buNone/>
              <a:tabLst/>
              <a:defRPr/>
            </a:pPr>
            <a:r>
              <a:rPr kumimoji="0" lang="en-US" sz="1755"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Nokia Pure Text Light"/>
              </a:rPr>
              <a:t>Connected Digital Health</a:t>
            </a:r>
          </a:p>
        </p:txBody>
      </p:sp>
      <p:sp>
        <p:nvSpPr>
          <p:cNvPr id="47" name="Rectangle 46"/>
          <p:cNvSpPr/>
          <p:nvPr/>
        </p:nvSpPr>
        <p:spPr>
          <a:xfrm>
            <a:off x="5464059" y="619477"/>
            <a:ext cx="1468145" cy="39673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69068" tIns="44895" rIns="87717" bIns="43859" rtlCol="0" anchor="t" anchorCtr="0"/>
          <a:lstStyle/>
          <a:p>
            <a:pPr marL="0" marR="0" lvl="0" indent="0" algn="l" defTabSz="438573" rtl="0" eaLnBrk="1" fontAlgn="auto" latinLnBrk="0" hangingPunct="1">
              <a:lnSpc>
                <a:spcPct val="100000"/>
              </a:lnSpc>
              <a:spcBef>
                <a:spcPts val="0"/>
              </a:spcBef>
              <a:spcAft>
                <a:spcPts val="0"/>
              </a:spcAft>
              <a:buClrTx/>
              <a:buSzTx/>
              <a:buFontTx/>
              <a:buNone/>
              <a:tabLst/>
              <a:defRPr/>
            </a:pPr>
            <a:r>
              <a:rPr kumimoji="0" lang="en-US" sz="1755"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Nokia Pure Text Light"/>
              </a:rPr>
              <a:t>Connected  Utilities</a:t>
            </a:r>
          </a:p>
        </p:txBody>
      </p:sp>
      <p:sp>
        <p:nvSpPr>
          <p:cNvPr id="48" name="TextBox 47"/>
          <p:cNvSpPr txBox="1"/>
          <p:nvPr/>
        </p:nvSpPr>
        <p:spPr>
          <a:xfrm>
            <a:off x="1798955" y="569331"/>
            <a:ext cx="302397" cy="561140"/>
          </a:xfrm>
          <a:prstGeom prst="rect">
            <a:avLst/>
          </a:prstGeom>
          <a:noFill/>
        </p:spPr>
        <p:txBody>
          <a:bodyPr wrap="square" lIns="87717" tIns="43859" rIns="87717" bIns="43859" rtlCol="0" anchor="ctr">
            <a:spAutoFit/>
          </a:bodyPr>
          <a:lstStyle/>
          <a:p>
            <a:pPr marL="0" marR="0" lvl="0" indent="0" algn="ctr" defTabSz="438573" rtl="0" eaLnBrk="1" fontAlgn="auto" latinLnBrk="0" hangingPunct="1">
              <a:lnSpc>
                <a:spcPct val="100000"/>
              </a:lnSpc>
              <a:spcBef>
                <a:spcPts val="0"/>
              </a:spcBef>
              <a:spcAft>
                <a:spcPts val="0"/>
              </a:spcAft>
              <a:buClrTx/>
              <a:buSzTx/>
              <a:buFontTx/>
              <a:buNone/>
              <a:tabLst/>
              <a:defRPr/>
            </a:pPr>
            <a:r>
              <a:rPr kumimoji="0" lang="en-US" sz="3071" b="1" i="0" u="none" strike="noStrike" kern="1200" cap="none" spc="0" normalizeH="0" baseline="0" noProof="0" dirty="0">
                <a:ln>
                  <a:noFill/>
                </a:ln>
                <a:solidFill>
                  <a:srgbClr val="00C9FF"/>
                </a:solidFill>
                <a:effectLst/>
                <a:uLnTx/>
                <a:uFillTx/>
                <a:latin typeface="Arial" panose="020B0604020202020204" pitchFamily="34" charset="0"/>
                <a:ea typeface="Nokia Pure Headline Extra Bold" panose="020B0904020202020204" pitchFamily="34" charset="0"/>
                <a:cs typeface="Arial" panose="020B0604020202020204" pitchFamily="34" charset="0"/>
                <a:sym typeface="Nokia Pure Text Light"/>
              </a:rPr>
              <a:t>1</a:t>
            </a:r>
          </a:p>
        </p:txBody>
      </p:sp>
      <p:sp>
        <p:nvSpPr>
          <p:cNvPr id="55" name="Rectangle 54"/>
          <p:cNvSpPr/>
          <p:nvPr/>
        </p:nvSpPr>
        <p:spPr>
          <a:xfrm>
            <a:off x="7077825" y="619477"/>
            <a:ext cx="1468145" cy="397951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69068" tIns="44895" rIns="87717" bIns="43859" rtlCol="0" anchor="t" anchorCtr="0"/>
          <a:lstStyle/>
          <a:p>
            <a:pPr marL="0" marR="0" lvl="0" indent="0" algn="l" defTabSz="438573" rtl="0" eaLnBrk="1" fontAlgn="auto" latinLnBrk="0" hangingPunct="1">
              <a:lnSpc>
                <a:spcPct val="100000"/>
              </a:lnSpc>
              <a:spcBef>
                <a:spcPts val="0"/>
              </a:spcBef>
              <a:spcAft>
                <a:spcPts val="0"/>
              </a:spcAft>
              <a:buClrTx/>
              <a:buSzTx/>
              <a:buFontTx/>
              <a:buNone/>
              <a:tabLst/>
              <a:defRPr/>
            </a:pPr>
            <a:r>
              <a:rPr kumimoji="0" lang="en-US" sz="1755"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Nokia Pure Text Light"/>
              </a:rPr>
              <a:t>Connected </a:t>
            </a:r>
          </a:p>
          <a:p>
            <a:pPr marL="0" marR="0" lvl="0" indent="0" algn="l" defTabSz="438573" rtl="0" eaLnBrk="1" fontAlgn="auto" latinLnBrk="0" hangingPunct="1">
              <a:lnSpc>
                <a:spcPct val="100000"/>
              </a:lnSpc>
              <a:spcBef>
                <a:spcPts val="0"/>
              </a:spcBef>
              <a:spcAft>
                <a:spcPts val="0"/>
              </a:spcAft>
              <a:buClrTx/>
              <a:buSzTx/>
              <a:buFontTx/>
              <a:buNone/>
              <a:tabLst/>
              <a:defRPr/>
            </a:pPr>
            <a:r>
              <a:rPr kumimoji="0" lang="en-US" sz="1755"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Nokia Pure Text Light"/>
              </a:rPr>
              <a:t>Smart Cities</a:t>
            </a:r>
          </a:p>
        </p:txBody>
      </p:sp>
      <p:pic>
        <p:nvPicPr>
          <p:cNvPr id="30" name="Picture 4" descr="http://image.motortrend.com/f/wot/ford-police-interceptor-fastest-cop-car-in-michigan-state-police-testing-418191/55486451/ford-police-interceptor-sedan.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1686" y="1635199"/>
            <a:ext cx="1111192" cy="837038"/>
          </a:xfrm>
          <a:prstGeom prst="rect">
            <a:avLst/>
          </a:prstGeom>
          <a:noFill/>
        </p:spPr>
      </p:pic>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63095" y="1610198"/>
            <a:ext cx="1097609" cy="862037"/>
          </a:xfrm>
          <a:prstGeom prst="rect">
            <a:avLst/>
          </a:prstGeom>
        </p:spPr>
      </p:pic>
      <p:pic>
        <p:nvPicPr>
          <p:cNvPr id="6" name="Picture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31428" y="1632719"/>
            <a:ext cx="1112845" cy="851675"/>
          </a:xfrm>
          <a:prstGeom prst="rect">
            <a:avLst/>
          </a:prstGeom>
        </p:spPr>
      </p:pic>
      <p:pic>
        <p:nvPicPr>
          <p:cNvPr id="7" name="Picture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395177" y="1634513"/>
            <a:ext cx="1164770" cy="862037"/>
          </a:xfrm>
          <a:prstGeom prst="rect">
            <a:avLst/>
          </a:prstGeom>
        </p:spPr>
      </p:pic>
      <p:grpSp>
        <p:nvGrpSpPr>
          <p:cNvPr id="3" name="Group 21"/>
          <p:cNvGrpSpPr/>
          <p:nvPr/>
        </p:nvGrpSpPr>
        <p:grpSpPr>
          <a:xfrm>
            <a:off x="1176769" y="1106222"/>
            <a:ext cx="381020" cy="530279"/>
            <a:chOff x="5235063" y="987857"/>
            <a:chExt cx="225987" cy="306652"/>
          </a:xfrm>
        </p:grpSpPr>
        <p:grpSp>
          <p:nvGrpSpPr>
            <p:cNvPr id="4" name="Group 22"/>
            <p:cNvGrpSpPr/>
            <p:nvPr/>
          </p:nvGrpSpPr>
          <p:grpSpPr>
            <a:xfrm flipH="1">
              <a:off x="5325617" y="1055187"/>
              <a:ext cx="45719" cy="109719"/>
              <a:chOff x="5436095" y="957352"/>
              <a:chExt cx="47627" cy="114300"/>
            </a:xfrm>
          </p:grpSpPr>
          <p:sp>
            <p:nvSpPr>
              <p:cNvPr id="39" name="Oval 38"/>
              <p:cNvSpPr/>
              <p:nvPr/>
            </p:nvSpPr>
            <p:spPr>
              <a:xfrm flipH="1">
                <a:off x="5436096" y="957352"/>
                <a:ext cx="47626" cy="1143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tIns="65813" bIns="65813" rtlCol="0" anchor="t" anchorCtr="0"/>
              <a:lstStyle/>
              <a:p>
                <a:pPr marL="0" marR="0" lvl="0" indent="0" algn="ctr" defTabSz="438573" rtl="0" eaLnBrk="1" fontAlgn="auto" latinLnBrk="0" hangingPunct="1">
                  <a:lnSpc>
                    <a:spcPct val="100000"/>
                  </a:lnSpc>
                  <a:spcBef>
                    <a:spcPts val="0"/>
                  </a:spcBef>
                  <a:spcAft>
                    <a:spcPts val="0"/>
                  </a:spcAft>
                  <a:buClrTx/>
                  <a:buSzTx/>
                  <a:buFontTx/>
                  <a:buNone/>
                  <a:tabLst/>
                  <a:defRPr/>
                </a:pPr>
                <a:endParaRPr kumimoji="0" lang="en-US" sz="1755" b="0" i="0" u="none" strike="noStrike" kern="1200" cap="none" spc="0" normalizeH="0" baseline="0" noProof="0" dirty="0">
                  <a:ln>
                    <a:noFill/>
                  </a:ln>
                  <a:solidFill>
                    <a:srgbClr val="A8BBC0"/>
                  </a:solidFill>
                  <a:effectLst/>
                  <a:uLnTx/>
                  <a:uFillTx/>
                  <a:latin typeface="Arial" panose="020B0604020202020204" pitchFamily="34" charset="0"/>
                  <a:ea typeface="+mn-ea"/>
                  <a:cs typeface="Arial" panose="020B0604020202020204" pitchFamily="34" charset="0"/>
                  <a:sym typeface="Nokia Pure Text Light"/>
                </a:endParaRPr>
              </a:p>
            </p:txBody>
          </p:sp>
          <p:sp>
            <p:nvSpPr>
              <p:cNvPr id="40" name="Rectangle 39"/>
              <p:cNvSpPr/>
              <p:nvPr/>
            </p:nvSpPr>
            <p:spPr>
              <a:xfrm>
                <a:off x="5436095" y="1010720"/>
                <a:ext cx="47627" cy="6093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65813" bIns="65813" rtlCol="0" anchor="t" anchorCtr="0"/>
              <a:lstStyle/>
              <a:p>
                <a:pPr marL="0" marR="0" lvl="0" indent="0" algn="ctr" defTabSz="438573" rtl="0" eaLnBrk="1" fontAlgn="auto" latinLnBrk="0" hangingPunct="1">
                  <a:lnSpc>
                    <a:spcPct val="100000"/>
                  </a:lnSpc>
                  <a:spcBef>
                    <a:spcPts val="0"/>
                  </a:spcBef>
                  <a:spcAft>
                    <a:spcPts val="0"/>
                  </a:spcAft>
                  <a:buClrTx/>
                  <a:buSzTx/>
                  <a:buFontTx/>
                  <a:buNone/>
                  <a:tabLst/>
                  <a:defRPr/>
                </a:pPr>
                <a:endParaRPr kumimoji="0" lang="en-US" sz="1755" b="0" i="0" u="none" strike="noStrike" kern="1200" cap="none" spc="0" normalizeH="0" baseline="0" noProof="0" dirty="0">
                  <a:ln>
                    <a:noFill/>
                  </a:ln>
                  <a:solidFill>
                    <a:srgbClr val="A8BBC0"/>
                  </a:solidFill>
                  <a:effectLst/>
                  <a:uLnTx/>
                  <a:uFillTx/>
                  <a:latin typeface="Arial" panose="020B0604020202020204" pitchFamily="34" charset="0"/>
                  <a:ea typeface="+mn-ea"/>
                  <a:cs typeface="Arial" panose="020B0604020202020204" pitchFamily="34" charset="0"/>
                  <a:sym typeface="Nokia Pure Text Light"/>
                </a:endParaRPr>
              </a:p>
            </p:txBody>
          </p:sp>
        </p:grpSp>
        <p:grpSp>
          <p:nvGrpSpPr>
            <p:cNvPr id="8" name="Group 23"/>
            <p:cNvGrpSpPr/>
            <p:nvPr/>
          </p:nvGrpSpPr>
          <p:grpSpPr>
            <a:xfrm>
              <a:off x="5235063" y="987857"/>
              <a:ext cx="225987" cy="306652"/>
              <a:chOff x="5235483" y="994038"/>
              <a:chExt cx="225987" cy="306652"/>
            </a:xfrm>
          </p:grpSpPr>
          <p:sp>
            <p:nvSpPr>
              <p:cNvPr id="33" name="Rectangle 32"/>
              <p:cNvSpPr/>
              <p:nvPr/>
            </p:nvSpPr>
            <p:spPr>
              <a:xfrm>
                <a:off x="5339476" y="994038"/>
                <a:ext cx="18000" cy="5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tIns="65813" bIns="65813" rtlCol="0" anchor="t" anchorCtr="0"/>
              <a:lstStyle/>
              <a:p>
                <a:pPr marL="0" marR="0" lvl="0" indent="0" algn="ctr" defTabSz="438573" rtl="0" eaLnBrk="1" fontAlgn="auto" latinLnBrk="0" hangingPunct="1">
                  <a:lnSpc>
                    <a:spcPct val="100000"/>
                  </a:lnSpc>
                  <a:spcBef>
                    <a:spcPts val="0"/>
                  </a:spcBef>
                  <a:spcAft>
                    <a:spcPts val="0"/>
                  </a:spcAft>
                  <a:buClrTx/>
                  <a:buSzTx/>
                  <a:buFontTx/>
                  <a:buNone/>
                  <a:tabLst/>
                  <a:defRPr/>
                </a:pPr>
                <a:endParaRPr kumimoji="0" lang="en-US" sz="1755" b="0" i="0" u="none" strike="noStrike" kern="1200" cap="none" spc="0" normalizeH="0" baseline="0" noProof="0" dirty="0">
                  <a:ln>
                    <a:noFill/>
                  </a:ln>
                  <a:solidFill>
                    <a:srgbClr val="A8BBC0"/>
                  </a:solidFill>
                  <a:effectLst/>
                  <a:uLnTx/>
                  <a:uFillTx/>
                  <a:latin typeface="Arial" panose="020B0604020202020204" pitchFamily="34" charset="0"/>
                  <a:ea typeface="+mn-ea"/>
                  <a:cs typeface="Arial" panose="020B0604020202020204" pitchFamily="34" charset="0"/>
                  <a:sym typeface="Nokia Pure Text Light"/>
                </a:endParaRPr>
              </a:p>
            </p:txBody>
          </p:sp>
          <p:grpSp>
            <p:nvGrpSpPr>
              <p:cNvPr id="10" name="Group 26"/>
              <p:cNvGrpSpPr/>
              <p:nvPr/>
            </p:nvGrpSpPr>
            <p:grpSpPr>
              <a:xfrm>
                <a:off x="5235483" y="1025800"/>
                <a:ext cx="225987" cy="274890"/>
                <a:chOff x="5235483" y="1025800"/>
                <a:chExt cx="225987" cy="274890"/>
              </a:xfrm>
            </p:grpSpPr>
            <p:pic>
              <p:nvPicPr>
                <p:cNvPr id="35" name="Picture 28" descr="http://www.iconsdb.com/icons/preview/royal-blue/car-4-xxl.png"/>
                <p:cNvPicPr>
                  <a:picLocks noChangeAspect="1" noChangeArrowheads="1"/>
                </p:cNvPicPr>
                <p:nvPr/>
              </p:nvPicPr>
              <p:blipFill>
                <a:blip r:embed="rId10" cstate="email">
                  <a:biLevel thresh="25000"/>
                  <a:extLst>
                    <a:ext uri="{28A0092B-C50C-407E-A947-70E740481C1C}">
                      <a14:useLocalDpi xmlns:a14="http://schemas.microsoft.com/office/drawing/2010/main"/>
                    </a:ext>
                  </a:extLst>
                </a:blip>
                <a:srcRect/>
                <a:stretch>
                  <a:fillRect/>
                </a:stretch>
              </p:blipFill>
              <p:spPr bwMode="auto">
                <a:xfrm>
                  <a:off x="5235483" y="1100521"/>
                  <a:ext cx="225987" cy="200169"/>
                </a:xfrm>
                <a:prstGeom prst="rect">
                  <a:avLst/>
                </a:prstGeom>
                <a:noFill/>
              </p:spPr>
            </p:pic>
            <p:grpSp>
              <p:nvGrpSpPr>
                <p:cNvPr id="11" name="Group 42"/>
                <p:cNvGrpSpPr/>
                <p:nvPr/>
              </p:nvGrpSpPr>
              <p:grpSpPr>
                <a:xfrm>
                  <a:off x="5277444" y="1025800"/>
                  <a:ext cx="151589" cy="54000"/>
                  <a:chOff x="5283064" y="1025800"/>
                  <a:chExt cx="151589" cy="54000"/>
                </a:xfrm>
              </p:grpSpPr>
              <p:sp>
                <p:nvSpPr>
                  <p:cNvPr id="37" name="Rectangle 36"/>
                  <p:cNvSpPr/>
                  <p:nvPr/>
                </p:nvSpPr>
                <p:spPr>
                  <a:xfrm rot="2700000">
                    <a:off x="5398653" y="1025800"/>
                    <a:ext cx="18000" cy="5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tIns="65813" bIns="65813" rtlCol="0" anchor="t" anchorCtr="0"/>
                  <a:lstStyle/>
                  <a:p>
                    <a:pPr marL="0" marR="0" lvl="0" indent="0" algn="ctr" defTabSz="438573" rtl="0" eaLnBrk="1" fontAlgn="auto" latinLnBrk="0" hangingPunct="1">
                      <a:lnSpc>
                        <a:spcPct val="100000"/>
                      </a:lnSpc>
                      <a:spcBef>
                        <a:spcPts val="0"/>
                      </a:spcBef>
                      <a:spcAft>
                        <a:spcPts val="0"/>
                      </a:spcAft>
                      <a:buClrTx/>
                      <a:buSzTx/>
                      <a:buFontTx/>
                      <a:buNone/>
                      <a:tabLst/>
                      <a:defRPr/>
                    </a:pPr>
                    <a:endParaRPr kumimoji="0" lang="en-US" sz="1755" b="0" i="0" u="none" strike="noStrike" kern="1200" cap="none" spc="0" normalizeH="0" baseline="0" noProof="0" dirty="0">
                      <a:ln>
                        <a:noFill/>
                      </a:ln>
                      <a:solidFill>
                        <a:srgbClr val="A8BBC0"/>
                      </a:solidFill>
                      <a:effectLst/>
                      <a:uLnTx/>
                      <a:uFillTx/>
                      <a:latin typeface="Arial" panose="020B0604020202020204" pitchFamily="34" charset="0"/>
                      <a:ea typeface="+mn-ea"/>
                      <a:cs typeface="Arial" panose="020B0604020202020204" pitchFamily="34" charset="0"/>
                      <a:sym typeface="Nokia Pure Text Light"/>
                    </a:endParaRPr>
                  </a:p>
                </p:txBody>
              </p:sp>
              <p:sp>
                <p:nvSpPr>
                  <p:cNvPr id="38" name="Rectangle 37"/>
                  <p:cNvSpPr/>
                  <p:nvPr/>
                </p:nvSpPr>
                <p:spPr>
                  <a:xfrm rot="18900000" flipH="1">
                    <a:off x="5283064" y="1025800"/>
                    <a:ext cx="18000" cy="5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tIns="65813" bIns="65813" rtlCol="0" anchor="t" anchorCtr="0"/>
                  <a:lstStyle/>
                  <a:p>
                    <a:pPr marL="0" marR="0" lvl="0" indent="0" algn="ctr" defTabSz="438573" rtl="0" eaLnBrk="1" fontAlgn="auto" latinLnBrk="0" hangingPunct="1">
                      <a:lnSpc>
                        <a:spcPct val="100000"/>
                      </a:lnSpc>
                      <a:spcBef>
                        <a:spcPts val="0"/>
                      </a:spcBef>
                      <a:spcAft>
                        <a:spcPts val="0"/>
                      </a:spcAft>
                      <a:buClrTx/>
                      <a:buSzTx/>
                      <a:buFontTx/>
                      <a:buNone/>
                      <a:tabLst/>
                      <a:defRPr/>
                    </a:pPr>
                    <a:endParaRPr kumimoji="0" lang="en-US" sz="1755" b="0" i="0" u="none" strike="noStrike" kern="1200" cap="none" spc="0" normalizeH="0" baseline="0" noProof="0" dirty="0">
                      <a:ln>
                        <a:noFill/>
                      </a:ln>
                      <a:solidFill>
                        <a:srgbClr val="A8BBC0"/>
                      </a:solidFill>
                      <a:effectLst/>
                      <a:uLnTx/>
                      <a:uFillTx/>
                      <a:latin typeface="Arial" panose="020B0604020202020204" pitchFamily="34" charset="0"/>
                      <a:ea typeface="+mn-ea"/>
                      <a:cs typeface="Arial" panose="020B0604020202020204" pitchFamily="34" charset="0"/>
                      <a:sym typeface="Nokia Pure Text Light"/>
                    </a:endParaRPr>
                  </a:p>
                </p:txBody>
              </p:sp>
            </p:grpSp>
          </p:grpSp>
        </p:grpSp>
      </p:grpSp>
      <p:grpSp>
        <p:nvGrpSpPr>
          <p:cNvPr id="13" name="Group 48"/>
          <p:cNvGrpSpPr/>
          <p:nvPr/>
        </p:nvGrpSpPr>
        <p:grpSpPr>
          <a:xfrm>
            <a:off x="3060960" y="1089260"/>
            <a:ext cx="490060" cy="564897"/>
            <a:chOff x="7384593" y="932885"/>
            <a:chExt cx="356686" cy="400878"/>
          </a:xfrm>
        </p:grpSpPr>
        <p:pic>
          <p:nvPicPr>
            <p:cNvPr id="46" name="Picture 14" descr="http://greatblueresearch.com/wp-content/uploads/2013/05/icon-healthcare1.png"/>
            <p:cNvPicPr>
              <a:picLocks noChangeAspect="1" noChangeArrowheads="1"/>
            </p:cNvPicPr>
            <p:nvPr/>
          </p:nvPicPr>
          <p:blipFill>
            <a:blip r:embed="rId11" cstate="email">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a:fillRect/>
            </a:stretch>
          </p:blipFill>
          <p:spPr bwMode="auto">
            <a:xfrm>
              <a:off x="7384593" y="964747"/>
              <a:ext cx="356683" cy="337157"/>
            </a:xfrm>
            <a:prstGeom prst="rect">
              <a:avLst/>
            </a:prstGeom>
            <a:noFill/>
          </p:spPr>
        </p:pic>
        <p:sp>
          <p:nvSpPr>
            <p:cNvPr id="50" name="TextBox 49"/>
            <p:cNvSpPr txBox="1"/>
            <p:nvPr/>
          </p:nvSpPr>
          <p:spPr>
            <a:xfrm>
              <a:off x="7384596" y="932885"/>
              <a:ext cx="356683" cy="400878"/>
            </a:xfrm>
            <a:prstGeom prst="rect">
              <a:avLst/>
            </a:prstGeom>
            <a:noFill/>
          </p:spPr>
          <p:txBody>
            <a:bodyPr wrap="square" rtlCol="0" anchor="ctr">
              <a:spAutoFit/>
            </a:bodyPr>
            <a:lstStyle/>
            <a:p>
              <a:pPr marL="0" marR="0" lvl="0" indent="0" algn="ctr" defTabSz="438573" rtl="0" eaLnBrk="1" fontAlgn="auto" latinLnBrk="0" hangingPunct="1">
                <a:lnSpc>
                  <a:spcPct val="100000"/>
                </a:lnSpc>
                <a:spcBef>
                  <a:spcPts val="0"/>
                </a:spcBef>
                <a:spcAft>
                  <a:spcPts val="0"/>
                </a:spcAft>
                <a:buClrTx/>
                <a:buSzTx/>
                <a:buFontTx/>
                <a:buNone/>
                <a:tabLst/>
                <a:defRPr/>
              </a:pPr>
              <a:r>
                <a:rPr kumimoji="0" lang="en-US" sz="3071" b="1" i="0" u="none" strike="noStrike" kern="1200" cap="none" spc="0" normalizeH="0" baseline="0" noProof="0" dirty="0">
                  <a:ln>
                    <a:noFill/>
                  </a:ln>
                  <a:solidFill>
                    <a:srgbClr val="124191"/>
                  </a:solidFill>
                  <a:effectLst/>
                  <a:uLnTx/>
                  <a:uFillTx/>
                  <a:latin typeface="Arial" panose="020B0604020202020204" pitchFamily="34" charset="0"/>
                  <a:ea typeface="+mn-ea"/>
                  <a:cs typeface="Arial" panose="020B0604020202020204" pitchFamily="34" charset="0"/>
                  <a:sym typeface="Wingdings 2"/>
                </a:rPr>
                <a:t></a:t>
              </a:r>
              <a:endParaRPr kumimoji="0" lang="en-US" sz="3071" b="1" i="0" u="none" strike="noStrike" kern="1200" cap="none" spc="0" normalizeH="0" baseline="0" noProof="0" dirty="0">
                <a:ln>
                  <a:noFill/>
                </a:ln>
                <a:solidFill>
                  <a:srgbClr val="124191"/>
                </a:solidFill>
                <a:effectLst/>
                <a:uLnTx/>
                <a:uFillTx/>
                <a:latin typeface="Arial" panose="020B0604020202020204" pitchFamily="34" charset="0"/>
                <a:ea typeface="+mn-ea"/>
                <a:cs typeface="Arial" panose="020B0604020202020204" pitchFamily="34" charset="0"/>
                <a:sym typeface="Nokia Pure Text Light"/>
              </a:endParaRPr>
            </a:p>
          </p:txBody>
        </p:sp>
      </p:grpSp>
      <p:pic>
        <p:nvPicPr>
          <p:cNvPr id="51" name="Picture 8" descr="http://www.theunbounded.com/wp-content/uploads/2013/10/manufacturing-icon.png"/>
          <p:cNvPicPr>
            <a:picLocks noChangeAspect="1" noChangeArrowheads="1"/>
          </p:cNvPicPr>
          <p:nvPr/>
        </p:nvPicPr>
        <p:blipFill>
          <a:blip r:embed="rId12" cstate="email">
            <a:biLevel thresh="25000"/>
            <a:extLst>
              <a:ext uri="{28A0092B-C50C-407E-A947-70E740481C1C}">
                <a14:useLocalDpi xmlns:a14="http://schemas.microsoft.com/office/drawing/2010/main"/>
              </a:ext>
            </a:extLst>
          </a:blip>
          <a:srcRect/>
          <a:stretch>
            <a:fillRect/>
          </a:stretch>
        </p:blipFill>
        <p:spPr bwMode="auto">
          <a:xfrm>
            <a:off x="6194799" y="1057970"/>
            <a:ext cx="579070" cy="571734"/>
          </a:xfrm>
          <a:prstGeom prst="rect">
            <a:avLst/>
          </a:prstGeom>
          <a:noFill/>
        </p:spPr>
      </p:pic>
      <p:grpSp>
        <p:nvGrpSpPr>
          <p:cNvPr id="14" name="Group 182"/>
          <p:cNvGrpSpPr>
            <a:grpSpLocks noChangeAspect="1"/>
          </p:cNvGrpSpPr>
          <p:nvPr/>
        </p:nvGrpSpPr>
        <p:grpSpPr>
          <a:xfrm>
            <a:off x="8063193" y="1214671"/>
            <a:ext cx="458846" cy="437144"/>
            <a:chOff x="3776663" y="3322638"/>
            <a:chExt cx="714375" cy="663576"/>
          </a:xfrm>
          <a:solidFill>
            <a:schemeClr val="bg1"/>
          </a:solidFill>
        </p:grpSpPr>
        <p:sp>
          <p:nvSpPr>
            <p:cNvPr id="56" name="Freeform 243"/>
            <p:cNvSpPr>
              <a:spLocks/>
            </p:cNvSpPr>
            <p:nvPr/>
          </p:nvSpPr>
          <p:spPr bwMode="auto">
            <a:xfrm>
              <a:off x="3895726" y="3322638"/>
              <a:ext cx="184150" cy="663575"/>
            </a:xfrm>
            <a:custGeom>
              <a:avLst/>
              <a:gdLst>
                <a:gd name="T0" fmla="*/ 152 w 163"/>
                <a:gd name="T1" fmla="*/ 589 h 589"/>
                <a:gd name="T2" fmla="*/ 141 w 163"/>
                <a:gd name="T3" fmla="*/ 578 h 589"/>
                <a:gd name="T4" fmla="*/ 141 w 163"/>
                <a:gd name="T5" fmla="*/ 22 h 589"/>
                <a:gd name="T6" fmla="*/ 23 w 163"/>
                <a:gd name="T7" fmla="*/ 22 h 589"/>
                <a:gd name="T8" fmla="*/ 23 w 163"/>
                <a:gd name="T9" fmla="*/ 536 h 589"/>
                <a:gd name="T10" fmla="*/ 11 w 163"/>
                <a:gd name="T11" fmla="*/ 547 h 589"/>
                <a:gd name="T12" fmla="*/ 0 w 163"/>
                <a:gd name="T13" fmla="*/ 536 h 589"/>
                <a:gd name="T14" fmla="*/ 0 w 163"/>
                <a:gd name="T15" fmla="*/ 11 h 589"/>
                <a:gd name="T16" fmla="*/ 11 w 163"/>
                <a:gd name="T17" fmla="*/ 0 h 589"/>
                <a:gd name="T18" fmla="*/ 152 w 163"/>
                <a:gd name="T19" fmla="*/ 0 h 589"/>
                <a:gd name="T20" fmla="*/ 163 w 163"/>
                <a:gd name="T21" fmla="*/ 11 h 589"/>
                <a:gd name="T22" fmla="*/ 163 w 163"/>
                <a:gd name="T23" fmla="*/ 578 h 589"/>
                <a:gd name="T24" fmla="*/ 152 w 163"/>
                <a:gd name="T25" fmla="*/ 589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589">
                  <a:moveTo>
                    <a:pt x="152" y="589"/>
                  </a:moveTo>
                  <a:cubicBezTo>
                    <a:pt x="146" y="589"/>
                    <a:pt x="141" y="584"/>
                    <a:pt x="141" y="578"/>
                  </a:cubicBezTo>
                  <a:cubicBezTo>
                    <a:pt x="141" y="22"/>
                    <a:pt x="141" y="22"/>
                    <a:pt x="141" y="22"/>
                  </a:cubicBezTo>
                  <a:cubicBezTo>
                    <a:pt x="23" y="22"/>
                    <a:pt x="23" y="22"/>
                    <a:pt x="23" y="22"/>
                  </a:cubicBezTo>
                  <a:cubicBezTo>
                    <a:pt x="23" y="536"/>
                    <a:pt x="23" y="536"/>
                    <a:pt x="23" y="536"/>
                  </a:cubicBezTo>
                  <a:cubicBezTo>
                    <a:pt x="23" y="542"/>
                    <a:pt x="18" y="547"/>
                    <a:pt x="11" y="547"/>
                  </a:cubicBezTo>
                  <a:cubicBezTo>
                    <a:pt x="5" y="547"/>
                    <a:pt x="0" y="542"/>
                    <a:pt x="0" y="536"/>
                  </a:cubicBezTo>
                  <a:cubicBezTo>
                    <a:pt x="0" y="11"/>
                    <a:pt x="0" y="11"/>
                    <a:pt x="0" y="11"/>
                  </a:cubicBezTo>
                  <a:cubicBezTo>
                    <a:pt x="0" y="5"/>
                    <a:pt x="5" y="0"/>
                    <a:pt x="11" y="0"/>
                  </a:cubicBezTo>
                  <a:cubicBezTo>
                    <a:pt x="152" y="0"/>
                    <a:pt x="152" y="0"/>
                    <a:pt x="152" y="0"/>
                  </a:cubicBezTo>
                  <a:cubicBezTo>
                    <a:pt x="158" y="0"/>
                    <a:pt x="163" y="5"/>
                    <a:pt x="163" y="11"/>
                  </a:cubicBezTo>
                  <a:cubicBezTo>
                    <a:pt x="163" y="578"/>
                    <a:pt x="163" y="578"/>
                    <a:pt x="163" y="578"/>
                  </a:cubicBezTo>
                  <a:cubicBezTo>
                    <a:pt x="163" y="584"/>
                    <a:pt x="158" y="589"/>
                    <a:pt x="152" y="58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6866" tIns="33433" rIns="66866" bIns="33433" numCol="1" anchor="t" anchorCtr="0" compatLnSpc="1">
              <a:prstTxWarp prst="textNoShape">
                <a:avLst/>
              </a:prstTxWarp>
            </a:bodyPr>
            <a:lstStyle/>
            <a:p>
              <a:pPr marL="0" marR="0" lvl="0" indent="0" algn="l" defTabSz="438573" rtl="0" eaLnBrk="1" fontAlgn="auto" latinLnBrk="0" hangingPunct="1">
                <a:lnSpc>
                  <a:spcPct val="100000"/>
                </a:lnSpc>
                <a:spcBef>
                  <a:spcPts val="0"/>
                </a:spcBef>
                <a:spcAft>
                  <a:spcPts val="0"/>
                </a:spcAft>
                <a:buClrTx/>
                <a:buSzTx/>
                <a:buFontTx/>
                <a:buNone/>
                <a:tabLst/>
                <a:defRPr/>
              </a:pPr>
              <a:endParaRPr kumimoji="0" lang="en-GB" sz="1755" b="0" i="0" u="none" strike="noStrike" kern="1200" cap="none" spc="0" normalizeH="0" baseline="0" noProof="0" dirty="0">
                <a:ln>
                  <a:noFill/>
                </a:ln>
                <a:solidFill>
                  <a:srgbClr val="124191"/>
                </a:solidFill>
                <a:effectLst/>
                <a:uLnTx/>
                <a:uFillTx/>
                <a:latin typeface="Arial" panose="020B0604020202020204" pitchFamily="34" charset="0"/>
                <a:ea typeface="+mn-ea"/>
                <a:cs typeface="Arial" panose="020B0604020202020204" pitchFamily="34" charset="0"/>
                <a:sym typeface="Nokia Pure Text Light"/>
              </a:endParaRPr>
            </a:p>
          </p:txBody>
        </p:sp>
        <p:sp>
          <p:nvSpPr>
            <p:cNvPr id="57" name="Freeform 244"/>
            <p:cNvSpPr>
              <a:spLocks/>
            </p:cNvSpPr>
            <p:nvPr/>
          </p:nvSpPr>
          <p:spPr bwMode="auto">
            <a:xfrm>
              <a:off x="3776663" y="3473451"/>
              <a:ext cx="714375" cy="512763"/>
            </a:xfrm>
            <a:custGeom>
              <a:avLst/>
              <a:gdLst>
                <a:gd name="T0" fmla="*/ 622 w 634"/>
                <a:gd name="T1" fmla="*/ 455 h 455"/>
                <a:gd name="T2" fmla="*/ 449 w 634"/>
                <a:gd name="T3" fmla="*/ 455 h 455"/>
                <a:gd name="T4" fmla="*/ 438 w 634"/>
                <a:gd name="T5" fmla="*/ 444 h 455"/>
                <a:gd name="T6" fmla="*/ 438 w 634"/>
                <a:gd name="T7" fmla="*/ 110 h 455"/>
                <a:gd name="T8" fmla="*/ 319 w 634"/>
                <a:gd name="T9" fmla="*/ 33 h 455"/>
                <a:gd name="T10" fmla="*/ 319 w 634"/>
                <a:gd name="T11" fmla="*/ 444 h 455"/>
                <a:gd name="T12" fmla="*/ 308 w 634"/>
                <a:gd name="T13" fmla="*/ 455 h 455"/>
                <a:gd name="T14" fmla="*/ 12 w 634"/>
                <a:gd name="T15" fmla="*/ 455 h 455"/>
                <a:gd name="T16" fmla="*/ 0 w 634"/>
                <a:gd name="T17" fmla="*/ 444 h 455"/>
                <a:gd name="T18" fmla="*/ 12 w 634"/>
                <a:gd name="T19" fmla="*/ 433 h 455"/>
                <a:gd name="T20" fmla="*/ 297 w 634"/>
                <a:gd name="T21" fmla="*/ 433 h 455"/>
                <a:gd name="T22" fmla="*/ 297 w 634"/>
                <a:gd name="T23" fmla="*/ 12 h 455"/>
                <a:gd name="T24" fmla="*/ 303 w 634"/>
                <a:gd name="T25" fmla="*/ 2 h 455"/>
                <a:gd name="T26" fmla="*/ 314 w 634"/>
                <a:gd name="T27" fmla="*/ 2 h 455"/>
                <a:gd name="T28" fmla="*/ 455 w 634"/>
                <a:gd name="T29" fmla="*/ 94 h 455"/>
                <a:gd name="T30" fmla="*/ 460 w 634"/>
                <a:gd name="T31" fmla="*/ 104 h 455"/>
                <a:gd name="T32" fmla="*/ 460 w 634"/>
                <a:gd name="T33" fmla="*/ 433 h 455"/>
                <a:gd name="T34" fmla="*/ 622 w 634"/>
                <a:gd name="T35" fmla="*/ 433 h 455"/>
                <a:gd name="T36" fmla="*/ 634 w 634"/>
                <a:gd name="T37" fmla="*/ 444 h 455"/>
                <a:gd name="T38" fmla="*/ 622 w 634"/>
                <a:gd name="T39"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4" h="455">
                  <a:moveTo>
                    <a:pt x="622" y="455"/>
                  </a:moveTo>
                  <a:cubicBezTo>
                    <a:pt x="449" y="455"/>
                    <a:pt x="449" y="455"/>
                    <a:pt x="449" y="455"/>
                  </a:cubicBezTo>
                  <a:cubicBezTo>
                    <a:pt x="443" y="455"/>
                    <a:pt x="438" y="450"/>
                    <a:pt x="438" y="444"/>
                  </a:cubicBezTo>
                  <a:cubicBezTo>
                    <a:pt x="438" y="110"/>
                    <a:pt x="438" y="110"/>
                    <a:pt x="438" y="110"/>
                  </a:cubicBezTo>
                  <a:cubicBezTo>
                    <a:pt x="319" y="33"/>
                    <a:pt x="319" y="33"/>
                    <a:pt x="319" y="33"/>
                  </a:cubicBezTo>
                  <a:cubicBezTo>
                    <a:pt x="319" y="444"/>
                    <a:pt x="319" y="444"/>
                    <a:pt x="319" y="444"/>
                  </a:cubicBezTo>
                  <a:cubicBezTo>
                    <a:pt x="319" y="450"/>
                    <a:pt x="314" y="455"/>
                    <a:pt x="308" y="455"/>
                  </a:cubicBezTo>
                  <a:cubicBezTo>
                    <a:pt x="12" y="455"/>
                    <a:pt x="12" y="455"/>
                    <a:pt x="12" y="455"/>
                  </a:cubicBezTo>
                  <a:cubicBezTo>
                    <a:pt x="5" y="455"/>
                    <a:pt x="0" y="450"/>
                    <a:pt x="0" y="444"/>
                  </a:cubicBezTo>
                  <a:cubicBezTo>
                    <a:pt x="0" y="438"/>
                    <a:pt x="5" y="433"/>
                    <a:pt x="12" y="433"/>
                  </a:cubicBezTo>
                  <a:cubicBezTo>
                    <a:pt x="297" y="433"/>
                    <a:pt x="297" y="433"/>
                    <a:pt x="297" y="433"/>
                  </a:cubicBezTo>
                  <a:cubicBezTo>
                    <a:pt x="297" y="12"/>
                    <a:pt x="297" y="12"/>
                    <a:pt x="297" y="12"/>
                  </a:cubicBezTo>
                  <a:cubicBezTo>
                    <a:pt x="297" y="8"/>
                    <a:pt x="299" y="4"/>
                    <a:pt x="303" y="2"/>
                  </a:cubicBezTo>
                  <a:cubicBezTo>
                    <a:pt x="307" y="0"/>
                    <a:pt x="311" y="0"/>
                    <a:pt x="314" y="2"/>
                  </a:cubicBezTo>
                  <a:cubicBezTo>
                    <a:pt x="455" y="94"/>
                    <a:pt x="455" y="94"/>
                    <a:pt x="455" y="94"/>
                  </a:cubicBezTo>
                  <a:cubicBezTo>
                    <a:pt x="458" y="96"/>
                    <a:pt x="460" y="100"/>
                    <a:pt x="460" y="104"/>
                  </a:cubicBezTo>
                  <a:cubicBezTo>
                    <a:pt x="460" y="433"/>
                    <a:pt x="460" y="433"/>
                    <a:pt x="460" y="433"/>
                  </a:cubicBezTo>
                  <a:cubicBezTo>
                    <a:pt x="622" y="433"/>
                    <a:pt x="622" y="433"/>
                    <a:pt x="622" y="433"/>
                  </a:cubicBezTo>
                  <a:cubicBezTo>
                    <a:pt x="629" y="433"/>
                    <a:pt x="634" y="438"/>
                    <a:pt x="634" y="444"/>
                  </a:cubicBezTo>
                  <a:cubicBezTo>
                    <a:pt x="634" y="450"/>
                    <a:pt x="629" y="455"/>
                    <a:pt x="622" y="45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6866" tIns="33433" rIns="66866" bIns="33433" numCol="1" anchor="t" anchorCtr="0" compatLnSpc="1">
              <a:prstTxWarp prst="textNoShape">
                <a:avLst/>
              </a:prstTxWarp>
            </a:bodyPr>
            <a:lstStyle/>
            <a:p>
              <a:pPr marL="0" marR="0" lvl="0" indent="0" algn="l" defTabSz="438573" rtl="0" eaLnBrk="1" fontAlgn="auto" latinLnBrk="0" hangingPunct="1">
                <a:lnSpc>
                  <a:spcPct val="100000"/>
                </a:lnSpc>
                <a:spcBef>
                  <a:spcPts val="0"/>
                </a:spcBef>
                <a:spcAft>
                  <a:spcPts val="0"/>
                </a:spcAft>
                <a:buClrTx/>
                <a:buSzTx/>
                <a:buFontTx/>
                <a:buNone/>
                <a:tabLst/>
                <a:defRPr/>
              </a:pPr>
              <a:endParaRPr kumimoji="0" lang="en-GB" sz="1755" b="0" i="0" u="none" strike="noStrike" kern="1200" cap="none" spc="0" normalizeH="0" baseline="0" noProof="0" dirty="0">
                <a:ln>
                  <a:noFill/>
                </a:ln>
                <a:solidFill>
                  <a:srgbClr val="124191"/>
                </a:solidFill>
                <a:effectLst/>
                <a:uLnTx/>
                <a:uFillTx/>
                <a:latin typeface="Arial" panose="020B0604020202020204" pitchFamily="34" charset="0"/>
                <a:ea typeface="+mn-ea"/>
                <a:cs typeface="Arial" panose="020B0604020202020204" pitchFamily="34" charset="0"/>
                <a:sym typeface="Nokia Pure Text Light"/>
              </a:endParaRPr>
            </a:p>
          </p:txBody>
        </p:sp>
        <p:sp>
          <p:nvSpPr>
            <p:cNvPr id="58" name="Freeform 245"/>
            <p:cNvSpPr>
              <a:spLocks/>
            </p:cNvSpPr>
            <p:nvPr/>
          </p:nvSpPr>
          <p:spPr bwMode="auto">
            <a:xfrm>
              <a:off x="4322763" y="3898901"/>
              <a:ext cx="168275" cy="25400"/>
            </a:xfrm>
            <a:custGeom>
              <a:avLst/>
              <a:gdLst>
                <a:gd name="T0" fmla="*/ 138 w 150"/>
                <a:gd name="T1" fmla="*/ 23 h 23"/>
                <a:gd name="T2" fmla="*/ 12 w 150"/>
                <a:gd name="T3" fmla="*/ 23 h 23"/>
                <a:gd name="T4" fmla="*/ 0 w 150"/>
                <a:gd name="T5" fmla="*/ 11 h 23"/>
                <a:gd name="T6" fmla="*/ 12 w 150"/>
                <a:gd name="T7" fmla="*/ 0 h 23"/>
                <a:gd name="T8" fmla="*/ 138 w 150"/>
                <a:gd name="T9" fmla="*/ 0 h 23"/>
                <a:gd name="T10" fmla="*/ 150 w 150"/>
                <a:gd name="T11" fmla="*/ 11 h 23"/>
                <a:gd name="T12" fmla="*/ 138 w 150"/>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50" h="23">
                  <a:moveTo>
                    <a:pt x="138" y="23"/>
                  </a:moveTo>
                  <a:cubicBezTo>
                    <a:pt x="12" y="23"/>
                    <a:pt x="12" y="23"/>
                    <a:pt x="12" y="23"/>
                  </a:cubicBezTo>
                  <a:cubicBezTo>
                    <a:pt x="5" y="23"/>
                    <a:pt x="0" y="18"/>
                    <a:pt x="0" y="11"/>
                  </a:cubicBezTo>
                  <a:cubicBezTo>
                    <a:pt x="0" y="5"/>
                    <a:pt x="5" y="0"/>
                    <a:pt x="12" y="0"/>
                  </a:cubicBezTo>
                  <a:cubicBezTo>
                    <a:pt x="138" y="0"/>
                    <a:pt x="138" y="0"/>
                    <a:pt x="138" y="0"/>
                  </a:cubicBezTo>
                  <a:cubicBezTo>
                    <a:pt x="145" y="0"/>
                    <a:pt x="150" y="5"/>
                    <a:pt x="150" y="11"/>
                  </a:cubicBezTo>
                  <a:cubicBezTo>
                    <a:pt x="150" y="18"/>
                    <a:pt x="145" y="23"/>
                    <a:pt x="138"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6866" tIns="33433" rIns="66866" bIns="33433" numCol="1" anchor="t" anchorCtr="0" compatLnSpc="1">
              <a:prstTxWarp prst="textNoShape">
                <a:avLst/>
              </a:prstTxWarp>
            </a:bodyPr>
            <a:lstStyle/>
            <a:p>
              <a:pPr marL="0" marR="0" lvl="0" indent="0" algn="l" defTabSz="438573" rtl="0" eaLnBrk="1" fontAlgn="auto" latinLnBrk="0" hangingPunct="1">
                <a:lnSpc>
                  <a:spcPct val="100000"/>
                </a:lnSpc>
                <a:spcBef>
                  <a:spcPts val="0"/>
                </a:spcBef>
                <a:spcAft>
                  <a:spcPts val="0"/>
                </a:spcAft>
                <a:buClrTx/>
                <a:buSzTx/>
                <a:buFontTx/>
                <a:buNone/>
                <a:tabLst/>
                <a:defRPr/>
              </a:pPr>
              <a:endParaRPr kumimoji="0" lang="en-GB" sz="1755" b="0" i="0" u="none" strike="noStrike" kern="1200" cap="none" spc="0" normalizeH="0" baseline="0" noProof="0" dirty="0">
                <a:ln>
                  <a:noFill/>
                </a:ln>
                <a:solidFill>
                  <a:srgbClr val="124191"/>
                </a:solidFill>
                <a:effectLst/>
                <a:uLnTx/>
                <a:uFillTx/>
                <a:latin typeface="Arial" panose="020B0604020202020204" pitchFamily="34" charset="0"/>
                <a:ea typeface="+mn-ea"/>
                <a:cs typeface="Arial" panose="020B0604020202020204" pitchFamily="34" charset="0"/>
                <a:sym typeface="Nokia Pure Text Light"/>
              </a:endParaRPr>
            </a:p>
          </p:txBody>
        </p:sp>
        <p:sp>
          <p:nvSpPr>
            <p:cNvPr id="59" name="Freeform 246"/>
            <p:cNvSpPr>
              <a:spLocks/>
            </p:cNvSpPr>
            <p:nvPr/>
          </p:nvSpPr>
          <p:spPr bwMode="auto">
            <a:xfrm>
              <a:off x="4322763" y="3835401"/>
              <a:ext cx="168275" cy="25400"/>
            </a:xfrm>
            <a:custGeom>
              <a:avLst/>
              <a:gdLst>
                <a:gd name="T0" fmla="*/ 138 w 150"/>
                <a:gd name="T1" fmla="*/ 23 h 23"/>
                <a:gd name="T2" fmla="*/ 12 w 150"/>
                <a:gd name="T3" fmla="*/ 23 h 23"/>
                <a:gd name="T4" fmla="*/ 0 w 150"/>
                <a:gd name="T5" fmla="*/ 12 h 23"/>
                <a:gd name="T6" fmla="*/ 12 w 150"/>
                <a:gd name="T7" fmla="*/ 0 h 23"/>
                <a:gd name="T8" fmla="*/ 138 w 150"/>
                <a:gd name="T9" fmla="*/ 0 h 23"/>
                <a:gd name="T10" fmla="*/ 150 w 150"/>
                <a:gd name="T11" fmla="*/ 12 h 23"/>
                <a:gd name="T12" fmla="*/ 138 w 150"/>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50" h="23">
                  <a:moveTo>
                    <a:pt x="138" y="23"/>
                  </a:moveTo>
                  <a:cubicBezTo>
                    <a:pt x="12" y="23"/>
                    <a:pt x="12" y="23"/>
                    <a:pt x="12" y="23"/>
                  </a:cubicBezTo>
                  <a:cubicBezTo>
                    <a:pt x="5" y="23"/>
                    <a:pt x="0" y="18"/>
                    <a:pt x="0" y="12"/>
                  </a:cubicBezTo>
                  <a:cubicBezTo>
                    <a:pt x="0" y="6"/>
                    <a:pt x="5" y="0"/>
                    <a:pt x="12" y="0"/>
                  </a:cubicBezTo>
                  <a:cubicBezTo>
                    <a:pt x="138" y="0"/>
                    <a:pt x="138" y="0"/>
                    <a:pt x="138" y="0"/>
                  </a:cubicBezTo>
                  <a:cubicBezTo>
                    <a:pt x="145" y="0"/>
                    <a:pt x="150" y="6"/>
                    <a:pt x="150" y="12"/>
                  </a:cubicBezTo>
                  <a:cubicBezTo>
                    <a:pt x="150" y="18"/>
                    <a:pt x="145" y="23"/>
                    <a:pt x="138"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6866" tIns="33433" rIns="66866" bIns="33433" numCol="1" anchor="t" anchorCtr="0" compatLnSpc="1">
              <a:prstTxWarp prst="textNoShape">
                <a:avLst/>
              </a:prstTxWarp>
            </a:bodyPr>
            <a:lstStyle/>
            <a:p>
              <a:pPr marL="0" marR="0" lvl="0" indent="0" algn="l" defTabSz="438573" rtl="0" eaLnBrk="1" fontAlgn="auto" latinLnBrk="0" hangingPunct="1">
                <a:lnSpc>
                  <a:spcPct val="100000"/>
                </a:lnSpc>
                <a:spcBef>
                  <a:spcPts val="0"/>
                </a:spcBef>
                <a:spcAft>
                  <a:spcPts val="0"/>
                </a:spcAft>
                <a:buClrTx/>
                <a:buSzTx/>
                <a:buFontTx/>
                <a:buNone/>
                <a:tabLst/>
                <a:defRPr/>
              </a:pPr>
              <a:endParaRPr kumimoji="0" lang="en-GB" sz="1755" b="0" i="0" u="none" strike="noStrike" kern="1200" cap="none" spc="0" normalizeH="0" baseline="0" noProof="0" dirty="0">
                <a:ln>
                  <a:noFill/>
                </a:ln>
                <a:solidFill>
                  <a:srgbClr val="124191"/>
                </a:solidFill>
                <a:effectLst/>
                <a:uLnTx/>
                <a:uFillTx/>
                <a:latin typeface="Arial" panose="020B0604020202020204" pitchFamily="34" charset="0"/>
                <a:ea typeface="+mn-ea"/>
                <a:cs typeface="Arial" panose="020B0604020202020204" pitchFamily="34" charset="0"/>
                <a:sym typeface="Nokia Pure Text Light"/>
              </a:endParaRPr>
            </a:p>
          </p:txBody>
        </p:sp>
        <p:sp>
          <p:nvSpPr>
            <p:cNvPr id="61" name="Freeform 247"/>
            <p:cNvSpPr>
              <a:spLocks/>
            </p:cNvSpPr>
            <p:nvPr/>
          </p:nvSpPr>
          <p:spPr bwMode="auto">
            <a:xfrm>
              <a:off x="4322763" y="3773488"/>
              <a:ext cx="168275" cy="25400"/>
            </a:xfrm>
            <a:custGeom>
              <a:avLst/>
              <a:gdLst>
                <a:gd name="T0" fmla="*/ 138 w 150"/>
                <a:gd name="T1" fmla="*/ 22 h 22"/>
                <a:gd name="T2" fmla="*/ 12 w 150"/>
                <a:gd name="T3" fmla="*/ 22 h 22"/>
                <a:gd name="T4" fmla="*/ 0 w 150"/>
                <a:gd name="T5" fmla="*/ 11 h 22"/>
                <a:gd name="T6" fmla="*/ 12 w 150"/>
                <a:gd name="T7" fmla="*/ 0 h 22"/>
                <a:gd name="T8" fmla="*/ 138 w 150"/>
                <a:gd name="T9" fmla="*/ 0 h 22"/>
                <a:gd name="T10" fmla="*/ 150 w 150"/>
                <a:gd name="T11" fmla="*/ 11 h 22"/>
                <a:gd name="T12" fmla="*/ 138 w 150"/>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50" h="22">
                  <a:moveTo>
                    <a:pt x="138" y="22"/>
                  </a:moveTo>
                  <a:cubicBezTo>
                    <a:pt x="12" y="22"/>
                    <a:pt x="12" y="22"/>
                    <a:pt x="12" y="22"/>
                  </a:cubicBezTo>
                  <a:cubicBezTo>
                    <a:pt x="5" y="22"/>
                    <a:pt x="0" y="17"/>
                    <a:pt x="0" y="11"/>
                  </a:cubicBezTo>
                  <a:cubicBezTo>
                    <a:pt x="0" y="5"/>
                    <a:pt x="5" y="0"/>
                    <a:pt x="12" y="0"/>
                  </a:cubicBezTo>
                  <a:cubicBezTo>
                    <a:pt x="138" y="0"/>
                    <a:pt x="138" y="0"/>
                    <a:pt x="138" y="0"/>
                  </a:cubicBezTo>
                  <a:cubicBezTo>
                    <a:pt x="145" y="0"/>
                    <a:pt x="150" y="5"/>
                    <a:pt x="150" y="11"/>
                  </a:cubicBezTo>
                  <a:cubicBezTo>
                    <a:pt x="150" y="17"/>
                    <a:pt x="145" y="22"/>
                    <a:pt x="138"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6866" tIns="33433" rIns="66866" bIns="33433" numCol="1" anchor="t" anchorCtr="0" compatLnSpc="1">
              <a:prstTxWarp prst="textNoShape">
                <a:avLst/>
              </a:prstTxWarp>
            </a:bodyPr>
            <a:lstStyle/>
            <a:p>
              <a:pPr marL="0" marR="0" lvl="0" indent="0" algn="l" defTabSz="438573" rtl="0" eaLnBrk="1" fontAlgn="auto" latinLnBrk="0" hangingPunct="1">
                <a:lnSpc>
                  <a:spcPct val="100000"/>
                </a:lnSpc>
                <a:spcBef>
                  <a:spcPts val="0"/>
                </a:spcBef>
                <a:spcAft>
                  <a:spcPts val="0"/>
                </a:spcAft>
                <a:buClrTx/>
                <a:buSzTx/>
                <a:buFontTx/>
                <a:buNone/>
                <a:tabLst/>
                <a:defRPr/>
              </a:pPr>
              <a:endParaRPr kumimoji="0" lang="en-GB" sz="1755" b="0" i="0" u="none" strike="noStrike" kern="1200" cap="none" spc="0" normalizeH="0" baseline="0" noProof="0" dirty="0">
                <a:ln>
                  <a:noFill/>
                </a:ln>
                <a:solidFill>
                  <a:srgbClr val="124191"/>
                </a:solidFill>
                <a:effectLst/>
                <a:uLnTx/>
                <a:uFillTx/>
                <a:latin typeface="Arial" panose="020B0604020202020204" pitchFamily="34" charset="0"/>
                <a:ea typeface="+mn-ea"/>
                <a:cs typeface="Arial" panose="020B0604020202020204" pitchFamily="34" charset="0"/>
                <a:sym typeface="Nokia Pure Text Light"/>
              </a:endParaRPr>
            </a:p>
          </p:txBody>
        </p:sp>
        <p:sp>
          <p:nvSpPr>
            <p:cNvPr id="70" name="Freeform 248"/>
            <p:cNvSpPr>
              <a:spLocks/>
            </p:cNvSpPr>
            <p:nvPr/>
          </p:nvSpPr>
          <p:spPr bwMode="auto">
            <a:xfrm>
              <a:off x="4322763" y="3709988"/>
              <a:ext cx="168275" cy="25400"/>
            </a:xfrm>
            <a:custGeom>
              <a:avLst/>
              <a:gdLst>
                <a:gd name="T0" fmla="*/ 138 w 150"/>
                <a:gd name="T1" fmla="*/ 22 h 22"/>
                <a:gd name="T2" fmla="*/ 12 w 150"/>
                <a:gd name="T3" fmla="*/ 22 h 22"/>
                <a:gd name="T4" fmla="*/ 0 w 150"/>
                <a:gd name="T5" fmla="*/ 11 h 22"/>
                <a:gd name="T6" fmla="*/ 12 w 150"/>
                <a:gd name="T7" fmla="*/ 0 h 22"/>
                <a:gd name="T8" fmla="*/ 138 w 150"/>
                <a:gd name="T9" fmla="*/ 0 h 22"/>
                <a:gd name="T10" fmla="*/ 150 w 150"/>
                <a:gd name="T11" fmla="*/ 11 h 22"/>
                <a:gd name="T12" fmla="*/ 138 w 150"/>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50" h="22">
                  <a:moveTo>
                    <a:pt x="138" y="22"/>
                  </a:moveTo>
                  <a:cubicBezTo>
                    <a:pt x="12" y="22"/>
                    <a:pt x="12" y="22"/>
                    <a:pt x="12" y="22"/>
                  </a:cubicBezTo>
                  <a:cubicBezTo>
                    <a:pt x="5" y="22"/>
                    <a:pt x="0" y="17"/>
                    <a:pt x="0" y="11"/>
                  </a:cubicBezTo>
                  <a:cubicBezTo>
                    <a:pt x="0" y="5"/>
                    <a:pt x="5" y="0"/>
                    <a:pt x="12" y="0"/>
                  </a:cubicBezTo>
                  <a:cubicBezTo>
                    <a:pt x="138" y="0"/>
                    <a:pt x="138" y="0"/>
                    <a:pt x="138" y="0"/>
                  </a:cubicBezTo>
                  <a:cubicBezTo>
                    <a:pt x="145" y="0"/>
                    <a:pt x="150" y="5"/>
                    <a:pt x="150" y="11"/>
                  </a:cubicBezTo>
                  <a:cubicBezTo>
                    <a:pt x="150" y="17"/>
                    <a:pt x="145" y="22"/>
                    <a:pt x="138"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6866" tIns="33433" rIns="66866" bIns="33433" numCol="1" anchor="t" anchorCtr="0" compatLnSpc="1">
              <a:prstTxWarp prst="textNoShape">
                <a:avLst/>
              </a:prstTxWarp>
            </a:bodyPr>
            <a:lstStyle/>
            <a:p>
              <a:pPr marL="0" marR="0" lvl="0" indent="0" algn="l" defTabSz="438573" rtl="0" eaLnBrk="1" fontAlgn="auto" latinLnBrk="0" hangingPunct="1">
                <a:lnSpc>
                  <a:spcPct val="100000"/>
                </a:lnSpc>
                <a:spcBef>
                  <a:spcPts val="0"/>
                </a:spcBef>
                <a:spcAft>
                  <a:spcPts val="0"/>
                </a:spcAft>
                <a:buClrTx/>
                <a:buSzTx/>
                <a:buFontTx/>
                <a:buNone/>
                <a:tabLst/>
                <a:defRPr/>
              </a:pPr>
              <a:endParaRPr kumimoji="0" lang="en-GB" sz="1755" b="0" i="0" u="none" strike="noStrike" kern="1200" cap="none" spc="0" normalizeH="0" baseline="0" noProof="0" dirty="0">
                <a:ln>
                  <a:noFill/>
                </a:ln>
                <a:solidFill>
                  <a:srgbClr val="124191"/>
                </a:solidFill>
                <a:effectLst/>
                <a:uLnTx/>
                <a:uFillTx/>
                <a:latin typeface="Arial" panose="020B0604020202020204" pitchFamily="34" charset="0"/>
                <a:ea typeface="+mn-ea"/>
                <a:cs typeface="Arial" panose="020B0604020202020204" pitchFamily="34" charset="0"/>
                <a:sym typeface="Nokia Pure Text Light"/>
              </a:endParaRPr>
            </a:p>
          </p:txBody>
        </p:sp>
        <p:sp>
          <p:nvSpPr>
            <p:cNvPr id="71" name="Freeform 249"/>
            <p:cNvSpPr>
              <a:spLocks/>
            </p:cNvSpPr>
            <p:nvPr/>
          </p:nvSpPr>
          <p:spPr bwMode="auto">
            <a:xfrm>
              <a:off x="4322763" y="3646488"/>
              <a:ext cx="168275" cy="26988"/>
            </a:xfrm>
            <a:custGeom>
              <a:avLst/>
              <a:gdLst>
                <a:gd name="T0" fmla="*/ 138 w 150"/>
                <a:gd name="T1" fmla="*/ 23 h 23"/>
                <a:gd name="T2" fmla="*/ 12 w 150"/>
                <a:gd name="T3" fmla="*/ 23 h 23"/>
                <a:gd name="T4" fmla="*/ 0 w 150"/>
                <a:gd name="T5" fmla="*/ 11 h 23"/>
                <a:gd name="T6" fmla="*/ 12 w 150"/>
                <a:gd name="T7" fmla="*/ 0 h 23"/>
                <a:gd name="T8" fmla="*/ 138 w 150"/>
                <a:gd name="T9" fmla="*/ 0 h 23"/>
                <a:gd name="T10" fmla="*/ 150 w 150"/>
                <a:gd name="T11" fmla="*/ 11 h 23"/>
                <a:gd name="T12" fmla="*/ 138 w 150"/>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50" h="23">
                  <a:moveTo>
                    <a:pt x="138" y="23"/>
                  </a:moveTo>
                  <a:cubicBezTo>
                    <a:pt x="12" y="23"/>
                    <a:pt x="12" y="23"/>
                    <a:pt x="12" y="23"/>
                  </a:cubicBezTo>
                  <a:cubicBezTo>
                    <a:pt x="5" y="23"/>
                    <a:pt x="0" y="18"/>
                    <a:pt x="0" y="11"/>
                  </a:cubicBezTo>
                  <a:cubicBezTo>
                    <a:pt x="0" y="5"/>
                    <a:pt x="5" y="0"/>
                    <a:pt x="12" y="0"/>
                  </a:cubicBezTo>
                  <a:cubicBezTo>
                    <a:pt x="138" y="0"/>
                    <a:pt x="138" y="0"/>
                    <a:pt x="138" y="0"/>
                  </a:cubicBezTo>
                  <a:cubicBezTo>
                    <a:pt x="145" y="0"/>
                    <a:pt x="150" y="5"/>
                    <a:pt x="150" y="11"/>
                  </a:cubicBezTo>
                  <a:cubicBezTo>
                    <a:pt x="150" y="18"/>
                    <a:pt x="145" y="23"/>
                    <a:pt x="138"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6866" tIns="33433" rIns="66866" bIns="33433" numCol="1" anchor="t" anchorCtr="0" compatLnSpc="1">
              <a:prstTxWarp prst="textNoShape">
                <a:avLst/>
              </a:prstTxWarp>
            </a:bodyPr>
            <a:lstStyle/>
            <a:p>
              <a:pPr marL="0" marR="0" lvl="0" indent="0" algn="l" defTabSz="438573" rtl="0" eaLnBrk="1" fontAlgn="auto" latinLnBrk="0" hangingPunct="1">
                <a:lnSpc>
                  <a:spcPct val="100000"/>
                </a:lnSpc>
                <a:spcBef>
                  <a:spcPts val="0"/>
                </a:spcBef>
                <a:spcAft>
                  <a:spcPts val="0"/>
                </a:spcAft>
                <a:buClrTx/>
                <a:buSzTx/>
                <a:buFontTx/>
                <a:buNone/>
                <a:tabLst/>
                <a:defRPr/>
              </a:pPr>
              <a:endParaRPr kumimoji="0" lang="en-GB" sz="1755" b="0" i="0" u="none" strike="noStrike" kern="1200" cap="none" spc="0" normalizeH="0" baseline="0" noProof="0" dirty="0">
                <a:ln>
                  <a:noFill/>
                </a:ln>
                <a:solidFill>
                  <a:srgbClr val="124191"/>
                </a:solidFill>
                <a:effectLst/>
                <a:uLnTx/>
                <a:uFillTx/>
                <a:latin typeface="Arial" panose="020B0604020202020204" pitchFamily="34" charset="0"/>
                <a:ea typeface="+mn-ea"/>
                <a:cs typeface="Arial" panose="020B0604020202020204" pitchFamily="34" charset="0"/>
                <a:sym typeface="Nokia Pure Text Light"/>
              </a:endParaRPr>
            </a:p>
          </p:txBody>
        </p:sp>
        <p:sp>
          <p:nvSpPr>
            <p:cNvPr id="72" name="Rectangle 250"/>
            <p:cNvSpPr>
              <a:spLocks noChangeArrowheads="1"/>
            </p:cNvSpPr>
            <p:nvPr/>
          </p:nvSpPr>
          <p:spPr bwMode="auto">
            <a:xfrm>
              <a:off x="3783013" y="3765551"/>
              <a:ext cx="87313" cy="444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6866" tIns="33433" rIns="66866" bIns="33433" numCol="1" anchor="t" anchorCtr="0" compatLnSpc="1">
              <a:prstTxWarp prst="textNoShape">
                <a:avLst/>
              </a:prstTxWarp>
            </a:bodyPr>
            <a:lstStyle/>
            <a:p>
              <a:pPr marL="0" marR="0" lvl="0" indent="0" algn="l" defTabSz="438573" rtl="0" eaLnBrk="1" fontAlgn="auto" latinLnBrk="0" hangingPunct="1">
                <a:lnSpc>
                  <a:spcPct val="100000"/>
                </a:lnSpc>
                <a:spcBef>
                  <a:spcPts val="0"/>
                </a:spcBef>
                <a:spcAft>
                  <a:spcPts val="0"/>
                </a:spcAft>
                <a:buClrTx/>
                <a:buSzTx/>
                <a:buFontTx/>
                <a:buNone/>
                <a:tabLst/>
                <a:defRPr/>
              </a:pPr>
              <a:endParaRPr kumimoji="0" lang="en-GB" sz="1755" b="0" i="0" u="none" strike="noStrike" kern="1200" cap="none" spc="0" normalizeH="0" baseline="0" noProof="0" dirty="0">
                <a:ln>
                  <a:noFill/>
                </a:ln>
                <a:solidFill>
                  <a:srgbClr val="124191"/>
                </a:solidFill>
                <a:effectLst/>
                <a:uLnTx/>
                <a:uFillTx/>
                <a:latin typeface="Arial" panose="020B0604020202020204" pitchFamily="34" charset="0"/>
                <a:ea typeface="+mn-ea"/>
                <a:cs typeface="Arial" panose="020B0604020202020204" pitchFamily="34" charset="0"/>
                <a:sym typeface="Nokia Pure Text Light"/>
              </a:endParaRPr>
            </a:p>
          </p:txBody>
        </p:sp>
        <p:sp>
          <p:nvSpPr>
            <p:cNvPr id="73" name="Rectangle 251"/>
            <p:cNvSpPr>
              <a:spLocks noChangeArrowheads="1"/>
            </p:cNvSpPr>
            <p:nvPr/>
          </p:nvSpPr>
          <p:spPr bwMode="auto">
            <a:xfrm>
              <a:off x="3783013" y="3829051"/>
              <a:ext cx="87313" cy="444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6866" tIns="33433" rIns="66866" bIns="33433" numCol="1" anchor="t" anchorCtr="0" compatLnSpc="1">
              <a:prstTxWarp prst="textNoShape">
                <a:avLst/>
              </a:prstTxWarp>
            </a:bodyPr>
            <a:lstStyle/>
            <a:p>
              <a:pPr marL="0" marR="0" lvl="0" indent="0" algn="l" defTabSz="438573" rtl="0" eaLnBrk="1" fontAlgn="auto" latinLnBrk="0" hangingPunct="1">
                <a:lnSpc>
                  <a:spcPct val="100000"/>
                </a:lnSpc>
                <a:spcBef>
                  <a:spcPts val="0"/>
                </a:spcBef>
                <a:spcAft>
                  <a:spcPts val="0"/>
                </a:spcAft>
                <a:buClrTx/>
                <a:buSzTx/>
                <a:buFontTx/>
                <a:buNone/>
                <a:tabLst/>
                <a:defRPr/>
              </a:pPr>
              <a:endParaRPr kumimoji="0" lang="en-GB" sz="1755" b="0" i="0" u="none" strike="noStrike" kern="1200" cap="none" spc="0" normalizeH="0" baseline="0" noProof="0" dirty="0">
                <a:ln>
                  <a:noFill/>
                </a:ln>
                <a:solidFill>
                  <a:srgbClr val="124191"/>
                </a:solidFill>
                <a:effectLst/>
                <a:uLnTx/>
                <a:uFillTx/>
                <a:latin typeface="Arial" panose="020B0604020202020204" pitchFamily="34" charset="0"/>
                <a:ea typeface="+mn-ea"/>
                <a:cs typeface="Arial" panose="020B0604020202020204" pitchFamily="34" charset="0"/>
                <a:sym typeface="Nokia Pure Text Light"/>
              </a:endParaRPr>
            </a:p>
          </p:txBody>
        </p:sp>
        <p:sp>
          <p:nvSpPr>
            <p:cNvPr id="74" name="Rectangle 252"/>
            <p:cNvSpPr>
              <a:spLocks noChangeArrowheads="1"/>
            </p:cNvSpPr>
            <p:nvPr/>
          </p:nvSpPr>
          <p:spPr bwMode="auto">
            <a:xfrm>
              <a:off x="3783013" y="3894138"/>
              <a:ext cx="87313" cy="444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6866" tIns="33433" rIns="66866" bIns="33433" numCol="1" anchor="t" anchorCtr="0" compatLnSpc="1">
              <a:prstTxWarp prst="textNoShape">
                <a:avLst/>
              </a:prstTxWarp>
            </a:bodyPr>
            <a:lstStyle/>
            <a:p>
              <a:pPr marL="0" marR="0" lvl="0" indent="0" algn="l" defTabSz="438573" rtl="0" eaLnBrk="1" fontAlgn="auto" latinLnBrk="0" hangingPunct="1">
                <a:lnSpc>
                  <a:spcPct val="100000"/>
                </a:lnSpc>
                <a:spcBef>
                  <a:spcPts val="0"/>
                </a:spcBef>
                <a:spcAft>
                  <a:spcPts val="0"/>
                </a:spcAft>
                <a:buClrTx/>
                <a:buSzTx/>
                <a:buFontTx/>
                <a:buNone/>
                <a:tabLst/>
                <a:defRPr/>
              </a:pPr>
              <a:endParaRPr kumimoji="0" lang="en-GB" sz="1755" b="0" i="0" u="none" strike="noStrike" kern="1200" cap="none" spc="0" normalizeH="0" baseline="0" noProof="0" dirty="0">
                <a:ln>
                  <a:noFill/>
                </a:ln>
                <a:solidFill>
                  <a:srgbClr val="124191"/>
                </a:solidFill>
                <a:effectLst/>
                <a:uLnTx/>
                <a:uFillTx/>
                <a:latin typeface="Arial" panose="020B0604020202020204" pitchFamily="34" charset="0"/>
                <a:ea typeface="+mn-ea"/>
                <a:cs typeface="Arial" panose="020B0604020202020204" pitchFamily="34" charset="0"/>
                <a:sym typeface="Nokia Pure Text Light"/>
              </a:endParaRPr>
            </a:p>
          </p:txBody>
        </p:sp>
        <p:sp>
          <p:nvSpPr>
            <p:cNvPr id="75" name="Freeform 253"/>
            <p:cNvSpPr>
              <a:spLocks/>
            </p:cNvSpPr>
            <p:nvPr/>
          </p:nvSpPr>
          <p:spPr bwMode="auto">
            <a:xfrm>
              <a:off x="4167188" y="3440113"/>
              <a:ext cx="95250" cy="133350"/>
            </a:xfrm>
            <a:custGeom>
              <a:avLst/>
              <a:gdLst>
                <a:gd name="T0" fmla="*/ 74 w 85"/>
                <a:gd name="T1" fmla="*/ 119 h 119"/>
                <a:gd name="T2" fmla="*/ 63 w 85"/>
                <a:gd name="T3" fmla="*/ 108 h 119"/>
                <a:gd name="T4" fmla="*/ 63 w 85"/>
                <a:gd name="T5" fmla="*/ 38 h 119"/>
                <a:gd name="T6" fmla="*/ 20 w 85"/>
                <a:gd name="T7" fmla="*/ 78 h 119"/>
                <a:gd name="T8" fmla="*/ 4 w 85"/>
                <a:gd name="T9" fmla="*/ 77 h 119"/>
                <a:gd name="T10" fmla="*/ 5 w 85"/>
                <a:gd name="T11" fmla="*/ 61 h 119"/>
                <a:gd name="T12" fmla="*/ 66 w 85"/>
                <a:gd name="T13" fmla="*/ 4 h 119"/>
                <a:gd name="T14" fmla="*/ 79 w 85"/>
                <a:gd name="T15" fmla="*/ 2 h 119"/>
                <a:gd name="T16" fmla="*/ 85 w 85"/>
                <a:gd name="T17" fmla="*/ 12 h 119"/>
                <a:gd name="T18" fmla="*/ 85 w 85"/>
                <a:gd name="T19" fmla="*/ 108 h 119"/>
                <a:gd name="T20" fmla="*/ 74 w 85"/>
                <a:gd name="T2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19">
                  <a:moveTo>
                    <a:pt x="74" y="119"/>
                  </a:moveTo>
                  <a:cubicBezTo>
                    <a:pt x="68" y="119"/>
                    <a:pt x="63" y="114"/>
                    <a:pt x="63" y="108"/>
                  </a:cubicBezTo>
                  <a:cubicBezTo>
                    <a:pt x="63" y="38"/>
                    <a:pt x="63" y="38"/>
                    <a:pt x="63" y="38"/>
                  </a:cubicBezTo>
                  <a:cubicBezTo>
                    <a:pt x="20" y="78"/>
                    <a:pt x="20" y="78"/>
                    <a:pt x="20" y="78"/>
                  </a:cubicBezTo>
                  <a:cubicBezTo>
                    <a:pt x="15" y="82"/>
                    <a:pt x="8" y="82"/>
                    <a:pt x="4" y="77"/>
                  </a:cubicBezTo>
                  <a:cubicBezTo>
                    <a:pt x="0" y="73"/>
                    <a:pt x="0" y="65"/>
                    <a:pt x="5" y="61"/>
                  </a:cubicBezTo>
                  <a:cubicBezTo>
                    <a:pt x="66" y="4"/>
                    <a:pt x="66" y="4"/>
                    <a:pt x="66" y="4"/>
                  </a:cubicBezTo>
                  <a:cubicBezTo>
                    <a:pt x="70" y="1"/>
                    <a:pt x="74" y="0"/>
                    <a:pt x="79" y="2"/>
                  </a:cubicBezTo>
                  <a:cubicBezTo>
                    <a:pt x="83" y="4"/>
                    <a:pt x="85" y="8"/>
                    <a:pt x="85" y="12"/>
                  </a:cubicBezTo>
                  <a:cubicBezTo>
                    <a:pt x="85" y="108"/>
                    <a:pt x="85" y="108"/>
                    <a:pt x="85" y="108"/>
                  </a:cubicBezTo>
                  <a:cubicBezTo>
                    <a:pt x="85" y="114"/>
                    <a:pt x="80" y="119"/>
                    <a:pt x="74" y="1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6866" tIns="33433" rIns="66866" bIns="33433" numCol="1" anchor="t" anchorCtr="0" compatLnSpc="1">
              <a:prstTxWarp prst="textNoShape">
                <a:avLst/>
              </a:prstTxWarp>
            </a:bodyPr>
            <a:lstStyle/>
            <a:p>
              <a:pPr marL="0" marR="0" lvl="0" indent="0" algn="l" defTabSz="438573" rtl="0" eaLnBrk="1" fontAlgn="auto" latinLnBrk="0" hangingPunct="1">
                <a:lnSpc>
                  <a:spcPct val="100000"/>
                </a:lnSpc>
                <a:spcBef>
                  <a:spcPts val="0"/>
                </a:spcBef>
                <a:spcAft>
                  <a:spcPts val="0"/>
                </a:spcAft>
                <a:buClrTx/>
                <a:buSzTx/>
                <a:buFontTx/>
                <a:buNone/>
                <a:tabLst/>
                <a:defRPr/>
              </a:pPr>
              <a:endParaRPr kumimoji="0" lang="en-GB" sz="1755" b="0" i="0" u="none" strike="noStrike" kern="1200" cap="none" spc="0" normalizeH="0" baseline="0" noProof="0" dirty="0">
                <a:ln>
                  <a:noFill/>
                </a:ln>
                <a:solidFill>
                  <a:srgbClr val="124191"/>
                </a:solidFill>
                <a:effectLst/>
                <a:uLnTx/>
                <a:uFillTx/>
                <a:latin typeface="Arial" panose="020B0604020202020204" pitchFamily="34" charset="0"/>
                <a:ea typeface="+mn-ea"/>
                <a:cs typeface="Arial" panose="020B0604020202020204" pitchFamily="34" charset="0"/>
                <a:sym typeface="Nokia Pure Text Light"/>
              </a:endParaRPr>
            </a:p>
          </p:txBody>
        </p:sp>
        <p:sp>
          <p:nvSpPr>
            <p:cNvPr id="76" name="Freeform 254"/>
            <p:cNvSpPr>
              <a:spLocks/>
            </p:cNvSpPr>
            <p:nvPr/>
          </p:nvSpPr>
          <p:spPr bwMode="auto">
            <a:xfrm>
              <a:off x="4167188" y="3576638"/>
              <a:ext cx="25400" cy="320675"/>
            </a:xfrm>
            <a:custGeom>
              <a:avLst/>
              <a:gdLst>
                <a:gd name="T0" fmla="*/ 11 w 22"/>
                <a:gd name="T1" fmla="*/ 285 h 285"/>
                <a:gd name="T2" fmla="*/ 0 w 22"/>
                <a:gd name="T3" fmla="*/ 274 h 285"/>
                <a:gd name="T4" fmla="*/ 0 w 22"/>
                <a:gd name="T5" fmla="*/ 12 h 285"/>
                <a:gd name="T6" fmla="*/ 11 w 22"/>
                <a:gd name="T7" fmla="*/ 0 h 285"/>
                <a:gd name="T8" fmla="*/ 22 w 22"/>
                <a:gd name="T9" fmla="*/ 12 h 285"/>
                <a:gd name="T10" fmla="*/ 22 w 22"/>
                <a:gd name="T11" fmla="*/ 274 h 285"/>
                <a:gd name="T12" fmla="*/ 11 w 22"/>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22" h="285">
                  <a:moveTo>
                    <a:pt x="11" y="285"/>
                  </a:moveTo>
                  <a:cubicBezTo>
                    <a:pt x="5" y="285"/>
                    <a:pt x="0" y="280"/>
                    <a:pt x="0" y="274"/>
                  </a:cubicBezTo>
                  <a:cubicBezTo>
                    <a:pt x="0" y="12"/>
                    <a:pt x="0" y="12"/>
                    <a:pt x="0" y="12"/>
                  </a:cubicBezTo>
                  <a:cubicBezTo>
                    <a:pt x="0" y="5"/>
                    <a:pt x="5" y="0"/>
                    <a:pt x="11" y="0"/>
                  </a:cubicBezTo>
                  <a:cubicBezTo>
                    <a:pt x="17" y="0"/>
                    <a:pt x="22" y="5"/>
                    <a:pt x="22" y="12"/>
                  </a:cubicBezTo>
                  <a:cubicBezTo>
                    <a:pt x="22" y="274"/>
                    <a:pt x="22" y="274"/>
                    <a:pt x="22" y="274"/>
                  </a:cubicBezTo>
                  <a:cubicBezTo>
                    <a:pt x="22" y="280"/>
                    <a:pt x="17" y="285"/>
                    <a:pt x="11" y="2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6866" tIns="33433" rIns="66866" bIns="33433" numCol="1" anchor="t" anchorCtr="0" compatLnSpc="1">
              <a:prstTxWarp prst="textNoShape">
                <a:avLst/>
              </a:prstTxWarp>
            </a:bodyPr>
            <a:lstStyle/>
            <a:p>
              <a:pPr marL="0" marR="0" lvl="0" indent="0" algn="l" defTabSz="438573" rtl="0" eaLnBrk="1" fontAlgn="auto" latinLnBrk="0" hangingPunct="1">
                <a:lnSpc>
                  <a:spcPct val="100000"/>
                </a:lnSpc>
                <a:spcBef>
                  <a:spcPts val="0"/>
                </a:spcBef>
                <a:spcAft>
                  <a:spcPts val="0"/>
                </a:spcAft>
                <a:buClrTx/>
                <a:buSzTx/>
                <a:buFontTx/>
                <a:buNone/>
                <a:tabLst/>
                <a:defRPr/>
              </a:pPr>
              <a:endParaRPr kumimoji="0" lang="en-GB" sz="1755" b="0" i="0" u="none" strike="noStrike" kern="1200" cap="none" spc="0" normalizeH="0" baseline="0" noProof="0" dirty="0">
                <a:ln>
                  <a:noFill/>
                </a:ln>
                <a:solidFill>
                  <a:srgbClr val="124191"/>
                </a:solidFill>
                <a:effectLst/>
                <a:uLnTx/>
                <a:uFillTx/>
                <a:latin typeface="Arial" panose="020B0604020202020204" pitchFamily="34" charset="0"/>
                <a:ea typeface="+mn-ea"/>
                <a:cs typeface="Arial" panose="020B0604020202020204" pitchFamily="34" charset="0"/>
                <a:sym typeface="Nokia Pure Text Light"/>
              </a:endParaRPr>
            </a:p>
          </p:txBody>
        </p:sp>
      </p:grpSp>
      <p:pic>
        <p:nvPicPr>
          <p:cNvPr id="77" name="Picture 28" descr="http://www.iconsdb.com/icons/preview/royal-blue/car-4-xxl.png"/>
          <p:cNvPicPr>
            <a:picLocks noChangeAspect="1" noChangeArrowheads="1"/>
          </p:cNvPicPr>
          <p:nvPr/>
        </p:nvPicPr>
        <p:blipFill>
          <a:blip r:embed="rId10" cstate="email">
            <a:biLevel thresh="25000"/>
            <a:extLst>
              <a:ext uri="{28A0092B-C50C-407E-A947-70E740481C1C}">
                <a14:useLocalDpi xmlns:a14="http://schemas.microsoft.com/office/drawing/2010/main"/>
              </a:ext>
            </a:extLst>
          </a:blip>
          <a:srcRect/>
          <a:stretch>
            <a:fillRect/>
          </a:stretch>
        </p:blipFill>
        <p:spPr bwMode="auto">
          <a:xfrm>
            <a:off x="4742180" y="1121051"/>
            <a:ext cx="414365" cy="492525"/>
          </a:xfrm>
          <a:prstGeom prst="rect">
            <a:avLst/>
          </a:prstGeom>
          <a:noFill/>
        </p:spPr>
      </p:pic>
      <p:sp>
        <p:nvSpPr>
          <p:cNvPr id="89" name="TextBox 88"/>
          <p:cNvSpPr txBox="1"/>
          <p:nvPr/>
        </p:nvSpPr>
        <p:spPr>
          <a:xfrm>
            <a:off x="3405188" y="618020"/>
            <a:ext cx="306449" cy="561140"/>
          </a:xfrm>
          <a:prstGeom prst="rect">
            <a:avLst/>
          </a:prstGeom>
          <a:noFill/>
        </p:spPr>
        <p:txBody>
          <a:bodyPr wrap="square" lIns="87717" tIns="43859" rIns="87717" bIns="43859" rtlCol="0" anchor="ctr">
            <a:spAutoFit/>
          </a:bodyPr>
          <a:lstStyle/>
          <a:p>
            <a:pPr marL="0" marR="0" lvl="0" indent="0" algn="ctr" defTabSz="438573" rtl="0" eaLnBrk="1" fontAlgn="auto" latinLnBrk="0" hangingPunct="1">
              <a:lnSpc>
                <a:spcPct val="100000"/>
              </a:lnSpc>
              <a:spcBef>
                <a:spcPts val="0"/>
              </a:spcBef>
              <a:spcAft>
                <a:spcPts val="0"/>
              </a:spcAft>
              <a:buClrTx/>
              <a:buSzTx/>
              <a:buFontTx/>
              <a:buNone/>
              <a:tabLst/>
              <a:defRPr/>
            </a:pPr>
            <a:r>
              <a:rPr kumimoji="0" lang="en-US" sz="3071" b="1" i="0" u="none" strike="noStrike" kern="1200" cap="none" spc="0" normalizeH="0" baseline="0" noProof="0" dirty="0">
                <a:ln>
                  <a:noFill/>
                </a:ln>
                <a:solidFill>
                  <a:srgbClr val="00C9FF"/>
                </a:solidFill>
                <a:effectLst/>
                <a:uLnTx/>
                <a:uFillTx/>
                <a:latin typeface="Arial" panose="020B0604020202020204" pitchFamily="34" charset="0"/>
                <a:ea typeface="Nokia Pure Headline Extra Bold" panose="020B0904020202020204" pitchFamily="34" charset="0"/>
                <a:cs typeface="Arial" panose="020B0604020202020204" pitchFamily="34" charset="0"/>
                <a:sym typeface="Nokia Pure Text Light"/>
              </a:rPr>
              <a:t>2</a:t>
            </a:r>
          </a:p>
        </p:txBody>
      </p:sp>
      <p:sp>
        <p:nvSpPr>
          <p:cNvPr id="90" name="TextBox 89"/>
          <p:cNvSpPr txBox="1"/>
          <p:nvPr/>
        </p:nvSpPr>
        <p:spPr>
          <a:xfrm>
            <a:off x="4956616" y="608538"/>
            <a:ext cx="365306" cy="561140"/>
          </a:xfrm>
          <a:prstGeom prst="rect">
            <a:avLst/>
          </a:prstGeom>
          <a:noFill/>
        </p:spPr>
        <p:txBody>
          <a:bodyPr wrap="square" lIns="87717" tIns="43859" rIns="87717" bIns="43859" rtlCol="0" anchor="ctr">
            <a:spAutoFit/>
          </a:bodyPr>
          <a:lstStyle/>
          <a:p>
            <a:pPr marL="0" marR="0" lvl="0" indent="0" algn="ctr" defTabSz="438573" rtl="0" eaLnBrk="1" fontAlgn="auto" latinLnBrk="0" hangingPunct="1">
              <a:lnSpc>
                <a:spcPct val="100000"/>
              </a:lnSpc>
              <a:spcBef>
                <a:spcPts val="0"/>
              </a:spcBef>
              <a:spcAft>
                <a:spcPts val="0"/>
              </a:spcAft>
              <a:buClrTx/>
              <a:buSzTx/>
              <a:buFontTx/>
              <a:buNone/>
              <a:tabLst/>
              <a:defRPr/>
            </a:pPr>
            <a:r>
              <a:rPr kumimoji="0" lang="en-US" sz="3071" b="1" i="0" u="none" strike="noStrike" kern="1200" cap="none" spc="0" normalizeH="0" baseline="0" noProof="0" dirty="0">
                <a:ln>
                  <a:noFill/>
                </a:ln>
                <a:solidFill>
                  <a:srgbClr val="00C9FF"/>
                </a:solidFill>
                <a:effectLst/>
                <a:uLnTx/>
                <a:uFillTx/>
                <a:latin typeface="Arial" panose="020B0604020202020204" pitchFamily="34" charset="0"/>
                <a:ea typeface="Nokia Pure Headline Extra Bold" panose="020B0904020202020204" pitchFamily="34" charset="0"/>
                <a:cs typeface="Arial" panose="020B0604020202020204" pitchFamily="34" charset="0"/>
                <a:sym typeface="Nokia Pure Text Light"/>
              </a:rPr>
              <a:t>3</a:t>
            </a:r>
          </a:p>
        </p:txBody>
      </p:sp>
      <p:sp>
        <p:nvSpPr>
          <p:cNvPr id="91" name="TextBox 90"/>
          <p:cNvSpPr txBox="1"/>
          <p:nvPr/>
        </p:nvSpPr>
        <p:spPr>
          <a:xfrm>
            <a:off x="6550935" y="608538"/>
            <a:ext cx="381271" cy="561140"/>
          </a:xfrm>
          <a:prstGeom prst="rect">
            <a:avLst/>
          </a:prstGeom>
          <a:noFill/>
        </p:spPr>
        <p:txBody>
          <a:bodyPr wrap="square" lIns="87717" tIns="43859" rIns="87717" bIns="43859" rtlCol="0" anchor="ctr">
            <a:spAutoFit/>
          </a:bodyPr>
          <a:lstStyle/>
          <a:p>
            <a:pPr marL="0" marR="0" lvl="0" indent="0" algn="ctr" defTabSz="438573" rtl="0" eaLnBrk="1" fontAlgn="auto" latinLnBrk="0" hangingPunct="1">
              <a:lnSpc>
                <a:spcPct val="100000"/>
              </a:lnSpc>
              <a:spcBef>
                <a:spcPts val="0"/>
              </a:spcBef>
              <a:spcAft>
                <a:spcPts val="0"/>
              </a:spcAft>
              <a:buClrTx/>
              <a:buSzTx/>
              <a:buFontTx/>
              <a:buNone/>
              <a:tabLst/>
              <a:defRPr/>
            </a:pPr>
            <a:r>
              <a:rPr kumimoji="0" lang="en-US" sz="3071" b="1" i="0" u="none" strike="noStrike" kern="1200" cap="none" spc="0" normalizeH="0" baseline="0" noProof="0" dirty="0">
                <a:ln>
                  <a:noFill/>
                </a:ln>
                <a:solidFill>
                  <a:srgbClr val="00C9FF"/>
                </a:solidFill>
                <a:effectLst/>
                <a:uLnTx/>
                <a:uFillTx/>
                <a:latin typeface="Arial" panose="020B0604020202020204" pitchFamily="34" charset="0"/>
                <a:ea typeface="Nokia Pure Headline Extra Bold" panose="020B0904020202020204" pitchFamily="34" charset="0"/>
                <a:cs typeface="Arial" panose="020B0604020202020204" pitchFamily="34" charset="0"/>
                <a:sym typeface="Nokia Pure Text Light"/>
              </a:rPr>
              <a:t>4</a:t>
            </a:r>
          </a:p>
        </p:txBody>
      </p:sp>
      <p:sp>
        <p:nvSpPr>
          <p:cNvPr id="92" name="TextBox 91"/>
          <p:cNvSpPr txBox="1"/>
          <p:nvPr/>
        </p:nvSpPr>
        <p:spPr>
          <a:xfrm>
            <a:off x="8225819" y="569331"/>
            <a:ext cx="316671" cy="561140"/>
          </a:xfrm>
          <a:prstGeom prst="rect">
            <a:avLst/>
          </a:prstGeom>
          <a:noFill/>
        </p:spPr>
        <p:txBody>
          <a:bodyPr wrap="square" lIns="87717" tIns="43859" rIns="87717" bIns="43859" rtlCol="0" anchor="ctr">
            <a:spAutoFit/>
          </a:bodyPr>
          <a:lstStyle/>
          <a:p>
            <a:pPr marL="0" marR="0" lvl="0" indent="0" algn="ctr" defTabSz="438573" rtl="0" eaLnBrk="1" fontAlgn="auto" latinLnBrk="0" hangingPunct="1">
              <a:lnSpc>
                <a:spcPct val="100000"/>
              </a:lnSpc>
              <a:spcBef>
                <a:spcPts val="0"/>
              </a:spcBef>
              <a:spcAft>
                <a:spcPts val="0"/>
              </a:spcAft>
              <a:buClrTx/>
              <a:buSzTx/>
              <a:buFontTx/>
              <a:buNone/>
              <a:tabLst/>
              <a:defRPr/>
            </a:pPr>
            <a:r>
              <a:rPr kumimoji="0" lang="en-US" sz="3071" b="1" i="0" u="none" strike="noStrike" kern="1200" cap="none" spc="0" normalizeH="0" baseline="0" noProof="0" dirty="0">
                <a:ln>
                  <a:noFill/>
                </a:ln>
                <a:solidFill>
                  <a:srgbClr val="00C9FF"/>
                </a:solidFill>
                <a:effectLst/>
                <a:uLnTx/>
                <a:uFillTx/>
                <a:latin typeface="Arial" panose="020B0604020202020204" pitchFamily="34" charset="0"/>
                <a:ea typeface="Nokia Pure Headline Extra Bold" panose="020B0904020202020204" pitchFamily="34" charset="0"/>
                <a:cs typeface="Arial" panose="020B0604020202020204" pitchFamily="34" charset="0"/>
                <a:sym typeface="Nokia Pure Text Light"/>
              </a:rPr>
              <a:t>5</a:t>
            </a:r>
          </a:p>
        </p:txBody>
      </p:sp>
      <p:pic>
        <p:nvPicPr>
          <p:cNvPr id="22" name="Picture 2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555820" y="1623043"/>
            <a:ext cx="1305778" cy="837037"/>
          </a:xfrm>
          <a:prstGeom prst="rect">
            <a:avLst/>
          </a:prstGeom>
        </p:spPr>
      </p:pic>
      <p:sp>
        <p:nvSpPr>
          <p:cNvPr id="82" name="Rectangle 81"/>
          <p:cNvSpPr/>
          <p:nvPr/>
        </p:nvSpPr>
        <p:spPr>
          <a:xfrm>
            <a:off x="411792" y="4097938"/>
            <a:ext cx="8352109" cy="509780"/>
          </a:xfrm>
          <a:prstGeom prst="rect">
            <a:avLst/>
          </a:prstGeom>
          <a:solidFill>
            <a:srgbClr val="00C9FF"/>
          </a:solidFill>
          <a:ln w="3175">
            <a:noFill/>
          </a:ln>
          <a:effectLst/>
        </p:spPr>
        <p:style>
          <a:lnRef idx="1">
            <a:schemeClr val="accent1"/>
          </a:lnRef>
          <a:fillRef idx="3">
            <a:schemeClr val="accent1"/>
          </a:fillRef>
          <a:effectRef idx="2">
            <a:schemeClr val="accent1"/>
          </a:effectRef>
          <a:fontRef idx="minor">
            <a:schemeClr val="lt1"/>
          </a:fontRef>
        </p:style>
        <p:txBody>
          <a:bodyPr tIns="85556" bIns="85556" rtlCol="0" anchor="ctr" anchorCtr="0"/>
          <a:lstStyle/>
          <a:p>
            <a:pPr marL="0" marR="0" lvl="0" indent="0" algn="l" defTabSz="434615" rtl="0" eaLnBrk="1" fontAlgn="auto" latinLnBrk="0" hangingPunct="1">
              <a:lnSpc>
                <a:spcPct val="100000"/>
              </a:lnSpc>
              <a:spcBef>
                <a:spcPts val="0"/>
              </a:spcBef>
              <a:spcAft>
                <a:spcPts val="0"/>
              </a:spcAft>
              <a:buClrTx/>
              <a:buSzTx/>
              <a:buFontTx/>
              <a:buNone/>
              <a:tabLst/>
              <a:defRPr/>
            </a:pPr>
            <a:r>
              <a:rPr kumimoji="0" lang="de-DE" sz="1331" b="0" i="0" u="none" strike="noStrike" kern="1200" cap="none" spc="0" normalizeH="0" baseline="0" noProof="0" dirty="0">
                <a:ln>
                  <a:noFill/>
                </a:ln>
                <a:solidFill>
                  <a:srgbClr val="124191"/>
                </a:solidFill>
                <a:effectLst/>
                <a:uLnTx/>
                <a:uFillTx/>
                <a:latin typeface="Arial" pitchFamily="34" charset="0"/>
                <a:ea typeface="+mn-ea"/>
                <a:cs typeface="Arial" pitchFamily="34" charset="0"/>
              </a:rPr>
              <a:t>Connectivity</a:t>
            </a:r>
            <a:endParaRPr kumimoji="0" lang="en-US" sz="1331" b="0" i="0" u="none" strike="noStrike" kern="1200" cap="none" spc="0" normalizeH="0" baseline="0" noProof="0" dirty="0">
              <a:ln>
                <a:noFill/>
              </a:ln>
              <a:solidFill>
                <a:srgbClr val="124191"/>
              </a:solidFill>
              <a:effectLst/>
              <a:uLnTx/>
              <a:uFillTx/>
              <a:latin typeface="Arial" pitchFamily="34" charset="0"/>
              <a:ea typeface="+mn-ea"/>
              <a:cs typeface="Arial" pitchFamily="34" charset="0"/>
            </a:endParaRPr>
          </a:p>
        </p:txBody>
      </p:sp>
      <p:sp>
        <p:nvSpPr>
          <p:cNvPr id="83" name="Rectangle 82"/>
          <p:cNvSpPr/>
          <p:nvPr/>
        </p:nvSpPr>
        <p:spPr>
          <a:xfrm>
            <a:off x="408106" y="3044149"/>
            <a:ext cx="8352109" cy="509780"/>
          </a:xfrm>
          <a:prstGeom prst="rect">
            <a:avLst/>
          </a:prstGeom>
          <a:solidFill>
            <a:srgbClr val="00C9FF"/>
          </a:solidFill>
          <a:ln w="3175">
            <a:noFill/>
          </a:ln>
          <a:effectLst/>
        </p:spPr>
        <p:style>
          <a:lnRef idx="1">
            <a:schemeClr val="accent1"/>
          </a:lnRef>
          <a:fillRef idx="3">
            <a:schemeClr val="accent1"/>
          </a:fillRef>
          <a:effectRef idx="2">
            <a:schemeClr val="accent1"/>
          </a:effectRef>
          <a:fontRef idx="minor">
            <a:schemeClr val="lt1"/>
          </a:fontRef>
        </p:style>
        <p:txBody>
          <a:bodyPr tIns="85556" bIns="85556" rtlCol="0" anchor="ctr" anchorCtr="0"/>
          <a:lstStyle/>
          <a:p>
            <a:pPr marL="0" marR="0" lvl="0" indent="0" algn="l" defTabSz="434615" rtl="0" eaLnBrk="1" fontAlgn="auto" latinLnBrk="0" hangingPunct="1">
              <a:lnSpc>
                <a:spcPct val="100000"/>
              </a:lnSpc>
              <a:spcBef>
                <a:spcPts val="0"/>
              </a:spcBef>
              <a:spcAft>
                <a:spcPts val="0"/>
              </a:spcAft>
              <a:buClrTx/>
              <a:buSzTx/>
              <a:buFontTx/>
              <a:buNone/>
              <a:tabLst/>
              <a:defRPr/>
            </a:pPr>
            <a:r>
              <a:rPr kumimoji="0" lang="de-DE" sz="1331" b="0" i="0" u="none" strike="noStrike" kern="1200" cap="none" spc="0" normalizeH="0" baseline="0" noProof="0" dirty="0">
                <a:ln>
                  <a:noFill/>
                </a:ln>
                <a:solidFill>
                  <a:srgbClr val="124191"/>
                </a:solidFill>
                <a:effectLst/>
                <a:uLnTx/>
                <a:uFillTx/>
                <a:latin typeface="Arial" pitchFamily="34" charset="0"/>
                <a:ea typeface="+mn-ea"/>
                <a:cs typeface="Arial" pitchFamily="34" charset="0"/>
              </a:rPr>
              <a:t>Platforms</a:t>
            </a:r>
            <a:endParaRPr kumimoji="0" lang="en-US" sz="1331" b="0" i="0" u="none" strike="noStrike" kern="1200" cap="none" spc="0" normalizeH="0" baseline="0" noProof="0" dirty="0">
              <a:ln>
                <a:noFill/>
              </a:ln>
              <a:solidFill>
                <a:srgbClr val="124191"/>
              </a:solidFill>
              <a:effectLst/>
              <a:uLnTx/>
              <a:uFillTx/>
              <a:latin typeface="Arial" pitchFamily="34" charset="0"/>
              <a:ea typeface="+mn-ea"/>
              <a:cs typeface="Arial" pitchFamily="34" charset="0"/>
            </a:endParaRPr>
          </a:p>
        </p:txBody>
      </p:sp>
      <p:sp>
        <p:nvSpPr>
          <p:cNvPr id="84" name="TextBox 83"/>
          <p:cNvSpPr txBox="1"/>
          <p:nvPr/>
        </p:nvSpPr>
        <p:spPr>
          <a:xfrm>
            <a:off x="3057897" y="3784505"/>
            <a:ext cx="5397077" cy="253274"/>
          </a:xfrm>
          <a:prstGeom prst="rect">
            <a:avLst/>
          </a:prstGeom>
          <a:noFill/>
        </p:spPr>
        <p:txBody>
          <a:bodyPr wrap="square" rtlCol="0">
            <a:spAutoFit/>
          </a:bodyPr>
          <a:lstStyle/>
          <a:p>
            <a:pPr marL="0" marR="0" lvl="0" indent="0" algn="r" defTabSz="434615" rtl="0" eaLnBrk="1" fontAlgn="auto" latinLnBrk="0" hangingPunct="1">
              <a:lnSpc>
                <a:spcPct val="100000"/>
              </a:lnSpc>
              <a:spcBef>
                <a:spcPts val="0"/>
              </a:spcBef>
              <a:spcAft>
                <a:spcPts val="0"/>
              </a:spcAft>
              <a:buClrTx/>
              <a:buSzTx/>
              <a:buFontTx/>
              <a:buNone/>
              <a:tabLst/>
              <a:defRPr/>
            </a:pPr>
            <a:r>
              <a:rPr kumimoji="0" lang="en-US" sz="1046" b="0" i="0" u="none" strike="noStrike" kern="1200" cap="none" spc="0" normalizeH="0" baseline="0" noProof="0" dirty="0">
                <a:ln>
                  <a:noFill/>
                </a:ln>
                <a:solidFill>
                  <a:srgbClr val="124191"/>
                </a:solidFill>
                <a:effectLst/>
                <a:uLnTx/>
                <a:uFillTx/>
                <a:latin typeface="Arial" pitchFamily="34" charset="0"/>
                <a:ea typeface="+mn-ea"/>
                <a:cs typeface="Arial" pitchFamily="34" charset="0"/>
              </a:rPr>
              <a:t>Access, IP/Optical/Packet Core/SDM, Airframe, CloudBand</a:t>
            </a:r>
          </a:p>
        </p:txBody>
      </p:sp>
      <p:sp>
        <p:nvSpPr>
          <p:cNvPr id="85" name="TextBox 84"/>
          <p:cNvSpPr txBox="1"/>
          <p:nvPr/>
        </p:nvSpPr>
        <p:spPr>
          <a:xfrm>
            <a:off x="4995216" y="3210245"/>
            <a:ext cx="3230603" cy="253274"/>
          </a:xfrm>
          <a:prstGeom prst="rect">
            <a:avLst/>
          </a:prstGeom>
          <a:noFill/>
        </p:spPr>
        <p:txBody>
          <a:bodyPr wrap="square" rtlCol="0">
            <a:spAutoFit/>
          </a:bodyPr>
          <a:lstStyle/>
          <a:p>
            <a:pPr marL="0" marR="0" lvl="0" indent="0" algn="r" defTabSz="434615" rtl="0" eaLnBrk="1" fontAlgn="auto" latinLnBrk="0" hangingPunct="1">
              <a:lnSpc>
                <a:spcPct val="100000"/>
              </a:lnSpc>
              <a:spcBef>
                <a:spcPts val="0"/>
              </a:spcBef>
              <a:spcAft>
                <a:spcPts val="0"/>
              </a:spcAft>
              <a:buClrTx/>
              <a:buSzTx/>
              <a:buFontTx/>
              <a:buNone/>
              <a:tabLst/>
              <a:defRPr/>
            </a:pPr>
            <a:r>
              <a:rPr kumimoji="0" lang="en-US" sz="1046" b="0" i="0" u="none" strike="noStrike" kern="1200" cap="none" spc="0" normalizeH="0" baseline="0" noProof="0" dirty="0">
                <a:ln>
                  <a:noFill/>
                </a:ln>
                <a:solidFill>
                  <a:srgbClr val="124191"/>
                </a:solidFill>
                <a:effectLst/>
                <a:uLnTx/>
                <a:uFillTx/>
                <a:latin typeface="Arial" pitchFamily="34" charset="0"/>
                <a:ea typeface="+mn-ea"/>
                <a:cs typeface="Arial" pitchFamily="34" charset="0"/>
              </a:rPr>
              <a:t>IMPACT IoT Platform</a:t>
            </a:r>
          </a:p>
        </p:txBody>
      </p:sp>
      <p:sp>
        <p:nvSpPr>
          <p:cNvPr id="88" name="Rectangle 87"/>
          <p:cNvSpPr/>
          <p:nvPr/>
        </p:nvSpPr>
        <p:spPr>
          <a:xfrm>
            <a:off x="404335" y="3561278"/>
            <a:ext cx="8352109" cy="509780"/>
          </a:xfrm>
          <a:prstGeom prst="rect">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tIns="85556" bIns="85556" rtlCol="0" anchor="ctr" anchorCtr="0"/>
          <a:lstStyle/>
          <a:p>
            <a:pPr marL="0" marR="0" lvl="0" indent="0" algn="l" defTabSz="434615" rtl="0" eaLnBrk="1" fontAlgn="auto" latinLnBrk="0" hangingPunct="1">
              <a:lnSpc>
                <a:spcPct val="100000"/>
              </a:lnSpc>
              <a:spcBef>
                <a:spcPts val="0"/>
              </a:spcBef>
              <a:spcAft>
                <a:spcPts val="0"/>
              </a:spcAft>
              <a:buClrTx/>
              <a:buSzTx/>
              <a:buFontTx/>
              <a:buNone/>
              <a:tabLst/>
              <a:defRPr/>
            </a:pPr>
            <a:r>
              <a:rPr kumimoji="0" lang="de-DE" sz="1331" b="0" i="0" u="none" strike="noStrike" kern="1200" cap="none" spc="0" normalizeH="0" baseline="0" noProof="0" dirty="0">
                <a:ln>
                  <a:noFill/>
                </a:ln>
                <a:solidFill>
                  <a:srgbClr val="124191"/>
                </a:solidFill>
                <a:effectLst/>
                <a:uLnTx/>
                <a:uFillTx/>
                <a:latin typeface="Arial" pitchFamily="34" charset="0"/>
                <a:ea typeface="+mn-ea"/>
                <a:cs typeface="Arial" pitchFamily="34" charset="0"/>
              </a:rPr>
              <a:t>Devices / Modules / Sensors</a:t>
            </a:r>
            <a:endParaRPr kumimoji="0" lang="en-US" sz="1331" b="0" i="0" u="none" strike="noStrike" kern="1200" cap="none" spc="0" normalizeH="0" baseline="0" noProof="0" dirty="0">
              <a:ln>
                <a:noFill/>
              </a:ln>
              <a:solidFill>
                <a:srgbClr val="124191"/>
              </a:solidFill>
              <a:effectLst/>
              <a:uLnTx/>
              <a:uFillTx/>
              <a:latin typeface="Arial" pitchFamily="34" charset="0"/>
              <a:ea typeface="+mn-ea"/>
              <a:cs typeface="Arial" pitchFamily="34" charset="0"/>
            </a:endParaRPr>
          </a:p>
        </p:txBody>
      </p:sp>
      <p:sp>
        <p:nvSpPr>
          <p:cNvPr id="93" name="TextBox 92"/>
          <p:cNvSpPr txBox="1"/>
          <p:nvPr/>
        </p:nvSpPr>
        <p:spPr>
          <a:xfrm>
            <a:off x="3983699" y="4360993"/>
            <a:ext cx="4775801" cy="253274"/>
          </a:xfrm>
          <a:prstGeom prst="rect">
            <a:avLst/>
          </a:prstGeom>
          <a:noFill/>
        </p:spPr>
        <p:txBody>
          <a:bodyPr wrap="square" rtlCol="0">
            <a:spAutoFit/>
          </a:bodyPr>
          <a:lstStyle/>
          <a:p>
            <a:pPr marL="0" marR="0" lvl="0" indent="0" algn="r" defTabSz="434615" rtl="0" eaLnBrk="1" fontAlgn="auto" latinLnBrk="0" hangingPunct="1">
              <a:lnSpc>
                <a:spcPct val="100000"/>
              </a:lnSpc>
              <a:spcBef>
                <a:spcPts val="0"/>
              </a:spcBef>
              <a:spcAft>
                <a:spcPts val="0"/>
              </a:spcAft>
              <a:buClrTx/>
              <a:buSzTx/>
              <a:buFontTx/>
              <a:buNone/>
              <a:tabLst/>
              <a:defRPr/>
            </a:pPr>
            <a:r>
              <a:rPr kumimoji="0" lang="en-US" sz="1046" b="0" i="0" u="none" strike="noStrike" kern="1200" cap="none" spc="0" normalizeH="0" baseline="0" noProof="0" dirty="0">
                <a:ln>
                  <a:noFill/>
                </a:ln>
                <a:solidFill>
                  <a:srgbClr val="124191"/>
                </a:solidFill>
                <a:effectLst/>
                <a:uLnTx/>
                <a:uFillTx/>
                <a:latin typeface="Arial" pitchFamily="34" charset="0"/>
                <a:ea typeface="+mn-ea"/>
                <a:cs typeface="Arial" pitchFamily="34" charset="0"/>
              </a:rPr>
              <a:t>4G/CBRS/</a:t>
            </a:r>
            <a:r>
              <a:rPr kumimoji="0" lang="en-US" sz="1046" b="0" i="0" u="none" strike="noStrike" kern="1200" cap="none" spc="0" normalizeH="0" baseline="0" noProof="0" dirty="0" err="1">
                <a:ln>
                  <a:noFill/>
                </a:ln>
                <a:solidFill>
                  <a:srgbClr val="124191"/>
                </a:solidFill>
                <a:effectLst/>
                <a:uLnTx/>
                <a:uFillTx/>
                <a:latin typeface="Arial" pitchFamily="34" charset="0"/>
                <a:ea typeface="+mn-ea"/>
                <a:cs typeface="Arial" pitchFamily="34" charset="0"/>
              </a:rPr>
              <a:t>WiFi</a:t>
            </a:r>
            <a:r>
              <a:rPr kumimoji="0" lang="en-US" sz="1046" b="0" i="0" u="none" strike="noStrike" kern="1200" cap="none" spc="0" normalizeH="0" baseline="0" noProof="0" dirty="0">
                <a:ln>
                  <a:noFill/>
                </a:ln>
                <a:solidFill>
                  <a:srgbClr val="124191"/>
                </a:solidFill>
                <a:effectLst/>
                <a:uLnTx/>
                <a:uFillTx/>
                <a:latin typeface="Arial" pitchFamily="34" charset="0"/>
                <a:ea typeface="+mn-ea"/>
                <a:cs typeface="Arial" pitchFamily="34" charset="0"/>
              </a:rPr>
              <a:t>/Fiber/Microwave/Connected Health, Home, Partner Devices</a:t>
            </a:r>
          </a:p>
        </p:txBody>
      </p:sp>
      <p:sp>
        <p:nvSpPr>
          <p:cNvPr id="94" name="Rectangle 93"/>
          <p:cNvSpPr/>
          <p:nvPr/>
        </p:nvSpPr>
        <p:spPr>
          <a:xfrm>
            <a:off x="408467" y="2510521"/>
            <a:ext cx="8347977" cy="509780"/>
          </a:xfrm>
          <a:prstGeom prst="rect">
            <a:avLst/>
          </a:prstGeom>
          <a:solidFill>
            <a:srgbClr val="00C9FF"/>
          </a:solidFill>
          <a:ln w="3175">
            <a:noFill/>
          </a:ln>
          <a:effectLst/>
        </p:spPr>
        <p:style>
          <a:lnRef idx="1">
            <a:schemeClr val="accent1"/>
          </a:lnRef>
          <a:fillRef idx="3">
            <a:schemeClr val="accent1"/>
          </a:fillRef>
          <a:effectRef idx="2">
            <a:schemeClr val="accent1"/>
          </a:effectRef>
          <a:fontRef idx="minor">
            <a:schemeClr val="lt1"/>
          </a:fontRef>
        </p:style>
        <p:txBody>
          <a:bodyPr tIns="85556" bIns="85556" rtlCol="0" anchor="ctr" anchorCtr="0"/>
          <a:lstStyle/>
          <a:p>
            <a:pPr marL="0" marR="0" lvl="0" indent="0" algn="l" defTabSz="434615" rtl="0" eaLnBrk="1" fontAlgn="auto" latinLnBrk="0" hangingPunct="1">
              <a:lnSpc>
                <a:spcPct val="100000"/>
              </a:lnSpc>
              <a:spcBef>
                <a:spcPts val="0"/>
              </a:spcBef>
              <a:spcAft>
                <a:spcPts val="0"/>
              </a:spcAft>
              <a:buClrTx/>
              <a:buSzTx/>
              <a:buFontTx/>
              <a:buNone/>
              <a:tabLst/>
              <a:defRPr/>
            </a:pPr>
            <a:r>
              <a:rPr kumimoji="0" lang="de-DE" sz="1331" b="0" i="0" u="none" strike="noStrike" kern="1200" cap="none" spc="0" normalizeH="0" baseline="0" noProof="0" dirty="0">
                <a:ln>
                  <a:noFill/>
                </a:ln>
                <a:solidFill>
                  <a:srgbClr val="124191"/>
                </a:solidFill>
                <a:effectLst/>
                <a:uLnTx/>
                <a:uFillTx/>
                <a:latin typeface="Arial" pitchFamily="34" charset="0"/>
                <a:ea typeface="+mn-ea"/>
                <a:cs typeface="Arial" pitchFamily="34" charset="0"/>
              </a:rPr>
              <a:t>Applications / Tools</a:t>
            </a:r>
            <a:endParaRPr kumimoji="0" lang="en-US" sz="1331" b="0" i="0" u="none" strike="noStrike" kern="1200" cap="none" spc="0" normalizeH="0" baseline="0" noProof="0" dirty="0">
              <a:ln>
                <a:noFill/>
              </a:ln>
              <a:solidFill>
                <a:srgbClr val="124191"/>
              </a:solidFill>
              <a:effectLst/>
              <a:uLnTx/>
              <a:uFillTx/>
              <a:latin typeface="Arial" pitchFamily="34" charset="0"/>
              <a:ea typeface="+mn-ea"/>
              <a:cs typeface="Arial" pitchFamily="34" charset="0"/>
            </a:endParaRPr>
          </a:p>
        </p:txBody>
      </p:sp>
      <p:sp>
        <p:nvSpPr>
          <p:cNvPr id="95" name="TextBox 94"/>
          <p:cNvSpPr txBox="1"/>
          <p:nvPr/>
        </p:nvSpPr>
        <p:spPr>
          <a:xfrm>
            <a:off x="4956617" y="2650696"/>
            <a:ext cx="3273767" cy="253274"/>
          </a:xfrm>
          <a:prstGeom prst="rect">
            <a:avLst/>
          </a:prstGeom>
          <a:noFill/>
        </p:spPr>
        <p:txBody>
          <a:bodyPr wrap="square" rtlCol="0">
            <a:spAutoFit/>
          </a:bodyPr>
          <a:lstStyle/>
          <a:p>
            <a:pPr marL="0" marR="0" lvl="0" indent="0" algn="r" defTabSz="434615" rtl="0" eaLnBrk="1" fontAlgn="auto" latinLnBrk="0" hangingPunct="1">
              <a:lnSpc>
                <a:spcPct val="100000"/>
              </a:lnSpc>
              <a:spcBef>
                <a:spcPts val="0"/>
              </a:spcBef>
              <a:spcAft>
                <a:spcPts val="0"/>
              </a:spcAft>
              <a:buClrTx/>
              <a:buSzTx/>
              <a:buFontTx/>
              <a:buNone/>
              <a:tabLst/>
              <a:defRPr/>
            </a:pPr>
            <a:r>
              <a:rPr kumimoji="0" lang="en-US" sz="1046" b="0" i="0" u="none" strike="noStrike" kern="1200" cap="none" spc="0" normalizeH="0" baseline="0" noProof="0" dirty="0">
                <a:ln>
                  <a:noFill/>
                </a:ln>
                <a:solidFill>
                  <a:srgbClr val="124191"/>
                </a:solidFill>
                <a:effectLst/>
                <a:uLnTx/>
                <a:uFillTx/>
                <a:latin typeface="Arial" pitchFamily="34" charset="0"/>
                <a:ea typeface="+mn-ea"/>
                <a:cs typeface="Arial" pitchFamily="34" charset="0"/>
              </a:rPr>
              <a:t>Analytics, Security, Partner Applications</a:t>
            </a:r>
          </a:p>
        </p:txBody>
      </p:sp>
    </p:spTree>
    <p:extLst>
      <p:ext uri="{BB962C8B-B14F-4D97-AF65-F5344CB8AC3E}">
        <p14:creationId xmlns:p14="http://schemas.microsoft.com/office/powerpoint/2010/main" val="24242681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Object 63" hidden="1">
            <a:extLst>
              <a:ext uri="{FF2B5EF4-FFF2-40B4-BE49-F238E27FC236}">
                <a16:creationId xmlns:a16="http://schemas.microsoft.com/office/drawing/2014/main" id="{0783FD8F-F135-4980-B4CA-4FD2F1D688D3}"/>
              </a:ext>
            </a:extLst>
          </p:cNvPr>
          <p:cNvGraphicFramePr>
            <a:graphicFrameLocks noChangeAspect="1"/>
          </p:cNvGraphicFramePr>
          <p:nvPr>
            <p:custDataLst>
              <p:tags r:id="rId2"/>
            </p:custDataLst>
            <p:extLst>
              <p:ext uri="{D42A27DB-BD31-4B8C-83A1-F6EECF244321}">
                <p14:modId xmlns:p14="http://schemas.microsoft.com/office/powerpoint/2010/main" val="30704644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40" name="think-cell Slide" r:id="rId4" imgW="530" imgH="528" progId="TCLayout.ActiveDocument.1">
                  <p:embed/>
                </p:oleObj>
              </mc:Choice>
              <mc:Fallback>
                <p:oleObj name="think-cell Slide" r:id="rId4" imgW="530" imgH="52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ext Placeholder 10">
            <a:extLst>
              <a:ext uri="{FF2B5EF4-FFF2-40B4-BE49-F238E27FC236}">
                <a16:creationId xmlns:a16="http://schemas.microsoft.com/office/drawing/2014/main" id="{1954ED29-3CD9-453C-AB01-FA79C88267F2}"/>
              </a:ext>
            </a:extLst>
          </p:cNvPr>
          <p:cNvSpPr>
            <a:spLocks noGrp="1"/>
          </p:cNvSpPr>
          <p:nvPr>
            <p:ph type="body" sz="quarter" idx="12"/>
          </p:nvPr>
        </p:nvSpPr>
        <p:spPr>
          <a:xfrm>
            <a:off x="417600" y="280800"/>
            <a:ext cx="8308800" cy="309600"/>
          </a:xfrm>
        </p:spPr>
        <p:txBody>
          <a:bodyPr/>
          <a:lstStyle/>
          <a:p>
            <a:r>
              <a:rPr lang="en-GB" dirty="0"/>
              <a:t>Fundamental shifts needed to create value for cities</a:t>
            </a:r>
          </a:p>
          <a:p>
            <a:endParaRPr lang="en-US" dirty="0"/>
          </a:p>
        </p:txBody>
      </p:sp>
      <p:sp>
        <p:nvSpPr>
          <p:cNvPr id="28" name="TextBox 27">
            <a:extLst>
              <a:ext uri="{FF2B5EF4-FFF2-40B4-BE49-F238E27FC236}">
                <a16:creationId xmlns:a16="http://schemas.microsoft.com/office/drawing/2014/main" id="{5B88C5A1-C03A-4101-897B-68D535F785DD}"/>
              </a:ext>
            </a:extLst>
          </p:cNvPr>
          <p:cNvSpPr txBox="1"/>
          <p:nvPr/>
        </p:nvSpPr>
        <p:spPr>
          <a:xfrm>
            <a:off x="594602" y="3054773"/>
            <a:ext cx="3916292" cy="1520093"/>
          </a:xfrm>
          <a:prstGeom prst="rect">
            <a:avLst/>
          </a:prstGeom>
          <a:noFill/>
        </p:spPr>
        <p:txBody>
          <a:bodyPr wrap="square" lIns="72000" tIns="72000" rIns="72000" bIns="72000" rtlCol="0">
            <a:noAutofit/>
          </a:bodyPr>
          <a:lstStyle/>
          <a:p>
            <a:pPr marL="171450" indent="-171450">
              <a:spcAft>
                <a:spcPts val="300"/>
              </a:spcAft>
              <a:buSzPct val="100000"/>
              <a:buFont typeface="Arial" panose="020B0604020202020204" pitchFamily="34" charset="0"/>
              <a:buChar char="•"/>
            </a:pPr>
            <a:r>
              <a:rPr lang="en-US" sz="900" b="1" dirty="0">
                <a:solidFill>
                  <a:schemeClr val="tx2"/>
                </a:solidFill>
              </a:rPr>
              <a:t>Transformational</a:t>
            </a:r>
            <a:r>
              <a:rPr lang="en-US" sz="900" dirty="0">
                <a:solidFill>
                  <a:schemeClr val="tx2"/>
                </a:solidFill>
              </a:rPr>
              <a:t> cities implementing platforms for flexibility, transformation path, value creation. Multi-year, budgeted programs.</a:t>
            </a:r>
          </a:p>
          <a:p>
            <a:pPr marL="171450" indent="-171450">
              <a:spcAft>
                <a:spcPts val="300"/>
              </a:spcAft>
              <a:buSzPct val="100000"/>
              <a:buFont typeface="Arial" panose="020B0604020202020204" pitchFamily="34" charset="0"/>
              <a:buChar char="•"/>
            </a:pPr>
            <a:r>
              <a:rPr lang="en-US" sz="900" b="1" dirty="0">
                <a:solidFill>
                  <a:schemeClr val="tx2"/>
                </a:solidFill>
              </a:rPr>
              <a:t>Mature</a:t>
            </a:r>
            <a:r>
              <a:rPr lang="en-US" sz="900" dirty="0">
                <a:solidFill>
                  <a:schemeClr val="tx2"/>
                </a:solidFill>
              </a:rPr>
              <a:t> cities are implementing full-cycle, integrated solutions for greater business value. Multi-year, budgeted programs. </a:t>
            </a:r>
          </a:p>
          <a:p>
            <a:pPr marL="171450" indent="-171450">
              <a:spcAft>
                <a:spcPts val="300"/>
              </a:spcAft>
              <a:buSzPct val="100000"/>
              <a:buFont typeface="Arial" panose="020B0604020202020204" pitchFamily="34" charset="0"/>
              <a:buChar char="•"/>
            </a:pPr>
            <a:r>
              <a:rPr lang="en-US" sz="900" dirty="0">
                <a:solidFill>
                  <a:schemeClr val="tx2"/>
                </a:solidFill>
              </a:rPr>
              <a:t>A large number of </a:t>
            </a:r>
            <a:r>
              <a:rPr lang="en-US" sz="900" b="1" dirty="0">
                <a:solidFill>
                  <a:schemeClr val="tx2"/>
                </a:solidFill>
              </a:rPr>
              <a:t>evolving</a:t>
            </a:r>
            <a:r>
              <a:rPr lang="en-US" sz="900" dirty="0">
                <a:solidFill>
                  <a:schemeClr val="tx2"/>
                </a:solidFill>
              </a:rPr>
              <a:t> cities are exploring point solutions with no clear strategy. Lack strategy, budgets and resources. Led by POC’s</a:t>
            </a:r>
          </a:p>
          <a:p>
            <a:pPr marL="171450" indent="-171450">
              <a:spcAft>
                <a:spcPts val="300"/>
              </a:spcAft>
              <a:buSzPct val="100000"/>
              <a:buFont typeface="Arial" panose="020B0604020202020204" pitchFamily="34" charset="0"/>
              <a:buChar char="•"/>
            </a:pPr>
            <a:r>
              <a:rPr lang="en-US" sz="900" dirty="0">
                <a:solidFill>
                  <a:schemeClr val="tx2"/>
                </a:solidFill>
              </a:rPr>
              <a:t>Monetization strategies are most mature in Groups 2 and 3</a:t>
            </a:r>
          </a:p>
        </p:txBody>
      </p:sp>
      <p:sp>
        <p:nvSpPr>
          <p:cNvPr id="89" name="Rectangle 88">
            <a:extLst>
              <a:ext uri="{FF2B5EF4-FFF2-40B4-BE49-F238E27FC236}">
                <a16:creationId xmlns:a16="http://schemas.microsoft.com/office/drawing/2014/main" id="{50E55631-BE35-4853-AD8E-32CC9C28803F}"/>
              </a:ext>
            </a:extLst>
          </p:cNvPr>
          <p:cNvSpPr>
            <a:spLocks noChangeAspect="1"/>
          </p:cNvSpPr>
          <p:nvPr/>
        </p:nvSpPr>
        <p:spPr>
          <a:xfrm>
            <a:off x="657330" y="2712214"/>
            <a:ext cx="1996657" cy="342560"/>
          </a:xfrm>
          <a:prstGeom prst="rect">
            <a:avLst/>
          </a:prstGeom>
          <a:solidFill>
            <a:srgbClr val="124191"/>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r>
              <a:rPr lang="en-US" sz="1000" dirty="0">
                <a:solidFill>
                  <a:schemeClr val="bg1"/>
                </a:solidFill>
                <a:latin typeface="Nokia Pure Text Light" panose="020B0403020202020204" pitchFamily="34" charset="0"/>
                <a:ea typeface="Nokia Pure Text Light" panose="020B0403020202020204" pitchFamily="34" charset="0"/>
              </a:rPr>
              <a:t>Focus on #3 and #2</a:t>
            </a:r>
          </a:p>
          <a:p>
            <a:pPr algn="l"/>
            <a:endParaRPr lang="en-US" sz="1000" dirty="0">
              <a:solidFill>
                <a:schemeClr val="bg1"/>
              </a:solidFill>
              <a:latin typeface="Nokia Pure Text Light" panose="020B0403020202020204" pitchFamily="34" charset="0"/>
              <a:ea typeface="Nokia Pure Text Light" panose="020B0403020202020204" pitchFamily="34" charset="0"/>
            </a:endParaRPr>
          </a:p>
        </p:txBody>
      </p:sp>
      <p:sp>
        <p:nvSpPr>
          <p:cNvPr id="72" name="Rectangle 71">
            <a:extLst>
              <a:ext uri="{FF2B5EF4-FFF2-40B4-BE49-F238E27FC236}">
                <a16:creationId xmlns:a16="http://schemas.microsoft.com/office/drawing/2014/main" id="{69F8B95B-4929-4CB6-8857-FB28E374BF6B}"/>
              </a:ext>
            </a:extLst>
          </p:cNvPr>
          <p:cNvSpPr/>
          <p:nvPr/>
        </p:nvSpPr>
        <p:spPr>
          <a:xfrm>
            <a:off x="5813345" y="1085461"/>
            <a:ext cx="2460274" cy="31412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buSzPct val="100000"/>
            </a:pPr>
            <a:r>
              <a:rPr lang="en-US" sz="900" dirty="0">
                <a:solidFill>
                  <a:schemeClr val="tx1">
                    <a:lumMod val="75000"/>
                  </a:schemeClr>
                </a:solidFill>
              </a:rPr>
              <a:t>Citizen Engagement &amp; Deep Insights</a:t>
            </a:r>
          </a:p>
        </p:txBody>
      </p:sp>
      <p:sp>
        <p:nvSpPr>
          <p:cNvPr id="154" name="Rectangle 153">
            <a:extLst>
              <a:ext uri="{FF2B5EF4-FFF2-40B4-BE49-F238E27FC236}">
                <a16:creationId xmlns:a16="http://schemas.microsoft.com/office/drawing/2014/main" id="{C8CBC4C5-606F-4BE9-BEFD-C8CBCC0E7D55}"/>
              </a:ext>
            </a:extLst>
          </p:cNvPr>
          <p:cNvSpPr/>
          <p:nvPr/>
        </p:nvSpPr>
        <p:spPr>
          <a:xfrm>
            <a:off x="5813345" y="1443918"/>
            <a:ext cx="1202259" cy="31412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buSzPct val="100000"/>
            </a:pPr>
            <a:r>
              <a:rPr lang="en-US" sz="900" dirty="0">
                <a:solidFill>
                  <a:schemeClr val="tx1">
                    <a:lumMod val="75000"/>
                  </a:schemeClr>
                </a:solidFill>
              </a:rPr>
              <a:t>Integrated Services</a:t>
            </a:r>
          </a:p>
        </p:txBody>
      </p:sp>
      <p:sp>
        <p:nvSpPr>
          <p:cNvPr id="155" name="Rectangle 154">
            <a:extLst>
              <a:ext uri="{FF2B5EF4-FFF2-40B4-BE49-F238E27FC236}">
                <a16:creationId xmlns:a16="http://schemas.microsoft.com/office/drawing/2014/main" id="{1E88D9C2-83CF-4FC5-9298-AA21AF291DF4}"/>
              </a:ext>
            </a:extLst>
          </p:cNvPr>
          <p:cNvSpPr/>
          <p:nvPr/>
        </p:nvSpPr>
        <p:spPr>
          <a:xfrm>
            <a:off x="7071361" y="1443918"/>
            <a:ext cx="1202258" cy="31412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buSzPct val="100000"/>
            </a:pPr>
            <a:r>
              <a:rPr lang="en-US" sz="900" dirty="0">
                <a:solidFill>
                  <a:schemeClr val="tx1">
                    <a:lumMod val="75000"/>
                  </a:schemeClr>
                </a:solidFill>
              </a:rPr>
              <a:t>Connected Devices &amp; People</a:t>
            </a:r>
          </a:p>
        </p:txBody>
      </p:sp>
      <p:sp>
        <p:nvSpPr>
          <p:cNvPr id="156" name="Rectangle 155">
            <a:extLst>
              <a:ext uri="{FF2B5EF4-FFF2-40B4-BE49-F238E27FC236}">
                <a16:creationId xmlns:a16="http://schemas.microsoft.com/office/drawing/2014/main" id="{92FADF85-4A32-48D2-A98E-FF1F4DD73B41}"/>
              </a:ext>
            </a:extLst>
          </p:cNvPr>
          <p:cNvSpPr/>
          <p:nvPr/>
        </p:nvSpPr>
        <p:spPr>
          <a:xfrm>
            <a:off x="5813345" y="1802718"/>
            <a:ext cx="2460274" cy="31412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buSzPct val="100000"/>
            </a:pPr>
            <a:r>
              <a:rPr lang="en-US" sz="900" dirty="0">
                <a:solidFill>
                  <a:schemeClr val="tx1">
                    <a:lumMod val="75000"/>
                  </a:schemeClr>
                </a:solidFill>
              </a:rPr>
              <a:t>Agency Operations Transformation</a:t>
            </a:r>
          </a:p>
        </p:txBody>
      </p:sp>
      <p:sp>
        <p:nvSpPr>
          <p:cNvPr id="157" name="Rectangle 156">
            <a:extLst>
              <a:ext uri="{FF2B5EF4-FFF2-40B4-BE49-F238E27FC236}">
                <a16:creationId xmlns:a16="http://schemas.microsoft.com/office/drawing/2014/main" id="{E4FEC340-97C1-47A4-9E85-8833AB58F3DE}"/>
              </a:ext>
            </a:extLst>
          </p:cNvPr>
          <p:cNvSpPr/>
          <p:nvPr/>
        </p:nvSpPr>
        <p:spPr>
          <a:xfrm>
            <a:off x="5813345" y="2161175"/>
            <a:ext cx="2460274" cy="31412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buSzPct val="100000"/>
            </a:pPr>
            <a:r>
              <a:rPr lang="en-US" sz="900" dirty="0">
                <a:solidFill>
                  <a:schemeClr val="tx1">
                    <a:lumMod val="75000"/>
                  </a:schemeClr>
                </a:solidFill>
              </a:rPr>
              <a:t>Data center transformation</a:t>
            </a:r>
          </a:p>
        </p:txBody>
      </p:sp>
      <p:sp>
        <p:nvSpPr>
          <p:cNvPr id="158" name="Rectangle 157">
            <a:extLst>
              <a:ext uri="{FF2B5EF4-FFF2-40B4-BE49-F238E27FC236}">
                <a16:creationId xmlns:a16="http://schemas.microsoft.com/office/drawing/2014/main" id="{CFFC2BBD-4B5B-4886-8FDA-D527EB9F3615}"/>
              </a:ext>
            </a:extLst>
          </p:cNvPr>
          <p:cNvSpPr/>
          <p:nvPr/>
        </p:nvSpPr>
        <p:spPr>
          <a:xfrm rot="16200000">
            <a:off x="4905606" y="1623318"/>
            <a:ext cx="1389839" cy="31412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buSzPct val="100000"/>
            </a:pPr>
            <a:r>
              <a:rPr lang="en-US" sz="900" dirty="0">
                <a:solidFill>
                  <a:schemeClr val="tx1">
                    <a:lumMod val="75000"/>
                  </a:schemeClr>
                </a:solidFill>
              </a:rPr>
              <a:t>Connectivity Platform</a:t>
            </a:r>
          </a:p>
        </p:txBody>
      </p:sp>
      <p:sp>
        <p:nvSpPr>
          <p:cNvPr id="159" name="Rectangle 158">
            <a:extLst>
              <a:ext uri="{FF2B5EF4-FFF2-40B4-BE49-F238E27FC236}">
                <a16:creationId xmlns:a16="http://schemas.microsoft.com/office/drawing/2014/main" id="{9A778E2F-6217-4820-B9FE-B12D9A54BD15}"/>
              </a:ext>
            </a:extLst>
          </p:cNvPr>
          <p:cNvSpPr/>
          <p:nvPr/>
        </p:nvSpPr>
        <p:spPr>
          <a:xfrm rot="16200000">
            <a:off x="7791519" y="1623317"/>
            <a:ext cx="1389839" cy="31412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buSzPct val="100000"/>
            </a:pPr>
            <a:r>
              <a:rPr lang="en-US" sz="900" dirty="0">
                <a:solidFill>
                  <a:schemeClr val="tx1">
                    <a:lumMod val="75000"/>
                  </a:schemeClr>
                </a:solidFill>
              </a:rPr>
              <a:t>Security</a:t>
            </a:r>
          </a:p>
        </p:txBody>
      </p:sp>
      <p:sp>
        <p:nvSpPr>
          <p:cNvPr id="161" name="TextBox 160">
            <a:extLst>
              <a:ext uri="{FF2B5EF4-FFF2-40B4-BE49-F238E27FC236}">
                <a16:creationId xmlns:a16="http://schemas.microsoft.com/office/drawing/2014/main" id="{1D0BD3F8-EBB3-4762-855D-FDB906FEDE4F}"/>
              </a:ext>
            </a:extLst>
          </p:cNvPr>
          <p:cNvSpPr txBox="1"/>
          <p:nvPr/>
        </p:nvSpPr>
        <p:spPr>
          <a:xfrm>
            <a:off x="5088239" y="3054773"/>
            <a:ext cx="3736092" cy="1315641"/>
          </a:xfrm>
          <a:prstGeom prst="rect">
            <a:avLst/>
          </a:prstGeom>
          <a:noFill/>
        </p:spPr>
        <p:txBody>
          <a:bodyPr wrap="square" lIns="72000" tIns="72000" rIns="72000" bIns="72000" rtlCol="0">
            <a:noAutofit/>
          </a:bodyPr>
          <a:lstStyle/>
          <a:p>
            <a:pPr marL="171450" indent="-171450">
              <a:spcAft>
                <a:spcPts val="300"/>
              </a:spcAft>
              <a:buSzPct val="100000"/>
              <a:buFont typeface="Arial" panose="020B0604020202020204" pitchFamily="34" charset="0"/>
              <a:buChar char="•"/>
            </a:pPr>
            <a:r>
              <a:rPr lang="en-US" sz="900" dirty="0">
                <a:solidFill>
                  <a:schemeClr val="tx2"/>
                </a:solidFill>
              </a:rPr>
              <a:t>Digital Transformation addresses 4 key areas:</a:t>
            </a:r>
          </a:p>
          <a:p>
            <a:pPr marL="628650" lvl="1" indent="-171450">
              <a:spcAft>
                <a:spcPts val="300"/>
              </a:spcAft>
              <a:buSzPct val="100000"/>
              <a:buFont typeface="Arial" panose="020B0604020202020204" pitchFamily="34" charset="0"/>
              <a:buChar char="•"/>
            </a:pPr>
            <a:r>
              <a:rPr lang="en-US" sz="900" dirty="0">
                <a:solidFill>
                  <a:schemeClr val="tx2"/>
                </a:solidFill>
              </a:rPr>
              <a:t>Agile Apps for Citizen engagement, segmentation &amp; deep insights</a:t>
            </a:r>
          </a:p>
          <a:p>
            <a:pPr marL="628650" lvl="1" indent="-171450">
              <a:spcAft>
                <a:spcPts val="300"/>
              </a:spcAft>
              <a:buSzPct val="100000"/>
              <a:buFont typeface="Arial" panose="020B0604020202020204" pitchFamily="34" charset="0"/>
              <a:buChar char="•"/>
            </a:pPr>
            <a:r>
              <a:rPr lang="en-US" sz="900" dirty="0">
                <a:solidFill>
                  <a:schemeClr val="tx2"/>
                </a:solidFill>
              </a:rPr>
              <a:t>Apps Transformation for Agency transformation (integration, “joined up”)</a:t>
            </a:r>
          </a:p>
          <a:p>
            <a:pPr marL="628650" lvl="1" indent="-171450">
              <a:spcAft>
                <a:spcPts val="300"/>
              </a:spcAft>
              <a:buSzPct val="100000"/>
              <a:buFont typeface="Arial" panose="020B0604020202020204" pitchFamily="34" charset="0"/>
              <a:buChar char="•"/>
            </a:pPr>
            <a:r>
              <a:rPr lang="en-US" sz="900" dirty="0" err="1">
                <a:solidFill>
                  <a:schemeClr val="tx2"/>
                </a:solidFill>
              </a:rPr>
              <a:t>aaS</a:t>
            </a:r>
            <a:r>
              <a:rPr lang="en-US" sz="900" dirty="0">
                <a:solidFill>
                  <a:schemeClr val="tx2"/>
                </a:solidFill>
              </a:rPr>
              <a:t>: IaaS and PaaS; hybrid compute infrastructure</a:t>
            </a:r>
          </a:p>
          <a:p>
            <a:pPr marL="628650" lvl="1" indent="-171450">
              <a:spcAft>
                <a:spcPts val="300"/>
              </a:spcAft>
              <a:buSzPct val="100000"/>
              <a:buFont typeface="Arial" panose="020B0604020202020204" pitchFamily="34" charset="0"/>
              <a:buChar char="•"/>
            </a:pPr>
            <a:r>
              <a:rPr lang="en-US" sz="900" b="1" dirty="0">
                <a:solidFill>
                  <a:schemeClr val="tx2"/>
                </a:solidFill>
              </a:rPr>
              <a:t>Connectivity Platform </a:t>
            </a:r>
            <a:r>
              <a:rPr lang="en-US" sz="900" dirty="0">
                <a:solidFill>
                  <a:schemeClr val="tx2"/>
                </a:solidFill>
              </a:rPr>
              <a:t>becomes a fundamental enabler</a:t>
            </a:r>
          </a:p>
          <a:p>
            <a:pPr lvl="1">
              <a:spcAft>
                <a:spcPts val="300"/>
              </a:spcAft>
              <a:buSzPct val="100000"/>
            </a:pPr>
            <a:endParaRPr lang="en-US" sz="900" dirty="0">
              <a:solidFill>
                <a:schemeClr val="tx2"/>
              </a:solidFill>
            </a:endParaRPr>
          </a:p>
        </p:txBody>
      </p:sp>
      <p:sp>
        <p:nvSpPr>
          <p:cNvPr id="162" name="Rectangle 161">
            <a:extLst>
              <a:ext uri="{FF2B5EF4-FFF2-40B4-BE49-F238E27FC236}">
                <a16:creationId xmlns:a16="http://schemas.microsoft.com/office/drawing/2014/main" id="{9EA5524D-E13C-4012-8AEE-CC56B48C4C4D}"/>
              </a:ext>
            </a:extLst>
          </p:cNvPr>
          <p:cNvSpPr>
            <a:spLocks noChangeAspect="1"/>
          </p:cNvSpPr>
          <p:nvPr/>
        </p:nvSpPr>
        <p:spPr>
          <a:xfrm>
            <a:off x="5155146" y="2712214"/>
            <a:ext cx="3669185" cy="342559"/>
          </a:xfrm>
          <a:prstGeom prst="rect">
            <a:avLst/>
          </a:prstGeom>
          <a:solidFill>
            <a:srgbClr val="124191"/>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r>
              <a:rPr lang="en-US" sz="1000" dirty="0">
                <a:solidFill>
                  <a:schemeClr val="bg1"/>
                </a:solidFill>
                <a:latin typeface="Nokia Pure Text Light" panose="020B0403020202020204" pitchFamily="34" charset="0"/>
                <a:ea typeface="Nokia Pure Text Light" panose="020B0403020202020204" pitchFamily="34" charset="0"/>
              </a:rPr>
              <a:t>Nokia Shift: Connectivity Platform for Digital Transformation</a:t>
            </a:r>
          </a:p>
          <a:p>
            <a:pPr algn="l"/>
            <a:endParaRPr lang="en-US" sz="1000" dirty="0">
              <a:solidFill>
                <a:schemeClr val="bg1"/>
              </a:solidFill>
              <a:latin typeface="Nokia Pure Text Light" panose="020B0403020202020204" pitchFamily="34" charset="0"/>
              <a:ea typeface="Nokia Pure Text Light" panose="020B0403020202020204" pitchFamily="34" charset="0"/>
            </a:endParaRPr>
          </a:p>
        </p:txBody>
      </p:sp>
      <p:cxnSp>
        <p:nvCxnSpPr>
          <p:cNvPr id="43" name="Straight Connector 42">
            <a:extLst>
              <a:ext uri="{FF2B5EF4-FFF2-40B4-BE49-F238E27FC236}">
                <a16:creationId xmlns:a16="http://schemas.microsoft.com/office/drawing/2014/main" id="{2F182311-76CF-4E39-8ADE-BC987722B7BD}"/>
              </a:ext>
            </a:extLst>
          </p:cNvPr>
          <p:cNvCxnSpPr/>
          <p:nvPr/>
        </p:nvCxnSpPr>
        <p:spPr>
          <a:xfrm>
            <a:off x="4735551" y="666809"/>
            <a:ext cx="0" cy="4135650"/>
          </a:xfrm>
          <a:prstGeom prst="line">
            <a:avLst/>
          </a:prstGeom>
          <a:ln w="3175"/>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3A50C995-2825-41C7-8D11-2D77CC176D32}"/>
              </a:ext>
            </a:extLst>
          </p:cNvPr>
          <p:cNvGrpSpPr/>
          <p:nvPr/>
        </p:nvGrpSpPr>
        <p:grpSpPr>
          <a:xfrm>
            <a:off x="283984" y="649308"/>
            <a:ext cx="4401020" cy="2042079"/>
            <a:chOff x="283984" y="649308"/>
            <a:chExt cx="4401020" cy="2042079"/>
          </a:xfrm>
        </p:grpSpPr>
        <p:grpSp>
          <p:nvGrpSpPr>
            <p:cNvPr id="2" name="Group 1">
              <a:extLst>
                <a:ext uri="{FF2B5EF4-FFF2-40B4-BE49-F238E27FC236}">
                  <a16:creationId xmlns:a16="http://schemas.microsoft.com/office/drawing/2014/main" id="{457E1188-D872-467B-AF0F-7C9DF7989E44}"/>
                </a:ext>
              </a:extLst>
            </p:cNvPr>
            <p:cNvGrpSpPr/>
            <p:nvPr/>
          </p:nvGrpSpPr>
          <p:grpSpPr>
            <a:xfrm>
              <a:off x="648263" y="649308"/>
              <a:ext cx="4036741" cy="1824571"/>
              <a:chOff x="474153" y="723059"/>
              <a:chExt cx="4036741" cy="1824571"/>
            </a:xfrm>
          </p:grpSpPr>
          <p:sp>
            <p:nvSpPr>
              <p:cNvPr id="150" name="Rectangle 149">
                <a:extLst>
                  <a:ext uri="{FF2B5EF4-FFF2-40B4-BE49-F238E27FC236}">
                    <a16:creationId xmlns:a16="http://schemas.microsoft.com/office/drawing/2014/main" id="{6BA9367A-6E70-4F9D-AA07-C0D8E650F74A}"/>
                  </a:ext>
                </a:extLst>
              </p:cNvPr>
              <p:cNvSpPr/>
              <p:nvPr/>
            </p:nvSpPr>
            <p:spPr>
              <a:xfrm>
                <a:off x="2573894" y="1362124"/>
                <a:ext cx="1663860" cy="114085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72000" numCol="1" spcCol="0" rtlCol="0" fromWordArt="0" anchor="t" anchorCtr="0" forceAA="0" compatLnSpc="1">
                <a:prstTxWarp prst="textNoShape">
                  <a:avLst/>
                </a:prstTxWarp>
                <a:noAutofit/>
              </a:bodyPr>
              <a:lstStyle/>
              <a:p>
                <a:pPr algn="ctr">
                  <a:spcAft>
                    <a:spcPts val="300"/>
                  </a:spcAft>
                  <a:buSzPct val="100000"/>
                </a:pPr>
                <a:r>
                  <a:rPr lang="en-US" sz="900" dirty="0">
                    <a:solidFill>
                      <a:schemeClr val="bg1"/>
                    </a:solidFill>
                  </a:rPr>
                  <a:t>Innovation &amp; Value Creating Platforms</a:t>
                </a:r>
              </a:p>
            </p:txBody>
          </p:sp>
          <p:sp>
            <p:nvSpPr>
              <p:cNvPr id="149" name="Rectangle 148">
                <a:extLst>
                  <a:ext uri="{FF2B5EF4-FFF2-40B4-BE49-F238E27FC236}">
                    <a16:creationId xmlns:a16="http://schemas.microsoft.com/office/drawing/2014/main" id="{9EF95E3C-45BC-4FDA-A184-BCB1E10201EE}"/>
                  </a:ext>
                </a:extLst>
              </p:cNvPr>
              <p:cNvSpPr/>
              <p:nvPr/>
            </p:nvSpPr>
            <p:spPr>
              <a:xfrm>
                <a:off x="2573894" y="1640713"/>
                <a:ext cx="1363986" cy="8622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72000" numCol="1" spcCol="0" rtlCol="0" fromWordArt="0" anchor="t" anchorCtr="0" forceAA="0" compatLnSpc="1">
                <a:prstTxWarp prst="textNoShape">
                  <a:avLst/>
                </a:prstTxWarp>
                <a:noAutofit/>
              </a:bodyPr>
              <a:lstStyle/>
              <a:p>
                <a:pPr algn="ctr">
                  <a:spcAft>
                    <a:spcPts val="300"/>
                  </a:spcAft>
                  <a:buSzPct val="100000"/>
                </a:pPr>
                <a:r>
                  <a:rPr lang="en-US" sz="900" dirty="0">
                    <a:solidFill>
                      <a:schemeClr val="tx1">
                        <a:lumMod val="75000"/>
                      </a:schemeClr>
                    </a:solidFill>
                  </a:rPr>
                  <a:t>Service Creation &amp; Delivery Platforms</a:t>
                </a:r>
              </a:p>
            </p:txBody>
          </p:sp>
          <p:cxnSp>
            <p:nvCxnSpPr>
              <p:cNvPr id="6" name="Straight Connector 5">
                <a:extLst>
                  <a:ext uri="{FF2B5EF4-FFF2-40B4-BE49-F238E27FC236}">
                    <a16:creationId xmlns:a16="http://schemas.microsoft.com/office/drawing/2014/main" id="{C6D1713E-5FB6-493E-B5E1-C0670A9E1594}"/>
                  </a:ext>
                </a:extLst>
              </p:cNvPr>
              <p:cNvCxnSpPr/>
              <p:nvPr/>
            </p:nvCxnSpPr>
            <p:spPr>
              <a:xfrm>
                <a:off x="474153" y="2547630"/>
                <a:ext cx="403674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8" name="Multiplication Sign 7">
                <a:extLst>
                  <a:ext uri="{FF2B5EF4-FFF2-40B4-BE49-F238E27FC236}">
                    <a16:creationId xmlns:a16="http://schemas.microsoft.com/office/drawing/2014/main" id="{1AC38E0F-24BF-4B5A-8FCA-43AAE3D8086B}"/>
                  </a:ext>
                </a:extLst>
              </p:cNvPr>
              <p:cNvSpPr/>
              <p:nvPr/>
            </p:nvSpPr>
            <p:spPr>
              <a:xfrm>
                <a:off x="613948" y="2257068"/>
                <a:ext cx="148683" cy="148683"/>
              </a:xfrm>
              <a:prstGeom prst="mathMultipl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dirty="0"/>
              </a:p>
            </p:txBody>
          </p:sp>
          <p:sp>
            <p:nvSpPr>
              <p:cNvPr id="81" name="Multiplication Sign 80">
                <a:extLst>
                  <a:ext uri="{FF2B5EF4-FFF2-40B4-BE49-F238E27FC236}">
                    <a16:creationId xmlns:a16="http://schemas.microsoft.com/office/drawing/2014/main" id="{A416AB80-342C-40DF-8468-7F27423B918E}"/>
                  </a:ext>
                </a:extLst>
              </p:cNvPr>
              <p:cNvSpPr/>
              <p:nvPr/>
            </p:nvSpPr>
            <p:spPr>
              <a:xfrm>
                <a:off x="688289" y="2108385"/>
                <a:ext cx="148683" cy="148683"/>
              </a:xfrm>
              <a:prstGeom prst="mathMultipl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dirty="0"/>
              </a:p>
            </p:txBody>
          </p:sp>
          <p:sp>
            <p:nvSpPr>
              <p:cNvPr id="82" name="Multiplication Sign 81">
                <a:extLst>
                  <a:ext uri="{FF2B5EF4-FFF2-40B4-BE49-F238E27FC236}">
                    <a16:creationId xmlns:a16="http://schemas.microsoft.com/office/drawing/2014/main" id="{E78D20FA-2438-4FD7-A49E-23981CCEFD42}"/>
                  </a:ext>
                </a:extLst>
              </p:cNvPr>
              <p:cNvSpPr/>
              <p:nvPr/>
            </p:nvSpPr>
            <p:spPr>
              <a:xfrm>
                <a:off x="806507" y="2216811"/>
                <a:ext cx="148683" cy="148683"/>
              </a:xfrm>
              <a:prstGeom prst="mathMultipl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dirty="0"/>
              </a:p>
            </p:txBody>
          </p:sp>
          <p:sp>
            <p:nvSpPr>
              <p:cNvPr id="83" name="Multiplication Sign 82">
                <a:extLst>
                  <a:ext uri="{FF2B5EF4-FFF2-40B4-BE49-F238E27FC236}">
                    <a16:creationId xmlns:a16="http://schemas.microsoft.com/office/drawing/2014/main" id="{EFDBB53F-731F-4BBD-8A02-BCFDACF2EBF8}"/>
                  </a:ext>
                </a:extLst>
              </p:cNvPr>
              <p:cNvSpPr/>
              <p:nvPr/>
            </p:nvSpPr>
            <p:spPr>
              <a:xfrm>
                <a:off x="854099" y="2071845"/>
                <a:ext cx="148683" cy="148683"/>
              </a:xfrm>
              <a:prstGeom prst="mathMultipl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dirty="0"/>
              </a:p>
            </p:txBody>
          </p:sp>
          <p:sp>
            <p:nvSpPr>
              <p:cNvPr id="84" name="Multiplication Sign 83">
                <a:extLst>
                  <a:ext uri="{FF2B5EF4-FFF2-40B4-BE49-F238E27FC236}">
                    <a16:creationId xmlns:a16="http://schemas.microsoft.com/office/drawing/2014/main" id="{434830EA-59A4-4B5F-9657-6677DB6BA110}"/>
                  </a:ext>
                </a:extLst>
              </p:cNvPr>
              <p:cNvSpPr/>
              <p:nvPr/>
            </p:nvSpPr>
            <p:spPr>
              <a:xfrm>
                <a:off x="880848" y="2346716"/>
                <a:ext cx="148683" cy="148683"/>
              </a:xfrm>
              <a:prstGeom prst="mathMultipl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dirty="0"/>
              </a:p>
            </p:txBody>
          </p:sp>
          <p:sp>
            <p:nvSpPr>
              <p:cNvPr id="85" name="Multiplication Sign 84">
                <a:extLst>
                  <a:ext uri="{FF2B5EF4-FFF2-40B4-BE49-F238E27FC236}">
                    <a16:creationId xmlns:a16="http://schemas.microsoft.com/office/drawing/2014/main" id="{63AA653E-9428-4961-B59B-546BFF2F741C}"/>
                  </a:ext>
                </a:extLst>
              </p:cNvPr>
              <p:cNvSpPr/>
              <p:nvPr/>
            </p:nvSpPr>
            <p:spPr>
              <a:xfrm>
                <a:off x="987914" y="2142469"/>
                <a:ext cx="148683" cy="148683"/>
              </a:xfrm>
              <a:prstGeom prst="mathMultipl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dirty="0"/>
              </a:p>
            </p:txBody>
          </p:sp>
          <p:sp>
            <p:nvSpPr>
              <p:cNvPr id="9" name="Rectangle 8">
                <a:extLst>
                  <a:ext uri="{FF2B5EF4-FFF2-40B4-BE49-F238E27FC236}">
                    <a16:creationId xmlns:a16="http://schemas.microsoft.com/office/drawing/2014/main" id="{CC2863B2-EB1B-401B-B5C5-11B5E5D82E45}"/>
                  </a:ext>
                </a:extLst>
              </p:cNvPr>
              <p:cNvSpPr/>
              <p:nvPr/>
            </p:nvSpPr>
            <p:spPr>
              <a:xfrm>
                <a:off x="1367054" y="1982635"/>
                <a:ext cx="906966" cy="5127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buSzPct val="100000"/>
                </a:pPr>
                <a:endParaRPr lang="en-US" sz="900" dirty="0">
                  <a:solidFill>
                    <a:schemeClr val="tx1">
                      <a:lumMod val="75000"/>
                    </a:schemeClr>
                  </a:solidFill>
                </a:endParaRPr>
              </a:p>
            </p:txBody>
          </p:sp>
          <p:sp>
            <p:nvSpPr>
              <p:cNvPr id="13" name="TextBox 12">
                <a:extLst>
                  <a:ext uri="{FF2B5EF4-FFF2-40B4-BE49-F238E27FC236}">
                    <a16:creationId xmlns:a16="http://schemas.microsoft.com/office/drawing/2014/main" id="{31C23B88-2F27-48DD-8147-1297DAC4CBFB}"/>
                  </a:ext>
                </a:extLst>
              </p:cNvPr>
              <p:cNvSpPr txBox="1"/>
              <p:nvPr/>
            </p:nvSpPr>
            <p:spPr>
              <a:xfrm>
                <a:off x="581797" y="1506657"/>
                <a:ext cx="662366" cy="914400"/>
              </a:xfrm>
              <a:prstGeom prst="rect">
                <a:avLst/>
              </a:prstGeom>
              <a:noFill/>
            </p:spPr>
            <p:txBody>
              <a:bodyPr wrap="square" lIns="72000" tIns="72000" rIns="72000" bIns="72000" rtlCol="0">
                <a:noAutofit/>
              </a:bodyPr>
              <a:lstStyle/>
              <a:p>
                <a:pPr algn="ctr">
                  <a:spcAft>
                    <a:spcPts val="300"/>
                  </a:spcAft>
                  <a:buSzPct val="100000"/>
                </a:pPr>
                <a:r>
                  <a:rPr lang="en-US" sz="900" dirty="0">
                    <a:solidFill>
                      <a:schemeClr val="tx2"/>
                    </a:solidFill>
                  </a:rPr>
                  <a:t>Point Solutions</a:t>
                </a:r>
              </a:p>
            </p:txBody>
          </p:sp>
          <p:grpSp>
            <p:nvGrpSpPr>
              <p:cNvPr id="24" name="Group 23">
                <a:extLst>
                  <a:ext uri="{FF2B5EF4-FFF2-40B4-BE49-F238E27FC236}">
                    <a16:creationId xmlns:a16="http://schemas.microsoft.com/office/drawing/2014/main" id="{F579416F-4383-4004-89C8-12748B438338}"/>
                  </a:ext>
                </a:extLst>
              </p:cNvPr>
              <p:cNvGrpSpPr/>
              <p:nvPr/>
            </p:nvGrpSpPr>
            <p:grpSpPr>
              <a:xfrm>
                <a:off x="1393252" y="2144907"/>
                <a:ext cx="880768" cy="188220"/>
                <a:chOff x="1261070" y="2491790"/>
                <a:chExt cx="878053" cy="156117"/>
              </a:xfrm>
            </p:grpSpPr>
            <p:sp>
              <p:nvSpPr>
                <p:cNvPr id="15" name="Multiplication Sign 14">
                  <a:extLst>
                    <a:ext uri="{FF2B5EF4-FFF2-40B4-BE49-F238E27FC236}">
                      <a16:creationId xmlns:a16="http://schemas.microsoft.com/office/drawing/2014/main" id="{7541F266-B931-47E3-A45B-96F81AD681C8}"/>
                    </a:ext>
                  </a:extLst>
                </p:cNvPr>
                <p:cNvSpPr/>
                <p:nvPr/>
              </p:nvSpPr>
              <p:spPr>
                <a:xfrm>
                  <a:off x="1261070" y="2491790"/>
                  <a:ext cx="156117" cy="156117"/>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dirty="0"/>
                </a:p>
              </p:txBody>
            </p:sp>
            <p:sp>
              <p:nvSpPr>
                <p:cNvPr id="145" name="Multiplication Sign 144">
                  <a:extLst>
                    <a:ext uri="{FF2B5EF4-FFF2-40B4-BE49-F238E27FC236}">
                      <a16:creationId xmlns:a16="http://schemas.microsoft.com/office/drawing/2014/main" id="{185BB456-51B1-47DA-97FD-5CD619A20FC1}"/>
                    </a:ext>
                  </a:extLst>
                </p:cNvPr>
                <p:cNvSpPr/>
                <p:nvPr/>
              </p:nvSpPr>
              <p:spPr>
                <a:xfrm>
                  <a:off x="1501715" y="2491790"/>
                  <a:ext cx="156117" cy="156117"/>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dirty="0"/>
                </a:p>
              </p:txBody>
            </p:sp>
            <p:sp>
              <p:nvSpPr>
                <p:cNvPr id="146" name="Multiplication Sign 145">
                  <a:extLst>
                    <a:ext uri="{FF2B5EF4-FFF2-40B4-BE49-F238E27FC236}">
                      <a16:creationId xmlns:a16="http://schemas.microsoft.com/office/drawing/2014/main" id="{9961A2EA-914D-4ADD-A8AE-5C47D5D89E32}"/>
                    </a:ext>
                  </a:extLst>
                </p:cNvPr>
                <p:cNvSpPr/>
                <p:nvPr/>
              </p:nvSpPr>
              <p:spPr>
                <a:xfrm>
                  <a:off x="1742360" y="2491790"/>
                  <a:ext cx="156117" cy="156117"/>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dirty="0"/>
                </a:p>
              </p:txBody>
            </p:sp>
            <p:sp>
              <p:nvSpPr>
                <p:cNvPr id="147" name="Multiplication Sign 146">
                  <a:extLst>
                    <a:ext uri="{FF2B5EF4-FFF2-40B4-BE49-F238E27FC236}">
                      <a16:creationId xmlns:a16="http://schemas.microsoft.com/office/drawing/2014/main" id="{EF74016C-B8F7-4194-BF83-A317EC2F49EF}"/>
                    </a:ext>
                  </a:extLst>
                </p:cNvPr>
                <p:cNvSpPr/>
                <p:nvPr/>
              </p:nvSpPr>
              <p:spPr>
                <a:xfrm>
                  <a:off x="1983006" y="2491790"/>
                  <a:ext cx="156117" cy="156117"/>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dirty="0"/>
                </a:p>
              </p:txBody>
            </p:sp>
            <p:cxnSp>
              <p:nvCxnSpPr>
                <p:cNvPr id="19" name="Straight Connector 18">
                  <a:extLst>
                    <a:ext uri="{FF2B5EF4-FFF2-40B4-BE49-F238E27FC236}">
                      <a16:creationId xmlns:a16="http://schemas.microsoft.com/office/drawing/2014/main" id="{D661D1F8-6850-4BC4-B1C5-36D61AC4A299}"/>
                    </a:ext>
                  </a:extLst>
                </p:cNvPr>
                <p:cNvCxnSpPr>
                  <a:cxnSpLocks/>
                </p:cNvCxnSpPr>
                <p:nvPr/>
              </p:nvCxnSpPr>
              <p:spPr>
                <a:xfrm>
                  <a:off x="1335735" y="2566455"/>
                  <a:ext cx="7219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8" name="TextBox 147">
                <a:extLst>
                  <a:ext uri="{FF2B5EF4-FFF2-40B4-BE49-F238E27FC236}">
                    <a16:creationId xmlns:a16="http://schemas.microsoft.com/office/drawing/2014/main" id="{544748CA-C260-4EA7-B800-41F43B50D973}"/>
                  </a:ext>
                </a:extLst>
              </p:cNvPr>
              <p:cNvSpPr txBox="1"/>
              <p:nvPr/>
            </p:nvSpPr>
            <p:spPr>
              <a:xfrm>
                <a:off x="1441054" y="1506657"/>
                <a:ext cx="751261" cy="914400"/>
              </a:xfrm>
              <a:prstGeom prst="rect">
                <a:avLst/>
              </a:prstGeom>
              <a:noFill/>
            </p:spPr>
            <p:txBody>
              <a:bodyPr wrap="square" lIns="72000" tIns="72000" rIns="72000" bIns="72000" rtlCol="0">
                <a:noAutofit/>
              </a:bodyPr>
              <a:lstStyle/>
              <a:p>
                <a:pPr algn="ctr">
                  <a:spcAft>
                    <a:spcPts val="300"/>
                  </a:spcAft>
                  <a:buSzPct val="100000"/>
                </a:pPr>
                <a:r>
                  <a:rPr lang="en-US" sz="900" dirty="0">
                    <a:solidFill>
                      <a:schemeClr val="tx2"/>
                    </a:solidFill>
                  </a:rPr>
                  <a:t>Integrated solutions</a:t>
                </a:r>
              </a:p>
            </p:txBody>
          </p:sp>
          <p:sp>
            <p:nvSpPr>
              <p:cNvPr id="29" name="Rectangle 28">
                <a:extLst>
                  <a:ext uri="{FF2B5EF4-FFF2-40B4-BE49-F238E27FC236}">
                    <a16:creationId xmlns:a16="http://schemas.microsoft.com/office/drawing/2014/main" id="{34900982-1879-415F-A7D6-4131F8BB4417}"/>
                  </a:ext>
                </a:extLst>
              </p:cNvPr>
              <p:cNvSpPr/>
              <p:nvPr/>
            </p:nvSpPr>
            <p:spPr>
              <a:xfrm>
                <a:off x="2573894" y="1990213"/>
                <a:ext cx="1064112" cy="51276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Aft>
                    <a:spcPts val="300"/>
                  </a:spcAft>
                  <a:buSzPct val="100000"/>
                </a:pPr>
                <a:r>
                  <a:rPr lang="en-US" sz="900" dirty="0">
                    <a:solidFill>
                      <a:schemeClr val="tx1">
                        <a:lumMod val="75000"/>
                      </a:schemeClr>
                    </a:solidFill>
                  </a:rPr>
                  <a:t>Cross-Agency Platforms</a:t>
                </a:r>
              </a:p>
            </p:txBody>
          </p:sp>
          <p:cxnSp>
            <p:nvCxnSpPr>
              <p:cNvPr id="66" name="Straight Arrow Connector 65">
                <a:extLst>
                  <a:ext uri="{FF2B5EF4-FFF2-40B4-BE49-F238E27FC236}">
                    <a16:creationId xmlns:a16="http://schemas.microsoft.com/office/drawing/2014/main" id="{270AEA3E-25AF-4C44-B004-3445A880242B}"/>
                  </a:ext>
                </a:extLst>
              </p:cNvPr>
              <p:cNvCxnSpPr>
                <a:cxnSpLocks/>
              </p:cNvCxnSpPr>
              <p:nvPr/>
            </p:nvCxnSpPr>
            <p:spPr>
              <a:xfrm flipV="1">
                <a:off x="3528856" y="1362124"/>
                <a:ext cx="708898" cy="746261"/>
              </a:xfrm>
              <a:prstGeom prst="straightConnector1">
                <a:avLst/>
              </a:prstGeom>
              <a:ln w="12700">
                <a:solidFill>
                  <a:schemeClr val="bg1"/>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23F4080B-1AE6-40E5-BA33-CDA1B076FD34}"/>
                  </a:ext>
                </a:extLst>
              </p:cNvPr>
              <p:cNvGrpSpPr/>
              <p:nvPr/>
            </p:nvGrpSpPr>
            <p:grpSpPr>
              <a:xfrm>
                <a:off x="551125" y="815935"/>
                <a:ext cx="3508659" cy="436035"/>
                <a:chOff x="380143" y="741596"/>
                <a:chExt cx="3508659" cy="436035"/>
              </a:xfrm>
            </p:grpSpPr>
            <p:sp>
              <p:nvSpPr>
                <p:cNvPr id="151" name="TextBox 150">
                  <a:extLst>
                    <a:ext uri="{FF2B5EF4-FFF2-40B4-BE49-F238E27FC236}">
                      <a16:creationId xmlns:a16="http://schemas.microsoft.com/office/drawing/2014/main" id="{0779F0F6-3AC1-4F7D-9724-36755FAF5FE4}"/>
                    </a:ext>
                  </a:extLst>
                </p:cNvPr>
                <p:cNvSpPr txBox="1"/>
                <p:nvPr/>
              </p:nvSpPr>
              <p:spPr>
                <a:xfrm>
                  <a:off x="380143" y="748459"/>
                  <a:ext cx="751261" cy="429172"/>
                </a:xfrm>
                <a:prstGeom prst="rect">
                  <a:avLst/>
                </a:prstGeom>
                <a:noFill/>
              </p:spPr>
              <p:txBody>
                <a:bodyPr wrap="square" lIns="72000" tIns="72000" rIns="72000" bIns="72000" rtlCol="0">
                  <a:noAutofit/>
                </a:bodyPr>
                <a:lstStyle/>
                <a:p>
                  <a:pPr algn="ctr">
                    <a:spcAft>
                      <a:spcPts val="300"/>
                    </a:spcAft>
                    <a:buSzPct val="100000"/>
                  </a:pPr>
                  <a:r>
                    <a:rPr lang="en-US" sz="1000" b="1" u="sng" dirty="0">
                      <a:solidFill>
                        <a:schemeClr val="tx2"/>
                      </a:solidFill>
                    </a:rPr>
                    <a:t>1. Evolving</a:t>
                  </a:r>
                </a:p>
              </p:txBody>
            </p:sp>
            <p:sp>
              <p:nvSpPr>
                <p:cNvPr id="152" name="TextBox 151">
                  <a:extLst>
                    <a:ext uri="{FF2B5EF4-FFF2-40B4-BE49-F238E27FC236}">
                      <a16:creationId xmlns:a16="http://schemas.microsoft.com/office/drawing/2014/main" id="{DAF58D2B-E78D-463C-97BE-B56AEEA2C255}"/>
                    </a:ext>
                  </a:extLst>
                </p:cNvPr>
                <p:cNvSpPr txBox="1"/>
                <p:nvPr/>
              </p:nvSpPr>
              <p:spPr>
                <a:xfrm>
                  <a:off x="1311870" y="748459"/>
                  <a:ext cx="682952" cy="429172"/>
                </a:xfrm>
                <a:prstGeom prst="rect">
                  <a:avLst/>
                </a:prstGeom>
                <a:noFill/>
              </p:spPr>
              <p:txBody>
                <a:bodyPr wrap="square" lIns="72000" tIns="72000" rIns="72000" bIns="72000" rtlCol="0">
                  <a:noAutofit/>
                </a:bodyPr>
                <a:lstStyle/>
                <a:p>
                  <a:pPr algn="ctr">
                    <a:spcAft>
                      <a:spcPts val="300"/>
                    </a:spcAft>
                    <a:buSzPct val="100000"/>
                  </a:pPr>
                  <a:r>
                    <a:rPr lang="en-US" sz="1000" b="1" u="sng" dirty="0">
                      <a:solidFill>
                        <a:schemeClr val="tx2"/>
                      </a:solidFill>
                    </a:rPr>
                    <a:t>2. Mature</a:t>
                  </a:r>
                </a:p>
              </p:txBody>
            </p:sp>
            <p:sp>
              <p:nvSpPr>
                <p:cNvPr id="153" name="TextBox 152">
                  <a:extLst>
                    <a:ext uri="{FF2B5EF4-FFF2-40B4-BE49-F238E27FC236}">
                      <a16:creationId xmlns:a16="http://schemas.microsoft.com/office/drawing/2014/main" id="{DE830E06-DF60-4933-9F6A-7707CAA3B9BF}"/>
                    </a:ext>
                  </a:extLst>
                </p:cNvPr>
                <p:cNvSpPr txBox="1"/>
                <p:nvPr/>
              </p:nvSpPr>
              <p:spPr>
                <a:xfrm>
                  <a:off x="2607190" y="741596"/>
                  <a:ext cx="1281612" cy="429172"/>
                </a:xfrm>
                <a:prstGeom prst="rect">
                  <a:avLst/>
                </a:prstGeom>
                <a:noFill/>
              </p:spPr>
              <p:txBody>
                <a:bodyPr wrap="square" lIns="72000" tIns="72000" rIns="72000" bIns="72000" rtlCol="0">
                  <a:noAutofit/>
                </a:bodyPr>
                <a:lstStyle/>
                <a:p>
                  <a:pPr algn="ctr">
                    <a:spcAft>
                      <a:spcPts val="300"/>
                    </a:spcAft>
                    <a:buSzPct val="100000"/>
                  </a:pPr>
                  <a:r>
                    <a:rPr lang="en-US" sz="1000" b="1" u="sng" dirty="0">
                      <a:solidFill>
                        <a:schemeClr val="tx2"/>
                      </a:solidFill>
                    </a:rPr>
                    <a:t>3. Transformational</a:t>
                  </a:r>
                </a:p>
              </p:txBody>
            </p:sp>
          </p:grpSp>
          <p:sp>
            <p:nvSpPr>
              <p:cNvPr id="73" name="Oval 72">
                <a:extLst>
                  <a:ext uri="{FF2B5EF4-FFF2-40B4-BE49-F238E27FC236}">
                    <a16:creationId xmlns:a16="http://schemas.microsoft.com/office/drawing/2014/main" id="{74F32205-16A1-4950-95F6-CA5587323632}"/>
                  </a:ext>
                </a:extLst>
              </p:cNvPr>
              <p:cNvSpPr/>
              <p:nvPr/>
            </p:nvSpPr>
            <p:spPr>
              <a:xfrm>
                <a:off x="1476194" y="723059"/>
                <a:ext cx="2588172" cy="657553"/>
              </a:xfrm>
              <a:prstGeom prst="ellipse">
                <a:avLst/>
              </a:prstGeom>
              <a:noFill/>
              <a:ln w="63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dirty="0"/>
              </a:p>
            </p:txBody>
          </p:sp>
          <p:cxnSp>
            <p:nvCxnSpPr>
              <p:cNvPr id="75" name="Straight Connector 74">
                <a:extLst>
                  <a:ext uri="{FF2B5EF4-FFF2-40B4-BE49-F238E27FC236}">
                    <a16:creationId xmlns:a16="http://schemas.microsoft.com/office/drawing/2014/main" id="{4A2AD76B-FBF4-487D-8351-36984480D618}"/>
                  </a:ext>
                </a:extLst>
              </p:cNvPr>
              <p:cNvCxnSpPr/>
              <p:nvPr/>
            </p:nvCxnSpPr>
            <p:spPr>
              <a:xfrm>
                <a:off x="1304227" y="868848"/>
                <a:ext cx="0" cy="909294"/>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9E5AF135-AFD3-4C16-9825-ACDB32A42F7F}"/>
                  </a:ext>
                </a:extLst>
              </p:cNvPr>
              <p:cNvCxnSpPr/>
              <p:nvPr/>
            </p:nvCxnSpPr>
            <p:spPr>
              <a:xfrm>
                <a:off x="2378461" y="854739"/>
                <a:ext cx="0" cy="909294"/>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CC986C8D-4672-4A72-9EF5-B7FC2F6D876F}"/>
                </a:ext>
              </a:extLst>
            </p:cNvPr>
            <p:cNvSpPr txBox="1"/>
            <p:nvPr/>
          </p:nvSpPr>
          <p:spPr>
            <a:xfrm>
              <a:off x="283984" y="1376277"/>
              <a:ext cx="471922" cy="461338"/>
            </a:xfrm>
            <a:prstGeom prst="rect">
              <a:avLst/>
            </a:prstGeom>
            <a:noFill/>
          </p:spPr>
          <p:txBody>
            <a:bodyPr wrap="none" lIns="72000" tIns="72000" rIns="72000" bIns="72000" rtlCol="0">
              <a:noAutofit/>
            </a:bodyPr>
            <a:lstStyle/>
            <a:p>
              <a:pPr algn="l">
                <a:spcAft>
                  <a:spcPts val="300"/>
                </a:spcAft>
                <a:buSzPct val="100000"/>
              </a:pPr>
              <a:r>
                <a:rPr lang="en-US" sz="800" b="1" dirty="0">
                  <a:solidFill>
                    <a:schemeClr val="tx2"/>
                  </a:solidFill>
                </a:rPr>
                <a:t>City</a:t>
              </a:r>
            </a:p>
            <a:p>
              <a:pPr algn="l">
                <a:spcAft>
                  <a:spcPts val="300"/>
                </a:spcAft>
                <a:buSzPct val="100000"/>
              </a:pPr>
              <a:r>
                <a:rPr lang="en-US" sz="800" b="1" dirty="0">
                  <a:solidFill>
                    <a:schemeClr val="tx2"/>
                  </a:solidFill>
                </a:rPr>
                <a:t>Focus</a:t>
              </a:r>
            </a:p>
          </p:txBody>
        </p:sp>
        <p:sp>
          <p:nvSpPr>
            <p:cNvPr id="45" name="TextBox 44">
              <a:extLst>
                <a:ext uri="{FF2B5EF4-FFF2-40B4-BE49-F238E27FC236}">
                  <a16:creationId xmlns:a16="http://schemas.microsoft.com/office/drawing/2014/main" id="{B36E537E-0662-4B58-8085-1A5A7CEC3045}"/>
                </a:ext>
              </a:extLst>
            </p:cNvPr>
            <p:cNvSpPr txBox="1"/>
            <p:nvPr/>
          </p:nvSpPr>
          <p:spPr>
            <a:xfrm>
              <a:off x="2175172" y="2460718"/>
              <a:ext cx="907625" cy="230669"/>
            </a:xfrm>
            <a:prstGeom prst="rect">
              <a:avLst/>
            </a:prstGeom>
            <a:noFill/>
          </p:spPr>
          <p:txBody>
            <a:bodyPr wrap="none" lIns="72000" tIns="72000" rIns="72000" bIns="72000" rtlCol="0">
              <a:noAutofit/>
            </a:bodyPr>
            <a:lstStyle/>
            <a:p>
              <a:pPr algn="l">
                <a:spcAft>
                  <a:spcPts val="300"/>
                </a:spcAft>
                <a:buSzPct val="100000"/>
              </a:pPr>
              <a:r>
                <a:rPr lang="en-US" sz="800" b="1" dirty="0">
                  <a:solidFill>
                    <a:schemeClr val="tx2"/>
                  </a:solidFill>
                </a:rPr>
                <a:t>City Maturity</a:t>
              </a:r>
            </a:p>
          </p:txBody>
        </p:sp>
        <p:cxnSp>
          <p:nvCxnSpPr>
            <p:cNvPr id="5" name="Straight Connector 4">
              <a:extLst>
                <a:ext uri="{FF2B5EF4-FFF2-40B4-BE49-F238E27FC236}">
                  <a16:creationId xmlns:a16="http://schemas.microsoft.com/office/drawing/2014/main" id="{FAA9041E-BCD8-402C-9C1F-2C7B400F87D9}"/>
                </a:ext>
              </a:extLst>
            </p:cNvPr>
            <p:cNvCxnSpPr/>
            <p:nvPr/>
          </p:nvCxnSpPr>
          <p:spPr>
            <a:xfrm>
              <a:off x="725235" y="742184"/>
              <a:ext cx="0" cy="1807728"/>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585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94B9CF-CAC9-45A8-9D02-E8D1D341BA22}"/>
              </a:ext>
            </a:extLst>
          </p:cNvPr>
          <p:cNvSpPr>
            <a:spLocks noGrp="1"/>
          </p:cNvSpPr>
          <p:nvPr>
            <p:ph type="body" sz="quarter" idx="11"/>
          </p:nvPr>
        </p:nvSpPr>
        <p:spPr>
          <a:xfrm>
            <a:off x="417600" y="142179"/>
            <a:ext cx="8308800" cy="307825"/>
          </a:xfrm>
        </p:spPr>
        <p:txBody>
          <a:bodyPr/>
          <a:lstStyle/>
          <a:p>
            <a:r>
              <a:rPr lang="en-US" dirty="0"/>
              <a:t>Point Solutions</a:t>
            </a:r>
          </a:p>
        </p:txBody>
      </p:sp>
      <p:graphicFrame>
        <p:nvGraphicFramePr>
          <p:cNvPr id="5" name="Diagram 4">
            <a:extLst>
              <a:ext uri="{FF2B5EF4-FFF2-40B4-BE49-F238E27FC236}">
                <a16:creationId xmlns:a16="http://schemas.microsoft.com/office/drawing/2014/main" id="{EEA247D1-F91B-47B6-A59A-B565F3B40D73}"/>
              </a:ext>
            </a:extLst>
          </p:cNvPr>
          <p:cNvGraphicFramePr/>
          <p:nvPr>
            <p:extLst/>
          </p:nvPr>
        </p:nvGraphicFramePr>
        <p:xfrm>
          <a:off x="417600" y="903249"/>
          <a:ext cx="3853676" cy="3764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0E0A60C5-30AE-49AA-9B20-C59296B37422}"/>
              </a:ext>
            </a:extLst>
          </p:cNvPr>
          <p:cNvGraphicFramePr/>
          <p:nvPr>
            <p:extLst/>
          </p:nvPr>
        </p:nvGraphicFramePr>
        <p:xfrm>
          <a:off x="4512886" y="903249"/>
          <a:ext cx="3853676" cy="37644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90540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building blocks?</a:t>
            </a:r>
          </a:p>
        </p:txBody>
      </p:sp>
      <p:sp>
        <p:nvSpPr>
          <p:cNvPr id="761" name="Rectangle 760"/>
          <p:cNvSpPr/>
          <p:nvPr/>
        </p:nvSpPr>
        <p:spPr>
          <a:xfrm>
            <a:off x="539552" y="915566"/>
            <a:ext cx="2433920" cy="864096"/>
          </a:xfrm>
          <a:prstGeom prst="rect">
            <a:avLst/>
          </a:prstGeom>
          <a:solidFill>
            <a:schemeClr val="tx2"/>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Nokia Pure Headline Ultra Light" panose="020B0204040602060303" pitchFamily="34" charset="0"/>
                <a:ea typeface="+mn-ea"/>
                <a:cs typeface="+mn-cs"/>
              </a:rPr>
              <a:t>Safe</a:t>
            </a:r>
          </a:p>
        </p:txBody>
      </p:sp>
      <p:sp>
        <p:nvSpPr>
          <p:cNvPr id="762" name="Rectangle 761"/>
          <p:cNvSpPr/>
          <p:nvPr/>
        </p:nvSpPr>
        <p:spPr>
          <a:xfrm>
            <a:off x="3355040" y="915566"/>
            <a:ext cx="2423931" cy="864096"/>
          </a:xfrm>
          <a:prstGeom prst="rect">
            <a:avLst/>
          </a:prstGeom>
          <a:solidFill>
            <a:schemeClr val="tx1"/>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Nokia Pure Headline Ultra Light" panose="020B0204040602060303" pitchFamily="34" charset="0"/>
                <a:ea typeface="+mn-ea"/>
                <a:cs typeface="+mn-cs"/>
              </a:rPr>
              <a:t>Smart</a:t>
            </a:r>
          </a:p>
        </p:txBody>
      </p:sp>
      <p:sp>
        <p:nvSpPr>
          <p:cNvPr id="763" name="Rectangle 762"/>
          <p:cNvSpPr/>
          <p:nvPr/>
        </p:nvSpPr>
        <p:spPr>
          <a:xfrm>
            <a:off x="6170528" y="915566"/>
            <a:ext cx="2433920" cy="864096"/>
          </a:xfrm>
          <a:prstGeom prst="rect">
            <a:avLst/>
          </a:prstGeom>
          <a:solidFill>
            <a:schemeClr val="bg2"/>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684000" rIns="72000" rtlCol="0" anchor="ct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Nokia Pure Headline Ultra Light" panose="020B0204040602060303" pitchFamily="34" charset="0"/>
                <a:ea typeface="+mn-ea"/>
                <a:cs typeface="+mn-cs"/>
              </a:rPr>
              <a:t>Sustainable</a:t>
            </a:r>
          </a:p>
        </p:txBody>
      </p:sp>
      <p:grpSp>
        <p:nvGrpSpPr>
          <p:cNvPr id="493" name="Group 492"/>
          <p:cNvGrpSpPr>
            <a:grpSpLocks noChangeAspect="1"/>
          </p:cNvGrpSpPr>
          <p:nvPr/>
        </p:nvGrpSpPr>
        <p:grpSpPr>
          <a:xfrm>
            <a:off x="714569" y="1049477"/>
            <a:ext cx="532549" cy="602836"/>
            <a:chOff x="4575975" y="564543"/>
            <a:chExt cx="1566407" cy="1773140"/>
          </a:xfrm>
        </p:grpSpPr>
        <p:cxnSp>
          <p:nvCxnSpPr>
            <p:cNvPr id="495" name="Straight Connector 494"/>
            <p:cNvCxnSpPr/>
            <p:nvPr/>
          </p:nvCxnSpPr>
          <p:spPr>
            <a:xfrm>
              <a:off x="5359178" y="564543"/>
              <a:ext cx="0" cy="1773140"/>
            </a:xfrm>
            <a:prstGeom prst="line">
              <a:avLst/>
            </a:prstGeom>
            <a:ln w="8001"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24" name="Arc 523"/>
            <p:cNvSpPr/>
            <p:nvPr/>
          </p:nvSpPr>
          <p:spPr>
            <a:xfrm flipV="1">
              <a:off x="4575975" y="771276"/>
              <a:ext cx="1566407" cy="1566407"/>
            </a:xfrm>
            <a:prstGeom prst="arc">
              <a:avLst>
                <a:gd name="adj1" fmla="val 11937130"/>
                <a:gd name="adj2" fmla="val 20401018"/>
              </a:avLst>
            </a:prstGeom>
            <a:ln w="8001"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4191"/>
                </a:solidFill>
                <a:effectLst/>
                <a:uLnTx/>
                <a:uFillTx/>
                <a:latin typeface="Nokia Pure Text Light"/>
                <a:ea typeface="+mn-ea"/>
                <a:cs typeface="+mn-cs"/>
              </a:endParaRPr>
            </a:p>
          </p:txBody>
        </p:sp>
        <p:cxnSp>
          <p:nvCxnSpPr>
            <p:cNvPr id="525" name="Straight Connector 524"/>
            <p:cNvCxnSpPr/>
            <p:nvPr/>
          </p:nvCxnSpPr>
          <p:spPr>
            <a:xfrm>
              <a:off x="5035142" y="915566"/>
              <a:ext cx="648072" cy="0"/>
            </a:xfrm>
            <a:prstGeom prst="line">
              <a:avLst/>
            </a:prstGeom>
            <a:ln w="8001"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3DEDBA7F-1996-4536-908A-127A292427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7697" y="863570"/>
            <a:ext cx="915352" cy="915352"/>
          </a:xfrm>
          <a:prstGeom prst="rect">
            <a:avLst/>
          </a:prstGeom>
        </p:spPr>
      </p:pic>
      <p:pic>
        <p:nvPicPr>
          <p:cNvPr id="22" name="Picture 21">
            <a:extLst>
              <a:ext uri="{FF2B5EF4-FFF2-40B4-BE49-F238E27FC236}">
                <a16:creationId xmlns:a16="http://schemas.microsoft.com/office/drawing/2014/main" id="{F77315DF-F102-45F1-9AD1-3EC36EEB4F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8943" y="1085458"/>
            <a:ext cx="405293" cy="405293"/>
          </a:xfrm>
          <a:prstGeom prst="rect">
            <a:avLst/>
          </a:prstGeom>
        </p:spPr>
      </p:pic>
      <p:sp>
        <p:nvSpPr>
          <p:cNvPr id="3" name="Rectangle 2">
            <a:extLst>
              <a:ext uri="{FF2B5EF4-FFF2-40B4-BE49-F238E27FC236}">
                <a16:creationId xmlns:a16="http://schemas.microsoft.com/office/drawing/2014/main" id="{7FEDAE35-3668-45B1-A837-286D82A1BE46}"/>
              </a:ext>
            </a:extLst>
          </p:cNvPr>
          <p:cNvSpPr/>
          <p:nvPr/>
        </p:nvSpPr>
        <p:spPr>
          <a:xfrm>
            <a:off x="1091009" y="2163336"/>
            <a:ext cx="5247616" cy="2259981"/>
          </a:xfrm>
          <a:prstGeom prst="rect">
            <a:avLst/>
          </a:prstGeom>
          <a:solidFill>
            <a:srgbClr val="1C1C1C"/>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FFFFFF"/>
                </a:solidFill>
                <a:effectLst/>
                <a:uLnTx/>
                <a:uFillTx/>
                <a:latin typeface="Bradley Hand ITC" panose="03070402050302030203" pitchFamily="66" charset="0"/>
                <a:ea typeface="+mn-ea"/>
                <a:cs typeface="+mn-cs"/>
              </a:rPr>
              <a:t>Funding</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FFFFFF"/>
                </a:solidFill>
                <a:effectLst/>
                <a:uLnTx/>
                <a:uFillTx/>
                <a:latin typeface="Bradley Hand ITC" panose="03070402050302030203" pitchFamily="66" charset="0"/>
                <a:ea typeface="+mn-ea"/>
                <a:cs typeface="+mn-cs"/>
              </a:rPr>
              <a:t>Data Analytics and Artificial Intelligence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FFFFFF"/>
                </a:solidFill>
                <a:effectLst/>
                <a:uLnTx/>
                <a:uFillTx/>
                <a:latin typeface="Bradley Hand ITC" panose="03070402050302030203" pitchFamily="66" charset="0"/>
                <a:ea typeface="+mn-ea"/>
                <a:cs typeface="+mn-cs"/>
              </a:rPr>
              <a:t>Data Use/Monetization Strategy</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FFFFFF"/>
                </a:solidFill>
                <a:effectLst/>
                <a:uLnTx/>
                <a:uFillTx/>
                <a:latin typeface="Bradley Hand ITC" panose="03070402050302030203" pitchFamily="66" charset="0"/>
                <a:ea typeface="+mn-ea"/>
                <a:cs typeface="+mn-cs"/>
              </a:rPr>
              <a:t>Physical/Digital Infrastructure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FFFFFF"/>
                </a:solidFill>
                <a:effectLst/>
                <a:uLnTx/>
                <a:uFillTx/>
                <a:latin typeface="Bradley Hand ITC" panose="03070402050302030203" pitchFamily="66" charset="0"/>
                <a:ea typeface="+mn-ea"/>
                <a:cs typeface="+mn-cs"/>
              </a:rPr>
              <a:t>Improving digital access.</a:t>
            </a:r>
          </a:p>
        </p:txBody>
      </p:sp>
      <p:pic>
        <p:nvPicPr>
          <p:cNvPr id="5" name="Picture 4">
            <a:extLst>
              <a:ext uri="{FF2B5EF4-FFF2-40B4-BE49-F238E27FC236}">
                <a16:creationId xmlns:a16="http://schemas.microsoft.com/office/drawing/2014/main" id="{21102686-0502-4443-97DC-AA200599CB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71589" y="2696852"/>
            <a:ext cx="2134994" cy="917673"/>
          </a:xfrm>
          <a:prstGeom prst="rect">
            <a:avLst/>
          </a:prstGeom>
        </p:spPr>
      </p:pic>
      <p:sp>
        <p:nvSpPr>
          <p:cNvPr id="6" name="TextBox 5">
            <a:extLst>
              <a:ext uri="{FF2B5EF4-FFF2-40B4-BE49-F238E27FC236}">
                <a16:creationId xmlns:a16="http://schemas.microsoft.com/office/drawing/2014/main" id="{9A2C0C6A-FDE0-4BFE-9FBA-21CF1C06C997}"/>
              </a:ext>
            </a:extLst>
          </p:cNvPr>
          <p:cNvSpPr txBox="1"/>
          <p:nvPr/>
        </p:nvSpPr>
        <p:spPr>
          <a:xfrm>
            <a:off x="6793522" y="3614525"/>
            <a:ext cx="19328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24191"/>
                </a:solidFill>
                <a:effectLst/>
                <a:uLnTx/>
                <a:uFillTx/>
                <a:latin typeface="Nokia Pure Text Light"/>
                <a:ea typeface="+mn-ea"/>
                <a:cs typeface="+mn-cs"/>
              </a:rPr>
              <a:t>Public Private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24191"/>
                </a:solidFill>
                <a:effectLst/>
                <a:uLnTx/>
                <a:uFillTx/>
                <a:latin typeface="Nokia Pure Text Light"/>
                <a:ea typeface="+mn-ea"/>
                <a:cs typeface="+mn-cs"/>
              </a:rPr>
              <a:t>Partnership</a:t>
            </a:r>
          </a:p>
        </p:txBody>
      </p:sp>
    </p:spTree>
    <p:extLst>
      <p:ext uri="{BB962C8B-B14F-4D97-AF65-F5344CB8AC3E}">
        <p14:creationId xmlns:p14="http://schemas.microsoft.com/office/powerpoint/2010/main" val="3968053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6763" y="745331"/>
            <a:ext cx="8615563" cy="3499620"/>
          </a:xfrm>
        </p:spPr>
        <p:txBody>
          <a:bodyPr/>
          <a:lstStyle/>
          <a:p>
            <a:pPr marL="0" indent="0" algn="r">
              <a:buNone/>
            </a:pPr>
            <a:r>
              <a:rPr lang="en-GB" sz="5400" i="1" dirty="0">
                <a:solidFill>
                  <a:schemeClr val="accent3"/>
                </a:solidFill>
                <a:latin typeface="Nokia Pure Headline Ultra Light"/>
                <a:cs typeface="Nokia Pure Headline Ultra Light"/>
              </a:rPr>
              <a:t>Use Cases</a:t>
            </a:r>
            <a:br>
              <a:rPr lang="en-GB" sz="5400" dirty="0">
                <a:solidFill>
                  <a:schemeClr val="accent3"/>
                </a:solidFill>
                <a:latin typeface="Nokia Pure Headline Ultra Light"/>
                <a:cs typeface="Nokia Pure Headline Ultra Light"/>
              </a:rPr>
            </a:br>
            <a:r>
              <a:rPr lang="en-GB" sz="5400" i="1" dirty="0">
                <a:latin typeface="Nokia Pure Headline Ultra Light"/>
                <a:cs typeface="Nokia Pure Headline Ultra Light"/>
              </a:rPr>
              <a:t>-drivers &amp; vision</a:t>
            </a:r>
          </a:p>
        </p:txBody>
      </p:sp>
      <p:sp>
        <p:nvSpPr>
          <p:cNvPr id="6" name="Text Placeholder 5"/>
          <p:cNvSpPr>
            <a:spLocks noGrp="1"/>
          </p:cNvSpPr>
          <p:nvPr>
            <p:ph type="body" sz="quarter" idx="4294967295"/>
          </p:nvPr>
        </p:nvSpPr>
        <p:spPr>
          <a:xfrm>
            <a:off x="0" y="590550"/>
            <a:ext cx="8308975" cy="309563"/>
          </a:xfrm>
          <a:prstGeom prst="rect">
            <a:avLst/>
          </a:prstGeom>
        </p:spPr>
        <p:txBody>
          <a:bodyPr/>
          <a:lstStyle/>
          <a:p>
            <a:pPr marL="0" indent="0">
              <a:buNone/>
            </a:pPr>
            <a:r>
              <a:rPr lang="en-GB" sz="4400">
                <a:solidFill>
                  <a:schemeClr val="accent3"/>
                </a:solidFill>
                <a:latin typeface="Nokia Pure Headline Ultra Light"/>
                <a:cs typeface="Nokia Pure Headline Ultra Light"/>
              </a:rPr>
              <a:t> </a:t>
            </a:r>
          </a:p>
        </p:txBody>
      </p:sp>
      <p:sp>
        <p:nvSpPr>
          <p:cNvPr id="7"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Nokia Pure Text" panose="020B0503020202020204" pitchFamily="34" charset="0"/>
                <a:ea typeface="Nokia Pure Text" panose="020B0503020202020204" pitchFamily="34" charset="0"/>
              </a:defRPr>
            </a:lvl1pPr>
          </a:lstStyle>
          <a:p>
            <a:r>
              <a:rPr lang="en-GB">
                <a:solidFill>
                  <a:schemeClr val="bg1"/>
                </a:solidFill>
                <a:latin typeface="Nokia Pure Text Light" panose="020B0403020202020204" pitchFamily="34" charset="0"/>
                <a:ea typeface="Nokia Pure Text Light" panose="020B0403020202020204" pitchFamily="34" charset="0"/>
                <a:cs typeface="Arial" panose="020B0604020202020204" pitchFamily="34" charset="0"/>
              </a:rPr>
              <a:t>Public</a:t>
            </a:r>
          </a:p>
        </p:txBody>
      </p:sp>
    </p:spTree>
    <p:extLst>
      <p:ext uri="{BB962C8B-B14F-4D97-AF65-F5344CB8AC3E}">
        <p14:creationId xmlns:p14="http://schemas.microsoft.com/office/powerpoint/2010/main" val="314532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6763" y="745331"/>
            <a:ext cx="8615563" cy="3499620"/>
          </a:xfrm>
        </p:spPr>
        <p:txBody>
          <a:bodyPr/>
          <a:lstStyle/>
          <a:p>
            <a:pPr marL="0" indent="0">
              <a:buNone/>
            </a:pPr>
            <a:r>
              <a:rPr lang="en-GB" sz="5400">
                <a:solidFill>
                  <a:schemeClr val="accent3"/>
                </a:solidFill>
                <a:latin typeface="Nokia Pure Headline Ultra Light"/>
                <a:cs typeface="Nokia Pure Headline Ultra Light"/>
              </a:rPr>
              <a:t>the global smart cities phenomenon - drivers &amp; vision</a:t>
            </a:r>
            <a:br>
              <a:rPr lang="en-GB" sz="5400">
                <a:solidFill>
                  <a:schemeClr val="accent3"/>
                </a:solidFill>
                <a:latin typeface="Nokia Pure Headline Ultra Light"/>
                <a:cs typeface="Nokia Pure Headline Ultra Light"/>
              </a:rPr>
            </a:br>
            <a:r>
              <a:rPr lang="en-GB" sz="5400" i="1">
                <a:latin typeface="Nokia Pure Headline Ultra Light"/>
                <a:cs typeface="Nokia Pure Headline Ultra Light"/>
              </a:rPr>
              <a:t>-narrated by Nokia</a:t>
            </a:r>
          </a:p>
        </p:txBody>
      </p:sp>
      <p:sp>
        <p:nvSpPr>
          <p:cNvPr id="6" name="Text Placeholder 5"/>
          <p:cNvSpPr>
            <a:spLocks noGrp="1"/>
          </p:cNvSpPr>
          <p:nvPr>
            <p:ph type="body" sz="quarter" idx="4294967295"/>
          </p:nvPr>
        </p:nvSpPr>
        <p:spPr>
          <a:xfrm>
            <a:off x="0" y="590550"/>
            <a:ext cx="8308975" cy="309563"/>
          </a:xfrm>
          <a:prstGeom prst="rect">
            <a:avLst/>
          </a:prstGeom>
        </p:spPr>
        <p:txBody>
          <a:bodyPr/>
          <a:lstStyle/>
          <a:p>
            <a:pPr marL="0" indent="0">
              <a:buNone/>
            </a:pPr>
            <a:r>
              <a:rPr lang="en-GB" sz="4400">
                <a:solidFill>
                  <a:schemeClr val="accent3"/>
                </a:solidFill>
                <a:latin typeface="Nokia Pure Headline Ultra Light"/>
                <a:cs typeface="Nokia Pure Headline Ultra Light"/>
              </a:rPr>
              <a:t> </a:t>
            </a:r>
          </a:p>
        </p:txBody>
      </p:sp>
      <p:sp>
        <p:nvSpPr>
          <p:cNvPr id="7"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Nokia Pure Text" panose="020B0503020202020204" pitchFamily="34" charset="0"/>
                <a:ea typeface="Nokia Pure Text" panose="020B0503020202020204" pitchFamily="34" charset="0"/>
              </a:defRPr>
            </a:lvl1pPr>
          </a:lstStyle>
          <a:p>
            <a:r>
              <a:rPr lang="en-GB">
                <a:solidFill>
                  <a:schemeClr val="bg1"/>
                </a:solidFill>
                <a:latin typeface="Nokia Pure Text Light" panose="020B0403020202020204" pitchFamily="34" charset="0"/>
                <a:ea typeface="Nokia Pure Text Light" panose="020B0403020202020204" pitchFamily="34" charset="0"/>
                <a:cs typeface="Arial" panose="020B0604020202020204" pitchFamily="34" charset="0"/>
              </a:rPr>
              <a:t>Public</a:t>
            </a:r>
          </a:p>
        </p:txBody>
      </p:sp>
    </p:spTree>
    <p:extLst>
      <p:ext uri="{BB962C8B-B14F-4D97-AF65-F5344CB8AC3E}">
        <p14:creationId xmlns:p14="http://schemas.microsoft.com/office/powerpoint/2010/main" val="2454646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E5B60-472E-484B-B157-2A1D055D7707}"/>
              </a:ext>
            </a:extLst>
          </p:cNvPr>
          <p:cNvSpPr>
            <a:spLocks noGrp="1"/>
          </p:cNvSpPr>
          <p:nvPr>
            <p:ph type="title"/>
          </p:nvPr>
        </p:nvSpPr>
        <p:spPr/>
        <p:txBody>
          <a:bodyPr/>
          <a:lstStyle/>
          <a:p>
            <a:r>
              <a:rPr lang="en-US" dirty="0"/>
              <a:t>Utility of the Future</a:t>
            </a:r>
          </a:p>
        </p:txBody>
      </p:sp>
      <p:sp>
        <p:nvSpPr>
          <p:cNvPr id="4" name="Footer Placeholder 3">
            <a:extLst>
              <a:ext uri="{FF2B5EF4-FFF2-40B4-BE49-F238E27FC236}">
                <a16:creationId xmlns:a16="http://schemas.microsoft.com/office/drawing/2014/main" id="{A8D14BDE-1F26-44E6-A15E-6E964C684B8B}"/>
              </a:ext>
            </a:extLst>
          </p:cNvPr>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1135"/>
                </a:solidFill>
                <a:effectLst/>
                <a:uLnTx/>
                <a:uFillTx/>
                <a:latin typeface="Nokia Pure Text Light"/>
                <a:cs typeface="Arial" panose="020B0604020202020204" pitchFamily="34" charset="0"/>
              </a:rPr>
              <a:t>Proprietary</a:t>
            </a:r>
          </a:p>
        </p:txBody>
      </p:sp>
      <p:sp>
        <p:nvSpPr>
          <p:cNvPr id="3" name="Text Placeholder 2">
            <a:extLst>
              <a:ext uri="{FF2B5EF4-FFF2-40B4-BE49-F238E27FC236}">
                <a16:creationId xmlns:a16="http://schemas.microsoft.com/office/drawing/2014/main" id="{5E0FB11E-BB5C-4956-87F3-963FDF3198A5}"/>
              </a:ext>
            </a:extLst>
          </p:cNvPr>
          <p:cNvSpPr>
            <a:spLocks noGrp="1"/>
          </p:cNvSpPr>
          <p:nvPr>
            <p:ph type="body" sz="quarter" idx="10"/>
          </p:nvPr>
        </p:nvSpPr>
        <p:spPr/>
        <p:txBody>
          <a:bodyPr/>
          <a:lstStyle/>
          <a:p>
            <a:r>
              <a:rPr lang="en-US" dirty="0"/>
              <a:t>Primary Driving Forces</a:t>
            </a:r>
          </a:p>
        </p:txBody>
      </p:sp>
      <p:grpSp>
        <p:nvGrpSpPr>
          <p:cNvPr id="38" name="Group 37">
            <a:extLst>
              <a:ext uri="{FF2B5EF4-FFF2-40B4-BE49-F238E27FC236}">
                <a16:creationId xmlns:a16="http://schemas.microsoft.com/office/drawing/2014/main" id="{53B54D5A-B7E7-4BE9-BA84-F8F3C517EBB8}"/>
              </a:ext>
            </a:extLst>
          </p:cNvPr>
          <p:cNvGrpSpPr/>
          <p:nvPr/>
        </p:nvGrpSpPr>
        <p:grpSpPr>
          <a:xfrm>
            <a:off x="521255" y="958036"/>
            <a:ext cx="4050745" cy="3823614"/>
            <a:chOff x="431540" y="958036"/>
            <a:chExt cx="4050745" cy="3823614"/>
          </a:xfrm>
        </p:grpSpPr>
        <p:pic>
          <p:nvPicPr>
            <p:cNvPr id="25" name="Picture 24">
              <a:extLst>
                <a:ext uri="{FF2B5EF4-FFF2-40B4-BE49-F238E27FC236}">
                  <a16:creationId xmlns:a16="http://schemas.microsoft.com/office/drawing/2014/main" id="{0B518E3F-1B8D-48CB-A48A-3CECF67D37EA}"/>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2517687" y="2398809"/>
              <a:ext cx="904647" cy="1426383"/>
            </a:xfrm>
            <a:prstGeom prst="rect">
              <a:avLst/>
            </a:prstGeom>
          </p:spPr>
        </p:pic>
        <p:sp>
          <p:nvSpPr>
            <p:cNvPr id="7" name="TextBox 6">
              <a:extLst>
                <a:ext uri="{FF2B5EF4-FFF2-40B4-BE49-F238E27FC236}">
                  <a16:creationId xmlns:a16="http://schemas.microsoft.com/office/drawing/2014/main" id="{219B9B7E-01C8-4A9F-8CFE-59E4DB03AAD8}"/>
                </a:ext>
              </a:extLst>
            </p:cNvPr>
            <p:cNvSpPr txBox="1"/>
            <p:nvPr/>
          </p:nvSpPr>
          <p:spPr>
            <a:xfrm>
              <a:off x="431540" y="4151072"/>
              <a:ext cx="3876099" cy="630578"/>
            </a:xfrm>
            <a:prstGeom prst="rect">
              <a:avLst/>
            </a:prstGeom>
            <a:solidFill>
              <a:schemeClr val="tx1"/>
            </a:solidFill>
          </p:spPr>
          <p:txBody>
            <a:bodyPr wrap="square" lIns="90000" tIns="90000" rIns="72000" bIns="46800" rtlCol="0">
              <a:spAutoFit/>
            </a:bodyPr>
            <a:lstStyle/>
            <a:p>
              <a:pPr marL="176213" marR="0" lvl="0" indent="-176213" algn="ctr" defTabSz="457200" rtl="0" eaLnBrk="1" fontAlgn="base"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Nokia Pure Text Light"/>
                  <a:cs typeface="Nokia Pure Headline Light"/>
                </a:rPr>
                <a:t>Rapidly improving economics of</a:t>
              </a:r>
              <a:br>
                <a:rPr kumimoji="0" lang="en-US" sz="1600" b="0" i="0" u="none" strike="noStrike" kern="1200" cap="none" spc="0" normalizeH="0" baseline="0" noProof="0" dirty="0">
                  <a:ln>
                    <a:noFill/>
                  </a:ln>
                  <a:solidFill>
                    <a:srgbClr val="FFFFFF"/>
                  </a:solidFill>
                  <a:effectLst/>
                  <a:uLnTx/>
                  <a:uFillTx/>
                  <a:latin typeface="Nokia Pure Text Light"/>
                  <a:cs typeface="Nokia Pure Headline Light"/>
                </a:rPr>
              </a:br>
              <a:r>
                <a:rPr kumimoji="0" lang="en-US" sz="1600" b="0" i="0" u="none" strike="noStrike" kern="1200" cap="none" spc="0" normalizeH="0" baseline="0" noProof="0" dirty="0">
                  <a:ln>
                    <a:noFill/>
                  </a:ln>
                  <a:solidFill>
                    <a:srgbClr val="FFFFFF"/>
                  </a:solidFill>
                  <a:effectLst/>
                  <a:uLnTx/>
                  <a:uFillTx/>
                  <a:latin typeface="Nokia Pure Text Light"/>
                  <a:cs typeface="Nokia Pure Headline Light"/>
                </a:rPr>
                <a:t>renewable generation, storage</a:t>
              </a:r>
            </a:p>
          </p:txBody>
        </p:sp>
        <p:sp>
          <p:nvSpPr>
            <p:cNvPr id="9" name="TextBox 8">
              <a:extLst>
                <a:ext uri="{FF2B5EF4-FFF2-40B4-BE49-F238E27FC236}">
                  <a16:creationId xmlns:a16="http://schemas.microsoft.com/office/drawing/2014/main" id="{D9BEC843-B58A-4D6C-8B32-3669C28781C2}"/>
                </a:ext>
              </a:extLst>
            </p:cNvPr>
            <p:cNvSpPr txBox="1"/>
            <p:nvPr/>
          </p:nvSpPr>
          <p:spPr>
            <a:xfrm>
              <a:off x="1154903" y="3831890"/>
              <a:ext cx="495404" cy="353580"/>
            </a:xfrm>
            <a:prstGeom prst="rect">
              <a:avLst/>
            </a:prstGeom>
            <a:noFill/>
          </p:spPr>
          <p:txBody>
            <a:bodyPr wrap="none" lIns="90000" tIns="90000" rIns="72000" bIns="46800" rtlCol="0">
              <a:spAutoFit/>
            </a:bodyPr>
            <a:lstStyle/>
            <a:p>
              <a:pPr marL="176213" marR="0" lvl="0" indent="-176213" algn="l" defTabSz="457200" rtl="0" eaLnBrk="1" fontAlgn="base"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1135"/>
                  </a:solidFill>
                  <a:effectLst/>
                  <a:uLnTx/>
                  <a:uFillTx/>
                  <a:latin typeface="Nokia Pure Text Light"/>
                  <a:cs typeface="Nokia Pure Headline Light"/>
                </a:rPr>
                <a:t>Bulk</a:t>
              </a:r>
            </a:p>
          </p:txBody>
        </p:sp>
        <p:sp>
          <p:nvSpPr>
            <p:cNvPr id="11" name="TextBox 10">
              <a:extLst>
                <a:ext uri="{FF2B5EF4-FFF2-40B4-BE49-F238E27FC236}">
                  <a16:creationId xmlns:a16="http://schemas.microsoft.com/office/drawing/2014/main" id="{30FFCC20-AE41-4714-BF89-4FEF5844B985}"/>
                </a:ext>
              </a:extLst>
            </p:cNvPr>
            <p:cNvSpPr txBox="1"/>
            <p:nvPr/>
          </p:nvSpPr>
          <p:spPr>
            <a:xfrm>
              <a:off x="2823096" y="3831890"/>
              <a:ext cx="1067676" cy="353580"/>
            </a:xfrm>
            <a:prstGeom prst="rect">
              <a:avLst/>
            </a:prstGeom>
            <a:noFill/>
          </p:spPr>
          <p:txBody>
            <a:bodyPr wrap="none" lIns="90000" tIns="90000" rIns="72000" bIns="46800" rtlCol="0">
              <a:spAutoFit/>
            </a:bodyPr>
            <a:lstStyle/>
            <a:p>
              <a:pPr marL="176213" marR="0" lvl="0" indent="-176213" algn="l" defTabSz="457200" rtl="0" eaLnBrk="1" fontAlgn="base"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1135"/>
                  </a:solidFill>
                  <a:effectLst/>
                  <a:uLnTx/>
                  <a:uFillTx/>
                  <a:latin typeface="Nokia Pure Text Light"/>
                  <a:cs typeface="Nokia Pure Headline Light"/>
                </a:rPr>
                <a:t>Distributed</a:t>
              </a:r>
            </a:p>
          </p:txBody>
        </p:sp>
        <p:pic>
          <p:nvPicPr>
            <p:cNvPr id="8" name="Picture 7">
              <a:extLst>
                <a:ext uri="{FF2B5EF4-FFF2-40B4-BE49-F238E27FC236}">
                  <a16:creationId xmlns:a16="http://schemas.microsoft.com/office/drawing/2014/main" id="{BEB87D66-EA02-4B36-9454-B35064B4E80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31540" y="958036"/>
              <a:ext cx="1942130" cy="1271016"/>
            </a:xfrm>
            <a:prstGeom prst="rect">
              <a:avLst/>
            </a:prstGeom>
          </p:spPr>
        </p:pic>
        <p:pic>
          <p:nvPicPr>
            <p:cNvPr id="13" name="Picture 12">
              <a:extLst>
                <a:ext uri="{FF2B5EF4-FFF2-40B4-BE49-F238E27FC236}">
                  <a16:creationId xmlns:a16="http://schemas.microsoft.com/office/drawing/2014/main" id="{186BDCEF-7149-4771-9B8B-93098CAD4E97}"/>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33341" y="2267818"/>
              <a:ext cx="1938528" cy="1618039"/>
            </a:xfrm>
            <a:prstGeom prst="rect">
              <a:avLst/>
            </a:prstGeom>
          </p:spPr>
        </p:pic>
        <p:pic>
          <p:nvPicPr>
            <p:cNvPr id="20" name="Picture 19">
              <a:extLst>
                <a:ext uri="{FF2B5EF4-FFF2-40B4-BE49-F238E27FC236}">
                  <a16:creationId xmlns:a16="http://schemas.microsoft.com/office/drawing/2014/main" id="{3B3EC6A9-ECCB-4245-AB1F-512B933DF1B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406230" y="958036"/>
              <a:ext cx="1901409" cy="1271401"/>
            </a:xfrm>
            <a:prstGeom prst="rect">
              <a:avLst/>
            </a:prstGeom>
          </p:spPr>
        </p:pic>
        <p:pic>
          <p:nvPicPr>
            <p:cNvPr id="26" name="Picture 25">
              <a:extLst>
                <a:ext uri="{FF2B5EF4-FFF2-40B4-BE49-F238E27FC236}">
                  <a16:creationId xmlns:a16="http://schemas.microsoft.com/office/drawing/2014/main" id="{901DB476-362E-4B71-98C2-3A397E810BFC}"/>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3314322" y="2391731"/>
              <a:ext cx="1167963" cy="1426383"/>
            </a:xfrm>
            <a:prstGeom prst="rect">
              <a:avLst/>
            </a:prstGeom>
          </p:spPr>
        </p:pic>
      </p:grpSp>
      <p:grpSp>
        <p:nvGrpSpPr>
          <p:cNvPr id="36" name="Group 35">
            <a:extLst>
              <a:ext uri="{FF2B5EF4-FFF2-40B4-BE49-F238E27FC236}">
                <a16:creationId xmlns:a16="http://schemas.microsoft.com/office/drawing/2014/main" id="{081FAD07-56A3-4733-9B67-3A49E7C2B54D}"/>
              </a:ext>
            </a:extLst>
          </p:cNvPr>
          <p:cNvGrpSpPr/>
          <p:nvPr/>
        </p:nvGrpSpPr>
        <p:grpSpPr>
          <a:xfrm>
            <a:off x="7416316" y="958036"/>
            <a:ext cx="1131796" cy="3823972"/>
            <a:chOff x="7521639" y="958036"/>
            <a:chExt cx="1131796" cy="3823972"/>
          </a:xfrm>
        </p:grpSpPr>
        <p:sp>
          <p:nvSpPr>
            <p:cNvPr id="16" name="TextBox 15">
              <a:extLst>
                <a:ext uri="{FF2B5EF4-FFF2-40B4-BE49-F238E27FC236}">
                  <a16:creationId xmlns:a16="http://schemas.microsoft.com/office/drawing/2014/main" id="{03672B19-C47A-4DBE-9AE2-4E73707E0DE5}"/>
                </a:ext>
              </a:extLst>
            </p:cNvPr>
            <p:cNvSpPr txBox="1"/>
            <p:nvPr/>
          </p:nvSpPr>
          <p:spPr>
            <a:xfrm>
              <a:off x="7521639" y="4151072"/>
              <a:ext cx="1131796" cy="630936"/>
            </a:xfrm>
            <a:prstGeom prst="rect">
              <a:avLst/>
            </a:prstGeom>
            <a:solidFill>
              <a:schemeClr val="tx1"/>
            </a:solidFill>
          </p:spPr>
          <p:txBody>
            <a:bodyPr wrap="none" lIns="90000" tIns="90000" rIns="72000" bIns="46800" rtlCol="0" anchor="ctr" anchorCtr="1">
              <a:noAutofit/>
            </a:bodyPr>
            <a:lstStyle/>
            <a:p>
              <a:pPr marL="176213" marR="0" lvl="0" indent="-176213" algn="ctr" defTabSz="457200" rtl="0" eaLnBrk="1" fontAlgn="base"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Nokia Pure Text Light"/>
                  <a:cs typeface="Nokia Pure Headline Light"/>
                </a:rPr>
                <a:t>Regulation</a:t>
              </a:r>
            </a:p>
          </p:txBody>
        </p:sp>
        <p:pic>
          <p:nvPicPr>
            <p:cNvPr id="30" name="Picture 29">
              <a:extLst>
                <a:ext uri="{FF2B5EF4-FFF2-40B4-BE49-F238E27FC236}">
                  <a16:creationId xmlns:a16="http://schemas.microsoft.com/office/drawing/2014/main" id="{2F33776A-09B1-4E36-BC60-A5A942624E96}"/>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7526828" y="958036"/>
              <a:ext cx="1121418" cy="2927821"/>
            </a:xfrm>
            <a:prstGeom prst="rect">
              <a:avLst/>
            </a:prstGeom>
          </p:spPr>
        </p:pic>
      </p:grpSp>
      <p:grpSp>
        <p:nvGrpSpPr>
          <p:cNvPr id="37" name="Group 36">
            <a:extLst>
              <a:ext uri="{FF2B5EF4-FFF2-40B4-BE49-F238E27FC236}">
                <a16:creationId xmlns:a16="http://schemas.microsoft.com/office/drawing/2014/main" id="{46A293A6-2927-4551-B8CF-8DC18D98E1A0}"/>
              </a:ext>
            </a:extLst>
          </p:cNvPr>
          <p:cNvGrpSpPr/>
          <p:nvPr/>
        </p:nvGrpSpPr>
        <p:grpSpPr>
          <a:xfrm>
            <a:off x="4932040" y="924925"/>
            <a:ext cx="2007840" cy="3856725"/>
            <a:chOff x="4655440" y="924925"/>
            <a:chExt cx="2007840" cy="3856725"/>
          </a:xfrm>
        </p:grpSpPr>
        <p:sp>
          <p:nvSpPr>
            <p:cNvPr id="18" name="TextBox 17">
              <a:extLst>
                <a:ext uri="{FF2B5EF4-FFF2-40B4-BE49-F238E27FC236}">
                  <a16:creationId xmlns:a16="http://schemas.microsoft.com/office/drawing/2014/main" id="{9AF8E296-FF8E-4D2C-AE60-AF09ACAEAC04}"/>
                </a:ext>
              </a:extLst>
            </p:cNvPr>
            <p:cNvSpPr txBox="1"/>
            <p:nvPr/>
          </p:nvSpPr>
          <p:spPr>
            <a:xfrm>
              <a:off x="4655440" y="4151072"/>
              <a:ext cx="1970167" cy="630578"/>
            </a:xfrm>
            <a:prstGeom prst="rect">
              <a:avLst/>
            </a:prstGeom>
            <a:solidFill>
              <a:schemeClr val="tx1"/>
            </a:solidFill>
          </p:spPr>
          <p:txBody>
            <a:bodyPr wrap="none" lIns="90000" tIns="90000" rIns="72000" bIns="46800" rtlCol="0">
              <a:spAutoFit/>
            </a:bodyPr>
            <a:lstStyle/>
            <a:p>
              <a:pPr marL="176213" marR="0" lvl="0" indent="-176213" algn="ctr" defTabSz="457200" rtl="0" eaLnBrk="1" fontAlgn="base"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Nokia Pure Text Light"/>
                  <a:cs typeface="Nokia Pure Headline Light"/>
                </a:rPr>
                <a:t>Increased variability</a:t>
              </a:r>
            </a:p>
            <a:p>
              <a:pPr marL="176213" marR="0" lvl="0" indent="-176213" algn="ctr" defTabSz="457200" rtl="0" eaLnBrk="1" fontAlgn="base"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Nokia Pure Text Light"/>
                  <a:cs typeface="Nokia Pure Headline Light"/>
                </a:rPr>
                <a:t>in supply, demand</a:t>
              </a:r>
            </a:p>
          </p:txBody>
        </p:sp>
        <p:pic>
          <p:nvPicPr>
            <p:cNvPr id="32" name="Picture 31">
              <a:extLst>
                <a:ext uri="{FF2B5EF4-FFF2-40B4-BE49-F238E27FC236}">
                  <a16:creationId xmlns:a16="http://schemas.microsoft.com/office/drawing/2014/main" id="{78BF616C-E88B-41F5-8273-C876D31C552E}"/>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4731764" y="924925"/>
              <a:ext cx="1817519" cy="2876485"/>
            </a:xfrm>
            <a:prstGeom prst="rect">
              <a:avLst/>
            </a:prstGeom>
          </p:spPr>
        </p:pic>
        <p:cxnSp>
          <p:nvCxnSpPr>
            <p:cNvPr id="34" name="Straight Arrow Connector 33">
              <a:extLst>
                <a:ext uri="{FF2B5EF4-FFF2-40B4-BE49-F238E27FC236}">
                  <a16:creationId xmlns:a16="http://schemas.microsoft.com/office/drawing/2014/main" id="{C8F8711F-E113-43FE-92D8-FC5AB3A7519E}"/>
                </a:ext>
              </a:extLst>
            </p:cNvPr>
            <p:cNvCxnSpPr/>
            <p:nvPr/>
          </p:nvCxnSpPr>
          <p:spPr>
            <a:xfrm>
              <a:off x="4731764" y="3651870"/>
              <a:ext cx="1817519" cy="0"/>
            </a:xfrm>
            <a:prstGeom prst="straightConnector1">
              <a:avLst/>
            </a:prstGeom>
            <a:ln w="6350" cmpd="sng">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7E7A1DEA-701F-4386-A3EA-2D07BBF4B725}"/>
                </a:ext>
              </a:extLst>
            </p:cNvPr>
            <p:cNvSpPr txBox="1"/>
            <p:nvPr/>
          </p:nvSpPr>
          <p:spPr>
            <a:xfrm>
              <a:off x="5834451" y="3670489"/>
              <a:ext cx="828829" cy="322802"/>
            </a:xfrm>
            <a:prstGeom prst="rect">
              <a:avLst/>
            </a:prstGeom>
            <a:noFill/>
          </p:spPr>
          <p:txBody>
            <a:bodyPr wrap="none" lIns="90000" tIns="90000" rIns="72000" bIns="46800" rtlCol="0">
              <a:spAutoFit/>
            </a:bodyPr>
            <a:lstStyle/>
            <a:p>
              <a:pPr marL="176213" marR="0" lvl="0" indent="-176213" algn="l" defTabSz="4572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4D5766"/>
                  </a:solidFill>
                  <a:effectLst/>
                  <a:uLnTx/>
                  <a:uFillTx/>
                  <a:latin typeface="Nokia Pure Text Light"/>
                  <a:cs typeface="Nokia Pure Headline Light"/>
                </a:rPr>
                <a:t>time (sec)</a:t>
              </a:r>
            </a:p>
          </p:txBody>
        </p:sp>
      </p:grpSp>
    </p:spTree>
    <p:extLst>
      <p:ext uri="{BB962C8B-B14F-4D97-AF65-F5344CB8AC3E}">
        <p14:creationId xmlns:p14="http://schemas.microsoft.com/office/powerpoint/2010/main" val="575484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Digitize Everything that Matters</a:t>
            </a:r>
          </a:p>
        </p:txBody>
      </p:sp>
      <p:sp>
        <p:nvSpPr>
          <p:cNvPr id="4" name="Text Placeholder 3"/>
          <p:cNvSpPr>
            <a:spLocks noGrp="1"/>
          </p:cNvSpPr>
          <p:nvPr>
            <p:ph type="body" sz="quarter" idx="10"/>
          </p:nvPr>
        </p:nvSpPr>
        <p:spPr/>
        <p:txBody>
          <a:bodyPr/>
          <a:lstStyle/>
          <a:p>
            <a:r>
              <a:rPr lang="en-US" dirty="0"/>
              <a:t>Equipment, Systems, Processes</a:t>
            </a:r>
          </a:p>
        </p:txBody>
      </p:sp>
      <p:sp>
        <p:nvSpPr>
          <p:cNvPr id="3" name="Footer Placeholder 2"/>
          <p:cNvSpPr>
            <a:spLocks noGrp="1"/>
          </p:cNvSpPr>
          <p:nvPr>
            <p:ph type="ftr" sz="quarter" idx="11"/>
          </p:nvPr>
        </p:nvSpPr>
        <p:spPr/>
        <p:txBody>
          <a:bodyPr/>
          <a:lstStyle/>
          <a:p>
            <a:r>
              <a:rPr lang="en-US" dirty="0">
                <a:cs typeface="Arial" panose="020B0604020202020204" pitchFamily="34" charset="0"/>
              </a:rPr>
              <a:t>Proprietary</a:t>
            </a:r>
          </a:p>
        </p:txBody>
      </p:sp>
      <p:grpSp>
        <p:nvGrpSpPr>
          <p:cNvPr id="6" name="Group 13"/>
          <p:cNvGrpSpPr>
            <a:grpSpLocks noChangeAspect="1"/>
          </p:cNvGrpSpPr>
          <p:nvPr/>
        </p:nvGrpSpPr>
        <p:grpSpPr bwMode="auto">
          <a:xfrm>
            <a:off x="793718" y="2117336"/>
            <a:ext cx="5920324" cy="792774"/>
            <a:chOff x="1941" y="1524"/>
            <a:chExt cx="2091" cy="280"/>
          </a:xfrm>
        </p:grpSpPr>
        <p:sp>
          <p:nvSpPr>
            <p:cNvPr id="7" name="Freeform 14"/>
            <p:cNvSpPr>
              <a:spLocks/>
            </p:cNvSpPr>
            <p:nvPr/>
          </p:nvSpPr>
          <p:spPr bwMode="auto">
            <a:xfrm>
              <a:off x="1941" y="1563"/>
              <a:ext cx="2091" cy="241"/>
            </a:xfrm>
            <a:custGeom>
              <a:avLst/>
              <a:gdLst>
                <a:gd name="T0" fmla="*/ 0 w 429"/>
                <a:gd name="T1" fmla="*/ 27 h 49"/>
                <a:gd name="T2" fmla="*/ 51 w 429"/>
                <a:gd name="T3" fmla="*/ 38 h 49"/>
                <a:gd name="T4" fmla="*/ 148 w 429"/>
                <a:gd name="T5" fmla="*/ 24 h 49"/>
                <a:gd name="T6" fmla="*/ 257 w 429"/>
                <a:gd name="T7" fmla="*/ 19 h 49"/>
                <a:gd name="T8" fmla="*/ 370 w 429"/>
                <a:gd name="T9" fmla="*/ 23 h 49"/>
                <a:gd name="T10" fmla="*/ 429 w 429"/>
                <a:gd name="T11" fmla="*/ 9 h 49"/>
              </a:gdLst>
              <a:ahLst/>
              <a:cxnLst>
                <a:cxn ang="0">
                  <a:pos x="T0" y="T1"/>
                </a:cxn>
                <a:cxn ang="0">
                  <a:pos x="T2" y="T3"/>
                </a:cxn>
                <a:cxn ang="0">
                  <a:pos x="T4" y="T5"/>
                </a:cxn>
                <a:cxn ang="0">
                  <a:pos x="T6" y="T7"/>
                </a:cxn>
                <a:cxn ang="0">
                  <a:pos x="T8" y="T9"/>
                </a:cxn>
                <a:cxn ang="0">
                  <a:pos x="T10" y="T11"/>
                </a:cxn>
              </a:cxnLst>
              <a:rect l="0" t="0" r="r" b="b"/>
              <a:pathLst>
                <a:path w="429" h="49">
                  <a:moveTo>
                    <a:pt x="0" y="27"/>
                  </a:moveTo>
                  <a:cubicBezTo>
                    <a:pt x="0" y="27"/>
                    <a:pt x="15" y="27"/>
                    <a:pt x="51" y="38"/>
                  </a:cubicBezTo>
                  <a:cubicBezTo>
                    <a:pt x="85" y="49"/>
                    <a:pt x="119" y="38"/>
                    <a:pt x="148" y="24"/>
                  </a:cubicBezTo>
                  <a:cubicBezTo>
                    <a:pt x="179" y="9"/>
                    <a:pt x="216" y="0"/>
                    <a:pt x="257" y="19"/>
                  </a:cubicBezTo>
                  <a:cubicBezTo>
                    <a:pt x="293" y="36"/>
                    <a:pt x="348" y="34"/>
                    <a:pt x="370" y="23"/>
                  </a:cubicBezTo>
                  <a:cubicBezTo>
                    <a:pt x="392" y="13"/>
                    <a:pt x="396" y="8"/>
                    <a:pt x="429" y="9"/>
                  </a:cubicBez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15"/>
            <p:cNvSpPr>
              <a:spLocks/>
            </p:cNvSpPr>
            <p:nvPr/>
          </p:nvSpPr>
          <p:spPr bwMode="auto">
            <a:xfrm>
              <a:off x="2077" y="1524"/>
              <a:ext cx="721" cy="197"/>
            </a:xfrm>
            <a:custGeom>
              <a:avLst/>
              <a:gdLst>
                <a:gd name="T0" fmla="*/ 0 w 148"/>
                <a:gd name="T1" fmla="*/ 40 h 40"/>
                <a:gd name="T2" fmla="*/ 148 w 148"/>
                <a:gd name="T3" fmla="*/ 21 h 40"/>
              </a:gdLst>
              <a:ahLst/>
              <a:cxnLst>
                <a:cxn ang="0">
                  <a:pos x="T0" y="T1"/>
                </a:cxn>
                <a:cxn ang="0">
                  <a:pos x="T2" y="T3"/>
                </a:cxn>
              </a:cxnLst>
              <a:rect l="0" t="0" r="r" b="b"/>
              <a:pathLst>
                <a:path w="148" h="40">
                  <a:moveTo>
                    <a:pt x="0" y="40"/>
                  </a:moveTo>
                  <a:cubicBezTo>
                    <a:pt x="0" y="40"/>
                    <a:pt x="77" y="0"/>
                    <a:pt x="148" y="21"/>
                  </a:cubicBez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16"/>
            <p:cNvSpPr>
              <a:spLocks/>
            </p:cNvSpPr>
            <p:nvPr/>
          </p:nvSpPr>
          <p:spPr bwMode="auto">
            <a:xfrm>
              <a:off x="3203" y="1529"/>
              <a:ext cx="677" cy="133"/>
            </a:xfrm>
            <a:custGeom>
              <a:avLst/>
              <a:gdLst>
                <a:gd name="T0" fmla="*/ 139 w 139"/>
                <a:gd name="T1" fmla="*/ 18 h 27"/>
                <a:gd name="T2" fmla="*/ 0 w 139"/>
                <a:gd name="T3" fmla="*/ 27 h 27"/>
              </a:gdLst>
              <a:ahLst/>
              <a:cxnLst>
                <a:cxn ang="0">
                  <a:pos x="T0" y="T1"/>
                </a:cxn>
                <a:cxn ang="0">
                  <a:pos x="T2" y="T3"/>
                </a:cxn>
              </a:cxnLst>
              <a:rect l="0" t="0" r="r" b="b"/>
              <a:pathLst>
                <a:path w="139" h="27">
                  <a:moveTo>
                    <a:pt x="139" y="18"/>
                  </a:moveTo>
                  <a:cubicBezTo>
                    <a:pt x="139" y="18"/>
                    <a:pt x="68" y="0"/>
                    <a:pt x="0" y="27"/>
                  </a:cubicBez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7"/>
            <p:cNvSpPr>
              <a:spLocks/>
            </p:cNvSpPr>
            <p:nvPr/>
          </p:nvSpPr>
          <p:spPr bwMode="auto">
            <a:xfrm>
              <a:off x="3047" y="1524"/>
              <a:ext cx="385" cy="84"/>
            </a:xfrm>
            <a:custGeom>
              <a:avLst/>
              <a:gdLst>
                <a:gd name="T0" fmla="*/ 0 w 79"/>
                <a:gd name="T1" fmla="*/ 17 h 17"/>
                <a:gd name="T2" fmla="*/ 79 w 79"/>
                <a:gd name="T3" fmla="*/ 16 h 17"/>
              </a:gdLst>
              <a:ahLst/>
              <a:cxnLst>
                <a:cxn ang="0">
                  <a:pos x="T0" y="T1"/>
                </a:cxn>
                <a:cxn ang="0">
                  <a:pos x="T2" y="T3"/>
                </a:cxn>
              </a:cxnLst>
              <a:rect l="0" t="0" r="r" b="b"/>
              <a:pathLst>
                <a:path w="79" h="17">
                  <a:moveTo>
                    <a:pt x="0" y="17"/>
                  </a:moveTo>
                  <a:cubicBezTo>
                    <a:pt x="0" y="17"/>
                    <a:pt x="31" y="0"/>
                    <a:pt x="79" y="16"/>
                  </a:cubicBez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4" name="Rectangle 246"/>
          <p:cNvSpPr>
            <a:spLocks noChangeArrowheads="1"/>
          </p:cNvSpPr>
          <p:nvPr/>
        </p:nvSpPr>
        <p:spPr bwMode="auto">
          <a:xfrm>
            <a:off x="5886557" y="2805271"/>
            <a:ext cx="152715" cy="2152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000" dirty="0"/>
          </a:p>
        </p:txBody>
      </p:sp>
      <p:sp>
        <p:nvSpPr>
          <p:cNvPr id="25" name="Freeform 247"/>
          <p:cNvSpPr>
            <a:spLocks/>
          </p:cNvSpPr>
          <p:nvPr/>
        </p:nvSpPr>
        <p:spPr bwMode="auto">
          <a:xfrm>
            <a:off x="5886557" y="2805271"/>
            <a:ext cx="152715" cy="215260"/>
          </a:xfrm>
          <a:custGeom>
            <a:avLst/>
            <a:gdLst>
              <a:gd name="T0" fmla="*/ 0 w 398"/>
              <a:gd name="T1" fmla="*/ 561 h 561"/>
              <a:gd name="T2" fmla="*/ 0 w 398"/>
              <a:gd name="T3" fmla="*/ 0 h 561"/>
              <a:gd name="T4" fmla="*/ 398 w 398"/>
              <a:gd name="T5" fmla="*/ 0 h 561"/>
              <a:gd name="T6" fmla="*/ 398 w 398"/>
              <a:gd name="T7" fmla="*/ 561 h 561"/>
            </a:gdLst>
            <a:ahLst/>
            <a:cxnLst>
              <a:cxn ang="0">
                <a:pos x="T0" y="T1"/>
              </a:cxn>
              <a:cxn ang="0">
                <a:pos x="T2" y="T3"/>
              </a:cxn>
              <a:cxn ang="0">
                <a:pos x="T4" y="T5"/>
              </a:cxn>
              <a:cxn ang="0">
                <a:pos x="T6" y="T7"/>
              </a:cxn>
            </a:cxnLst>
            <a:rect l="0" t="0" r="r" b="b"/>
            <a:pathLst>
              <a:path w="398" h="561">
                <a:moveTo>
                  <a:pt x="0" y="561"/>
                </a:moveTo>
                <a:lnTo>
                  <a:pt x="0" y="0"/>
                </a:lnTo>
                <a:lnTo>
                  <a:pt x="398" y="0"/>
                </a:lnTo>
                <a:lnTo>
                  <a:pt x="398" y="561"/>
                </a:lnTo>
              </a:path>
            </a:pathLst>
          </a:custGeom>
          <a:noFill/>
          <a:ln w="9525"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dirty="0"/>
          </a:p>
        </p:txBody>
      </p:sp>
      <p:sp>
        <p:nvSpPr>
          <p:cNvPr id="26" name="Freeform 248"/>
          <p:cNvSpPr>
            <a:spLocks/>
          </p:cNvSpPr>
          <p:nvPr/>
        </p:nvSpPr>
        <p:spPr bwMode="auto">
          <a:xfrm>
            <a:off x="5905743" y="2865130"/>
            <a:ext cx="19186" cy="35685"/>
          </a:xfrm>
          <a:custGeom>
            <a:avLst/>
            <a:gdLst>
              <a:gd name="T0" fmla="*/ 0 w 50"/>
              <a:gd name="T1" fmla="*/ 93 h 93"/>
              <a:gd name="T2" fmla="*/ 0 w 50"/>
              <a:gd name="T3" fmla="*/ 0 h 93"/>
              <a:gd name="T4" fmla="*/ 50 w 50"/>
              <a:gd name="T5" fmla="*/ 0 h 93"/>
            </a:gdLst>
            <a:ahLst/>
            <a:cxnLst>
              <a:cxn ang="0">
                <a:pos x="T0" y="T1"/>
              </a:cxn>
              <a:cxn ang="0">
                <a:pos x="T2" y="T3"/>
              </a:cxn>
              <a:cxn ang="0">
                <a:pos x="T4" y="T5"/>
              </a:cxn>
            </a:cxnLst>
            <a:rect l="0" t="0" r="r" b="b"/>
            <a:pathLst>
              <a:path w="50" h="93">
                <a:moveTo>
                  <a:pt x="0" y="93"/>
                </a:moveTo>
                <a:lnTo>
                  <a:pt x="0" y="0"/>
                </a:lnTo>
                <a:lnTo>
                  <a:pt x="50" y="0"/>
                </a:lnTo>
              </a:path>
            </a:pathLst>
          </a:custGeom>
          <a:noFill/>
          <a:ln w="9525"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dirty="0"/>
          </a:p>
        </p:txBody>
      </p:sp>
      <p:sp>
        <p:nvSpPr>
          <p:cNvPr id="27" name="Freeform 249"/>
          <p:cNvSpPr>
            <a:spLocks/>
          </p:cNvSpPr>
          <p:nvPr/>
        </p:nvSpPr>
        <p:spPr bwMode="auto">
          <a:xfrm>
            <a:off x="5905743" y="2916930"/>
            <a:ext cx="19186" cy="32999"/>
          </a:xfrm>
          <a:custGeom>
            <a:avLst/>
            <a:gdLst>
              <a:gd name="T0" fmla="*/ 0 w 50"/>
              <a:gd name="T1" fmla="*/ 86 h 86"/>
              <a:gd name="T2" fmla="*/ 0 w 50"/>
              <a:gd name="T3" fmla="*/ 0 h 86"/>
              <a:gd name="T4" fmla="*/ 50 w 50"/>
              <a:gd name="T5" fmla="*/ 0 h 86"/>
            </a:gdLst>
            <a:ahLst/>
            <a:cxnLst>
              <a:cxn ang="0">
                <a:pos x="T0" y="T1"/>
              </a:cxn>
              <a:cxn ang="0">
                <a:pos x="T2" y="T3"/>
              </a:cxn>
              <a:cxn ang="0">
                <a:pos x="T4" y="T5"/>
              </a:cxn>
            </a:cxnLst>
            <a:rect l="0" t="0" r="r" b="b"/>
            <a:pathLst>
              <a:path w="50" h="86">
                <a:moveTo>
                  <a:pt x="0" y="86"/>
                </a:moveTo>
                <a:lnTo>
                  <a:pt x="0" y="0"/>
                </a:lnTo>
                <a:lnTo>
                  <a:pt x="50" y="0"/>
                </a:lnTo>
              </a:path>
            </a:pathLst>
          </a:custGeom>
          <a:noFill/>
          <a:ln w="9525"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dirty="0"/>
          </a:p>
        </p:txBody>
      </p:sp>
      <p:sp>
        <p:nvSpPr>
          <p:cNvPr id="28" name="Freeform 250"/>
          <p:cNvSpPr>
            <a:spLocks/>
          </p:cNvSpPr>
          <p:nvPr/>
        </p:nvSpPr>
        <p:spPr bwMode="auto">
          <a:xfrm>
            <a:off x="5952171" y="2865130"/>
            <a:ext cx="18802" cy="35685"/>
          </a:xfrm>
          <a:custGeom>
            <a:avLst/>
            <a:gdLst>
              <a:gd name="T0" fmla="*/ 0 w 49"/>
              <a:gd name="T1" fmla="*/ 93 h 93"/>
              <a:gd name="T2" fmla="*/ 0 w 49"/>
              <a:gd name="T3" fmla="*/ 0 h 93"/>
              <a:gd name="T4" fmla="*/ 49 w 49"/>
              <a:gd name="T5" fmla="*/ 0 h 93"/>
            </a:gdLst>
            <a:ahLst/>
            <a:cxnLst>
              <a:cxn ang="0">
                <a:pos x="T0" y="T1"/>
              </a:cxn>
              <a:cxn ang="0">
                <a:pos x="T2" y="T3"/>
              </a:cxn>
              <a:cxn ang="0">
                <a:pos x="T4" y="T5"/>
              </a:cxn>
            </a:cxnLst>
            <a:rect l="0" t="0" r="r" b="b"/>
            <a:pathLst>
              <a:path w="49" h="93">
                <a:moveTo>
                  <a:pt x="0" y="93"/>
                </a:moveTo>
                <a:lnTo>
                  <a:pt x="0" y="0"/>
                </a:lnTo>
                <a:lnTo>
                  <a:pt x="49" y="0"/>
                </a:lnTo>
              </a:path>
            </a:pathLst>
          </a:custGeom>
          <a:noFill/>
          <a:ln w="9525"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dirty="0"/>
          </a:p>
        </p:txBody>
      </p:sp>
      <p:sp>
        <p:nvSpPr>
          <p:cNvPr id="29" name="Freeform 251"/>
          <p:cNvSpPr>
            <a:spLocks/>
          </p:cNvSpPr>
          <p:nvPr/>
        </p:nvSpPr>
        <p:spPr bwMode="auto">
          <a:xfrm>
            <a:off x="5952171" y="2916930"/>
            <a:ext cx="18802" cy="32999"/>
          </a:xfrm>
          <a:custGeom>
            <a:avLst/>
            <a:gdLst>
              <a:gd name="T0" fmla="*/ 0 w 49"/>
              <a:gd name="T1" fmla="*/ 86 h 86"/>
              <a:gd name="T2" fmla="*/ 0 w 49"/>
              <a:gd name="T3" fmla="*/ 0 h 86"/>
              <a:gd name="T4" fmla="*/ 49 w 49"/>
              <a:gd name="T5" fmla="*/ 0 h 86"/>
            </a:gdLst>
            <a:ahLst/>
            <a:cxnLst>
              <a:cxn ang="0">
                <a:pos x="T0" y="T1"/>
              </a:cxn>
              <a:cxn ang="0">
                <a:pos x="T2" y="T3"/>
              </a:cxn>
              <a:cxn ang="0">
                <a:pos x="T4" y="T5"/>
              </a:cxn>
            </a:cxnLst>
            <a:rect l="0" t="0" r="r" b="b"/>
            <a:pathLst>
              <a:path w="49" h="86">
                <a:moveTo>
                  <a:pt x="0" y="86"/>
                </a:moveTo>
                <a:lnTo>
                  <a:pt x="0" y="0"/>
                </a:lnTo>
                <a:lnTo>
                  <a:pt x="49" y="0"/>
                </a:lnTo>
              </a:path>
            </a:pathLst>
          </a:custGeom>
          <a:noFill/>
          <a:ln w="9525"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dirty="0"/>
          </a:p>
        </p:txBody>
      </p:sp>
      <p:sp>
        <p:nvSpPr>
          <p:cNvPr id="30" name="Freeform 252"/>
          <p:cNvSpPr>
            <a:spLocks/>
          </p:cNvSpPr>
          <p:nvPr/>
        </p:nvSpPr>
        <p:spPr bwMode="auto">
          <a:xfrm>
            <a:off x="5998216" y="2865130"/>
            <a:ext cx="19186" cy="35685"/>
          </a:xfrm>
          <a:custGeom>
            <a:avLst/>
            <a:gdLst>
              <a:gd name="T0" fmla="*/ 0 w 50"/>
              <a:gd name="T1" fmla="*/ 93 h 93"/>
              <a:gd name="T2" fmla="*/ 0 w 50"/>
              <a:gd name="T3" fmla="*/ 0 h 93"/>
              <a:gd name="T4" fmla="*/ 50 w 50"/>
              <a:gd name="T5" fmla="*/ 0 h 93"/>
            </a:gdLst>
            <a:ahLst/>
            <a:cxnLst>
              <a:cxn ang="0">
                <a:pos x="T0" y="T1"/>
              </a:cxn>
              <a:cxn ang="0">
                <a:pos x="T2" y="T3"/>
              </a:cxn>
              <a:cxn ang="0">
                <a:pos x="T4" y="T5"/>
              </a:cxn>
            </a:cxnLst>
            <a:rect l="0" t="0" r="r" b="b"/>
            <a:pathLst>
              <a:path w="50" h="93">
                <a:moveTo>
                  <a:pt x="0" y="93"/>
                </a:moveTo>
                <a:lnTo>
                  <a:pt x="0" y="0"/>
                </a:lnTo>
                <a:lnTo>
                  <a:pt x="50" y="0"/>
                </a:lnTo>
              </a:path>
            </a:pathLst>
          </a:custGeom>
          <a:noFill/>
          <a:ln w="9525"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dirty="0"/>
          </a:p>
        </p:txBody>
      </p:sp>
      <p:sp>
        <p:nvSpPr>
          <p:cNvPr id="31" name="Freeform 253"/>
          <p:cNvSpPr>
            <a:spLocks/>
          </p:cNvSpPr>
          <p:nvPr/>
        </p:nvSpPr>
        <p:spPr bwMode="auto">
          <a:xfrm>
            <a:off x="5998216" y="2916930"/>
            <a:ext cx="19186" cy="32999"/>
          </a:xfrm>
          <a:custGeom>
            <a:avLst/>
            <a:gdLst>
              <a:gd name="T0" fmla="*/ 0 w 50"/>
              <a:gd name="T1" fmla="*/ 86 h 86"/>
              <a:gd name="T2" fmla="*/ 0 w 50"/>
              <a:gd name="T3" fmla="*/ 0 h 86"/>
              <a:gd name="T4" fmla="*/ 50 w 50"/>
              <a:gd name="T5" fmla="*/ 0 h 86"/>
            </a:gdLst>
            <a:ahLst/>
            <a:cxnLst>
              <a:cxn ang="0">
                <a:pos x="T0" y="T1"/>
              </a:cxn>
              <a:cxn ang="0">
                <a:pos x="T2" y="T3"/>
              </a:cxn>
              <a:cxn ang="0">
                <a:pos x="T4" y="T5"/>
              </a:cxn>
            </a:cxnLst>
            <a:rect l="0" t="0" r="r" b="b"/>
            <a:pathLst>
              <a:path w="50" h="86">
                <a:moveTo>
                  <a:pt x="0" y="86"/>
                </a:moveTo>
                <a:lnTo>
                  <a:pt x="0" y="0"/>
                </a:lnTo>
                <a:lnTo>
                  <a:pt x="50" y="0"/>
                </a:lnTo>
              </a:path>
            </a:pathLst>
          </a:custGeom>
          <a:noFill/>
          <a:ln w="9525"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dirty="0"/>
          </a:p>
        </p:txBody>
      </p:sp>
      <p:sp>
        <p:nvSpPr>
          <p:cNvPr id="32" name="Freeform 254"/>
          <p:cNvSpPr>
            <a:spLocks/>
          </p:cNvSpPr>
          <p:nvPr/>
        </p:nvSpPr>
        <p:spPr bwMode="auto">
          <a:xfrm>
            <a:off x="5946415" y="2968731"/>
            <a:ext cx="32999" cy="51800"/>
          </a:xfrm>
          <a:custGeom>
            <a:avLst/>
            <a:gdLst>
              <a:gd name="T0" fmla="*/ 86 w 86"/>
              <a:gd name="T1" fmla="*/ 135 h 135"/>
              <a:gd name="T2" fmla="*/ 86 w 86"/>
              <a:gd name="T3" fmla="*/ 0 h 135"/>
              <a:gd name="T4" fmla="*/ 0 w 86"/>
              <a:gd name="T5" fmla="*/ 0 h 135"/>
              <a:gd name="T6" fmla="*/ 0 w 86"/>
              <a:gd name="T7" fmla="*/ 135 h 135"/>
            </a:gdLst>
            <a:ahLst/>
            <a:cxnLst>
              <a:cxn ang="0">
                <a:pos x="T0" y="T1"/>
              </a:cxn>
              <a:cxn ang="0">
                <a:pos x="T2" y="T3"/>
              </a:cxn>
              <a:cxn ang="0">
                <a:pos x="T4" y="T5"/>
              </a:cxn>
              <a:cxn ang="0">
                <a:pos x="T6" y="T7"/>
              </a:cxn>
            </a:cxnLst>
            <a:rect l="0" t="0" r="r" b="b"/>
            <a:pathLst>
              <a:path w="86" h="135">
                <a:moveTo>
                  <a:pt x="86" y="135"/>
                </a:moveTo>
                <a:lnTo>
                  <a:pt x="86" y="0"/>
                </a:lnTo>
                <a:lnTo>
                  <a:pt x="0" y="0"/>
                </a:lnTo>
                <a:lnTo>
                  <a:pt x="0" y="135"/>
                </a:lnTo>
              </a:path>
            </a:pathLst>
          </a:custGeom>
          <a:noFill/>
          <a:ln w="9525"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dirty="0"/>
          </a:p>
        </p:txBody>
      </p:sp>
      <p:grpSp>
        <p:nvGrpSpPr>
          <p:cNvPr id="362" name="Group 361"/>
          <p:cNvGrpSpPr/>
          <p:nvPr/>
        </p:nvGrpSpPr>
        <p:grpSpPr>
          <a:xfrm>
            <a:off x="5990158" y="2740041"/>
            <a:ext cx="100915" cy="100532"/>
            <a:chOff x="6772800" y="3016141"/>
            <a:chExt cx="151965" cy="151388"/>
          </a:xfrm>
        </p:grpSpPr>
        <p:sp>
          <p:nvSpPr>
            <p:cNvPr id="33" name="Oval 255"/>
            <p:cNvSpPr>
              <a:spLocks noChangeArrowheads="1"/>
            </p:cNvSpPr>
            <p:nvPr/>
          </p:nvSpPr>
          <p:spPr bwMode="auto">
            <a:xfrm>
              <a:off x="6772800" y="3016141"/>
              <a:ext cx="151965" cy="151388"/>
            </a:xfrm>
            <a:prstGeom prst="ellipse">
              <a:avLst/>
            </a:prstGeom>
            <a:solidFill>
              <a:srgbClr val="FFFFFF"/>
            </a:solidFill>
            <a:ln w="9525" cap="flat">
              <a:solidFill>
                <a:srgbClr val="00C9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p>
          </p:txBody>
        </p:sp>
        <p:sp>
          <p:nvSpPr>
            <p:cNvPr id="34" name="Rectangle 256"/>
            <p:cNvSpPr>
              <a:spLocks noChangeArrowheads="1"/>
            </p:cNvSpPr>
            <p:nvPr/>
          </p:nvSpPr>
          <p:spPr bwMode="auto">
            <a:xfrm>
              <a:off x="6793601" y="3069300"/>
              <a:ext cx="110940" cy="45070"/>
            </a:xfrm>
            <a:prstGeom prst="rect">
              <a:avLst/>
            </a:prstGeom>
            <a:solidFill>
              <a:srgbClr val="FFFFFF"/>
            </a:solidFill>
            <a:ln w="9525" cap="flat">
              <a:solidFill>
                <a:srgbClr val="00C9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p>
          </p:txBody>
        </p:sp>
        <p:sp>
          <p:nvSpPr>
            <p:cNvPr id="35" name="Rectangle 257"/>
            <p:cNvSpPr>
              <a:spLocks noChangeArrowheads="1"/>
            </p:cNvSpPr>
            <p:nvPr/>
          </p:nvSpPr>
          <p:spPr bwMode="auto">
            <a:xfrm>
              <a:off x="6801692" y="3084581"/>
              <a:ext cx="48278" cy="2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 b="0" i="0" u="none" strike="noStrike" cap="none" normalizeH="0" baseline="0" dirty="0">
                  <a:ln>
                    <a:noFill/>
                  </a:ln>
                  <a:solidFill>
                    <a:srgbClr val="00C9FF"/>
                  </a:solidFill>
                  <a:effectLst/>
                  <a:latin typeface="Nokia Pure Text" panose="020B0503020202020204" pitchFamily="34" charset="0"/>
                </a:rPr>
                <a:t>0123</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grpSp>
      <p:grpSp>
        <p:nvGrpSpPr>
          <p:cNvPr id="36" name="Group 117"/>
          <p:cNvGrpSpPr>
            <a:grpSpLocks noChangeAspect="1"/>
          </p:cNvGrpSpPr>
          <p:nvPr/>
        </p:nvGrpSpPr>
        <p:grpSpPr bwMode="auto">
          <a:xfrm>
            <a:off x="1546279" y="2928515"/>
            <a:ext cx="437160" cy="282664"/>
            <a:chOff x="4068" y="2270"/>
            <a:chExt cx="631" cy="408"/>
          </a:xfrm>
        </p:grpSpPr>
        <p:sp>
          <p:nvSpPr>
            <p:cNvPr id="37" name="Freeform 118"/>
            <p:cNvSpPr>
              <a:spLocks/>
            </p:cNvSpPr>
            <p:nvPr/>
          </p:nvSpPr>
          <p:spPr bwMode="auto">
            <a:xfrm>
              <a:off x="4068" y="2423"/>
              <a:ext cx="631" cy="255"/>
            </a:xfrm>
            <a:custGeom>
              <a:avLst/>
              <a:gdLst>
                <a:gd name="T0" fmla="*/ 631 w 631"/>
                <a:gd name="T1" fmla="*/ 255 h 255"/>
                <a:gd name="T2" fmla="*/ 631 w 631"/>
                <a:gd name="T3" fmla="*/ 0 h 255"/>
                <a:gd name="T4" fmla="*/ 0 w 631"/>
                <a:gd name="T5" fmla="*/ 0 h 255"/>
                <a:gd name="T6" fmla="*/ 0 w 631"/>
                <a:gd name="T7" fmla="*/ 255 h 255"/>
              </a:gdLst>
              <a:ahLst/>
              <a:cxnLst>
                <a:cxn ang="0">
                  <a:pos x="T0" y="T1"/>
                </a:cxn>
                <a:cxn ang="0">
                  <a:pos x="T2" y="T3"/>
                </a:cxn>
                <a:cxn ang="0">
                  <a:pos x="T4" y="T5"/>
                </a:cxn>
                <a:cxn ang="0">
                  <a:pos x="T6" y="T7"/>
                </a:cxn>
              </a:cxnLst>
              <a:rect l="0" t="0" r="r" b="b"/>
              <a:pathLst>
                <a:path w="631" h="255">
                  <a:moveTo>
                    <a:pt x="631" y="255"/>
                  </a:moveTo>
                  <a:lnTo>
                    <a:pt x="631" y="0"/>
                  </a:lnTo>
                  <a:lnTo>
                    <a:pt x="0" y="0"/>
                  </a:lnTo>
                  <a:lnTo>
                    <a:pt x="0" y="255"/>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19"/>
            <p:cNvSpPr>
              <a:spLocks/>
            </p:cNvSpPr>
            <p:nvPr/>
          </p:nvSpPr>
          <p:spPr bwMode="auto">
            <a:xfrm>
              <a:off x="4127" y="2477"/>
              <a:ext cx="48" cy="98"/>
            </a:xfrm>
            <a:custGeom>
              <a:avLst/>
              <a:gdLst>
                <a:gd name="T0" fmla="*/ 0 w 48"/>
                <a:gd name="T1" fmla="*/ 98 h 98"/>
                <a:gd name="T2" fmla="*/ 0 w 48"/>
                <a:gd name="T3" fmla="*/ 0 h 98"/>
                <a:gd name="T4" fmla="*/ 48 w 48"/>
                <a:gd name="T5" fmla="*/ 0 h 98"/>
              </a:gdLst>
              <a:ahLst/>
              <a:cxnLst>
                <a:cxn ang="0">
                  <a:pos x="T0" y="T1"/>
                </a:cxn>
                <a:cxn ang="0">
                  <a:pos x="T2" y="T3"/>
                </a:cxn>
                <a:cxn ang="0">
                  <a:pos x="T4" y="T5"/>
                </a:cxn>
              </a:cxnLst>
              <a:rect l="0" t="0" r="r" b="b"/>
              <a:pathLst>
                <a:path w="48" h="98">
                  <a:moveTo>
                    <a:pt x="0" y="98"/>
                  </a:moveTo>
                  <a:lnTo>
                    <a:pt x="0" y="0"/>
                  </a:lnTo>
                  <a:lnTo>
                    <a:pt x="48" y="0"/>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20"/>
            <p:cNvSpPr>
              <a:spLocks/>
            </p:cNvSpPr>
            <p:nvPr/>
          </p:nvSpPr>
          <p:spPr bwMode="auto">
            <a:xfrm>
              <a:off x="4361" y="2477"/>
              <a:ext cx="49" cy="98"/>
            </a:xfrm>
            <a:custGeom>
              <a:avLst/>
              <a:gdLst>
                <a:gd name="T0" fmla="*/ 0 w 49"/>
                <a:gd name="T1" fmla="*/ 98 h 98"/>
                <a:gd name="T2" fmla="*/ 0 w 49"/>
                <a:gd name="T3" fmla="*/ 0 h 98"/>
                <a:gd name="T4" fmla="*/ 49 w 49"/>
                <a:gd name="T5" fmla="*/ 0 h 98"/>
              </a:gdLst>
              <a:ahLst/>
              <a:cxnLst>
                <a:cxn ang="0">
                  <a:pos x="T0" y="T1"/>
                </a:cxn>
                <a:cxn ang="0">
                  <a:pos x="T2" y="T3"/>
                </a:cxn>
                <a:cxn ang="0">
                  <a:pos x="T4" y="T5"/>
                </a:cxn>
              </a:cxnLst>
              <a:rect l="0" t="0" r="r" b="b"/>
              <a:pathLst>
                <a:path w="49" h="98">
                  <a:moveTo>
                    <a:pt x="0" y="98"/>
                  </a:moveTo>
                  <a:lnTo>
                    <a:pt x="0" y="0"/>
                  </a:lnTo>
                  <a:lnTo>
                    <a:pt x="49" y="0"/>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21"/>
            <p:cNvSpPr>
              <a:spLocks/>
            </p:cNvSpPr>
            <p:nvPr/>
          </p:nvSpPr>
          <p:spPr bwMode="auto">
            <a:xfrm>
              <a:off x="4587" y="2477"/>
              <a:ext cx="53" cy="98"/>
            </a:xfrm>
            <a:custGeom>
              <a:avLst/>
              <a:gdLst>
                <a:gd name="T0" fmla="*/ 0 w 53"/>
                <a:gd name="T1" fmla="*/ 98 h 98"/>
                <a:gd name="T2" fmla="*/ 0 w 53"/>
                <a:gd name="T3" fmla="*/ 0 h 98"/>
                <a:gd name="T4" fmla="*/ 53 w 53"/>
                <a:gd name="T5" fmla="*/ 0 h 98"/>
              </a:gdLst>
              <a:ahLst/>
              <a:cxnLst>
                <a:cxn ang="0">
                  <a:pos x="T0" y="T1"/>
                </a:cxn>
                <a:cxn ang="0">
                  <a:pos x="T2" y="T3"/>
                </a:cxn>
                <a:cxn ang="0">
                  <a:pos x="T4" y="T5"/>
                </a:cxn>
              </a:cxnLst>
              <a:rect l="0" t="0" r="r" b="b"/>
              <a:pathLst>
                <a:path w="53" h="98">
                  <a:moveTo>
                    <a:pt x="0" y="98"/>
                  </a:moveTo>
                  <a:lnTo>
                    <a:pt x="0" y="0"/>
                  </a:lnTo>
                  <a:lnTo>
                    <a:pt x="53" y="0"/>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Line 122"/>
            <p:cNvSpPr>
              <a:spLocks noChangeShapeType="1"/>
            </p:cNvSpPr>
            <p:nvPr/>
          </p:nvSpPr>
          <p:spPr bwMode="auto">
            <a:xfrm flipV="1">
              <a:off x="4171" y="2304"/>
              <a:ext cx="0" cy="124"/>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Oval 123"/>
            <p:cNvSpPr>
              <a:spLocks noChangeArrowheads="1"/>
            </p:cNvSpPr>
            <p:nvPr/>
          </p:nvSpPr>
          <p:spPr bwMode="auto">
            <a:xfrm>
              <a:off x="4151" y="2344"/>
              <a:ext cx="34" cy="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Oval 124"/>
            <p:cNvSpPr>
              <a:spLocks noChangeArrowheads="1"/>
            </p:cNvSpPr>
            <p:nvPr/>
          </p:nvSpPr>
          <p:spPr bwMode="auto">
            <a:xfrm>
              <a:off x="4151" y="2344"/>
              <a:ext cx="34" cy="39"/>
            </a:xfrm>
            <a:prstGeom prst="ellipse">
              <a:avLst/>
            </a:pr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Oval 125"/>
            <p:cNvSpPr>
              <a:spLocks noChangeArrowheads="1"/>
            </p:cNvSpPr>
            <p:nvPr/>
          </p:nvSpPr>
          <p:spPr bwMode="auto">
            <a:xfrm>
              <a:off x="4151" y="2270"/>
              <a:ext cx="34" cy="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Oval 126"/>
            <p:cNvSpPr>
              <a:spLocks noChangeArrowheads="1"/>
            </p:cNvSpPr>
            <p:nvPr/>
          </p:nvSpPr>
          <p:spPr bwMode="auto">
            <a:xfrm>
              <a:off x="4151" y="2270"/>
              <a:ext cx="34" cy="39"/>
            </a:xfrm>
            <a:prstGeom prst="ellipse">
              <a:avLst/>
            </a:pr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127"/>
            <p:cNvSpPr>
              <a:spLocks noChangeShapeType="1"/>
            </p:cNvSpPr>
            <p:nvPr/>
          </p:nvSpPr>
          <p:spPr bwMode="auto">
            <a:xfrm flipV="1">
              <a:off x="4381" y="2304"/>
              <a:ext cx="0" cy="124"/>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Oval 128"/>
            <p:cNvSpPr>
              <a:spLocks noChangeArrowheads="1"/>
            </p:cNvSpPr>
            <p:nvPr/>
          </p:nvSpPr>
          <p:spPr bwMode="auto">
            <a:xfrm>
              <a:off x="4361" y="2344"/>
              <a:ext cx="40" cy="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Oval 129"/>
            <p:cNvSpPr>
              <a:spLocks noChangeArrowheads="1"/>
            </p:cNvSpPr>
            <p:nvPr/>
          </p:nvSpPr>
          <p:spPr bwMode="auto">
            <a:xfrm>
              <a:off x="4361" y="2344"/>
              <a:ext cx="40" cy="39"/>
            </a:xfrm>
            <a:prstGeom prst="ellipse">
              <a:avLst/>
            </a:pr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Oval 130"/>
            <p:cNvSpPr>
              <a:spLocks noChangeArrowheads="1"/>
            </p:cNvSpPr>
            <p:nvPr/>
          </p:nvSpPr>
          <p:spPr bwMode="auto">
            <a:xfrm>
              <a:off x="4361" y="2270"/>
              <a:ext cx="40" cy="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Oval 131"/>
            <p:cNvSpPr>
              <a:spLocks noChangeArrowheads="1"/>
            </p:cNvSpPr>
            <p:nvPr/>
          </p:nvSpPr>
          <p:spPr bwMode="auto">
            <a:xfrm>
              <a:off x="4361" y="2270"/>
              <a:ext cx="40" cy="39"/>
            </a:xfrm>
            <a:prstGeom prst="ellipse">
              <a:avLst/>
            </a:pr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Line 132"/>
            <p:cNvSpPr>
              <a:spLocks noChangeShapeType="1"/>
            </p:cNvSpPr>
            <p:nvPr/>
          </p:nvSpPr>
          <p:spPr bwMode="auto">
            <a:xfrm flipV="1">
              <a:off x="4596" y="2304"/>
              <a:ext cx="0" cy="124"/>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Oval 133"/>
            <p:cNvSpPr>
              <a:spLocks noChangeArrowheads="1"/>
            </p:cNvSpPr>
            <p:nvPr/>
          </p:nvSpPr>
          <p:spPr bwMode="auto">
            <a:xfrm>
              <a:off x="4577" y="2344"/>
              <a:ext cx="34" cy="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Oval 134"/>
            <p:cNvSpPr>
              <a:spLocks noChangeArrowheads="1"/>
            </p:cNvSpPr>
            <p:nvPr/>
          </p:nvSpPr>
          <p:spPr bwMode="auto">
            <a:xfrm>
              <a:off x="4577" y="2344"/>
              <a:ext cx="34" cy="39"/>
            </a:xfrm>
            <a:prstGeom prst="ellipse">
              <a:avLst/>
            </a:pr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Oval 135"/>
            <p:cNvSpPr>
              <a:spLocks noChangeArrowheads="1"/>
            </p:cNvSpPr>
            <p:nvPr/>
          </p:nvSpPr>
          <p:spPr bwMode="auto">
            <a:xfrm>
              <a:off x="4577" y="2270"/>
              <a:ext cx="34" cy="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Oval 136"/>
            <p:cNvSpPr>
              <a:spLocks noChangeArrowheads="1"/>
            </p:cNvSpPr>
            <p:nvPr/>
          </p:nvSpPr>
          <p:spPr bwMode="auto">
            <a:xfrm>
              <a:off x="4577" y="2270"/>
              <a:ext cx="34" cy="39"/>
            </a:xfrm>
            <a:prstGeom prst="ellipse">
              <a:avLst/>
            </a:pr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6" name="Group 138"/>
          <p:cNvGrpSpPr>
            <a:grpSpLocks noChangeAspect="1"/>
          </p:cNvGrpSpPr>
          <p:nvPr/>
        </p:nvGrpSpPr>
        <p:grpSpPr bwMode="auto">
          <a:xfrm>
            <a:off x="4839820" y="2457889"/>
            <a:ext cx="159032" cy="196606"/>
            <a:chOff x="2590" y="1252"/>
            <a:chExt cx="601" cy="743"/>
          </a:xfrm>
        </p:grpSpPr>
        <p:sp>
          <p:nvSpPr>
            <p:cNvPr id="57" name="Freeform 139"/>
            <p:cNvSpPr>
              <a:spLocks noEditPoints="1"/>
            </p:cNvSpPr>
            <p:nvPr/>
          </p:nvSpPr>
          <p:spPr bwMode="auto">
            <a:xfrm>
              <a:off x="2590" y="1280"/>
              <a:ext cx="601" cy="715"/>
            </a:xfrm>
            <a:custGeom>
              <a:avLst/>
              <a:gdLst>
                <a:gd name="T0" fmla="*/ 108 w 601"/>
                <a:gd name="T1" fmla="*/ 465 h 715"/>
                <a:gd name="T2" fmla="*/ 108 w 601"/>
                <a:gd name="T3" fmla="*/ 294 h 715"/>
                <a:gd name="T4" fmla="*/ 201 w 601"/>
                <a:gd name="T5" fmla="*/ 294 h 715"/>
                <a:gd name="T6" fmla="*/ 422 w 601"/>
                <a:gd name="T7" fmla="*/ 465 h 715"/>
                <a:gd name="T8" fmla="*/ 422 w 601"/>
                <a:gd name="T9" fmla="*/ 294 h 715"/>
                <a:gd name="T10" fmla="*/ 508 w 601"/>
                <a:gd name="T11" fmla="*/ 294 h 715"/>
                <a:gd name="T12" fmla="*/ 0 w 601"/>
                <a:gd name="T13" fmla="*/ 715 h 715"/>
                <a:gd name="T14" fmla="*/ 0 w 601"/>
                <a:gd name="T15" fmla="*/ 236 h 715"/>
                <a:gd name="T16" fmla="*/ 301 w 601"/>
                <a:gd name="T17" fmla="*/ 0 h 715"/>
                <a:gd name="T18" fmla="*/ 601 w 601"/>
                <a:gd name="T19" fmla="*/ 236 h 715"/>
                <a:gd name="T20" fmla="*/ 601 w 601"/>
                <a:gd name="T21" fmla="*/ 715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1" h="715">
                  <a:moveTo>
                    <a:pt x="108" y="465"/>
                  </a:moveTo>
                  <a:lnTo>
                    <a:pt x="108" y="294"/>
                  </a:lnTo>
                  <a:lnTo>
                    <a:pt x="201" y="294"/>
                  </a:lnTo>
                  <a:moveTo>
                    <a:pt x="422" y="465"/>
                  </a:moveTo>
                  <a:lnTo>
                    <a:pt x="422" y="294"/>
                  </a:lnTo>
                  <a:lnTo>
                    <a:pt x="508" y="294"/>
                  </a:lnTo>
                  <a:moveTo>
                    <a:pt x="0" y="715"/>
                  </a:moveTo>
                  <a:lnTo>
                    <a:pt x="0" y="236"/>
                  </a:lnTo>
                  <a:lnTo>
                    <a:pt x="301" y="0"/>
                  </a:lnTo>
                  <a:lnTo>
                    <a:pt x="601" y="236"/>
                  </a:lnTo>
                  <a:lnTo>
                    <a:pt x="601" y="715"/>
                  </a:lnTo>
                </a:path>
              </a:pathLst>
            </a:custGeom>
            <a:noFill/>
            <a:ln w="9525"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dirty="0"/>
            </a:p>
          </p:txBody>
        </p:sp>
        <p:sp>
          <p:nvSpPr>
            <p:cNvPr id="58" name="Freeform 140"/>
            <p:cNvSpPr>
              <a:spLocks/>
            </p:cNvSpPr>
            <p:nvPr/>
          </p:nvSpPr>
          <p:spPr bwMode="auto">
            <a:xfrm>
              <a:off x="3041" y="1288"/>
              <a:ext cx="86" cy="178"/>
            </a:xfrm>
            <a:custGeom>
              <a:avLst/>
              <a:gdLst>
                <a:gd name="T0" fmla="*/ 0 w 86"/>
                <a:gd name="T1" fmla="*/ 114 h 178"/>
                <a:gd name="T2" fmla="*/ 0 w 86"/>
                <a:gd name="T3" fmla="*/ 0 h 178"/>
                <a:gd name="T4" fmla="*/ 86 w 86"/>
                <a:gd name="T5" fmla="*/ 0 h 178"/>
                <a:gd name="T6" fmla="*/ 86 w 86"/>
                <a:gd name="T7" fmla="*/ 178 h 178"/>
              </a:gdLst>
              <a:ahLst/>
              <a:cxnLst>
                <a:cxn ang="0">
                  <a:pos x="T0" y="T1"/>
                </a:cxn>
                <a:cxn ang="0">
                  <a:pos x="T2" y="T3"/>
                </a:cxn>
                <a:cxn ang="0">
                  <a:pos x="T4" y="T5"/>
                </a:cxn>
                <a:cxn ang="0">
                  <a:pos x="T6" y="T7"/>
                </a:cxn>
              </a:cxnLst>
              <a:rect l="0" t="0" r="r" b="b"/>
              <a:pathLst>
                <a:path w="86" h="178">
                  <a:moveTo>
                    <a:pt x="0" y="114"/>
                  </a:moveTo>
                  <a:lnTo>
                    <a:pt x="0" y="0"/>
                  </a:lnTo>
                  <a:lnTo>
                    <a:pt x="86" y="0"/>
                  </a:lnTo>
                  <a:lnTo>
                    <a:pt x="86" y="178"/>
                  </a:lnTo>
                </a:path>
              </a:pathLst>
            </a:custGeom>
            <a:noFill/>
            <a:ln w="9525"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dirty="0"/>
            </a:p>
          </p:txBody>
        </p:sp>
        <p:sp>
          <p:nvSpPr>
            <p:cNvPr id="59" name="Oval 141"/>
            <p:cNvSpPr>
              <a:spLocks noChangeArrowheads="1"/>
            </p:cNvSpPr>
            <p:nvPr/>
          </p:nvSpPr>
          <p:spPr bwMode="auto">
            <a:xfrm>
              <a:off x="2590" y="1252"/>
              <a:ext cx="272" cy="264"/>
            </a:xfrm>
            <a:prstGeom prst="ellipse">
              <a:avLst/>
            </a:prstGeom>
            <a:solidFill>
              <a:srgbClr val="FFFFFF"/>
            </a:solidFill>
            <a:ln w="9525" cap="flat">
              <a:solidFill>
                <a:srgbClr val="00C9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p>
          </p:txBody>
        </p:sp>
        <p:sp>
          <p:nvSpPr>
            <p:cNvPr id="60" name="Rectangle 142"/>
            <p:cNvSpPr>
              <a:spLocks noChangeArrowheads="1"/>
            </p:cNvSpPr>
            <p:nvPr/>
          </p:nvSpPr>
          <p:spPr bwMode="auto">
            <a:xfrm>
              <a:off x="2633" y="1345"/>
              <a:ext cx="186" cy="78"/>
            </a:xfrm>
            <a:prstGeom prst="rect">
              <a:avLst/>
            </a:prstGeom>
            <a:solidFill>
              <a:srgbClr val="FFFFFF"/>
            </a:solidFill>
            <a:ln w="11113" cap="flat">
              <a:solidFill>
                <a:srgbClr val="00C9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p>
          </p:txBody>
        </p:sp>
        <p:sp>
          <p:nvSpPr>
            <p:cNvPr id="61" name="Rectangle 143"/>
            <p:cNvSpPr>
              <a:spLocks noChangeArrowheads="1"/>
            </p:cNvSpPr>
            <p:nvPr/>
          </p:nvSpPr>
          <p:spPr bwMode="auto">
            <a:xfrm>
              <a:off x="2640" y="1338"/>
              <a:ext cx="218" cy="1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 b="0" i="0" u="none" strike="noStrike" cap="none" normalizeH="0" baseline="0" dirty="0">
                  <a:ln>
                    <a:noFill/>
                  </a:ln>
                  <a:solidFill>
                    <a:srgbClr val="00C9FF"/>
                  </a:solidFill>
                  <a:effectLst/>
                  <a:latin typeface="Nokia Pure Text" panose="020B0503020202020204" pitchFamily="34" charset="0"/>
                </a:rPr>
                <a:t>0123</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grpSp>
      <p:grpSp>
        <p:nvGrpSpPr>
          <p:cNvPr id="62" name="Group 72"/>
          <p:cNvGrpSpPr>
            <a:grpSpLocks noChangeAspect="1"/>
          </p:cNvGrpSpPr>
          <p:nvPr/>
        </p:nvGrpSpPr>
        <p:grpSpPr bwMode="auto">
          <a:xfrm>
            <a:off x="1394601" y="2180795"/>
            <a:ext cx="162351" cy="430853"/>
            <a:chOff x="2789" y="1381"/>
            <a:chExt cx="182" cy="483"/>
          </a:xfrm>
        </p:grpSpPr>
        <p:sp>
          <p:nvSpPr>
            <p:cNvPr id="63" name="Freeform 73"/>
            <p:cNvSpPr>
              <a:spLocks/>
            </p:cNvSpPr>
            <p:nvPr/>
          </p:nvSpPr>
          <p:spPr bwMode="auto">
            <a:xfrm>
              <a:off x="2789" y="1573"/>
              <a:ext cx="177" cy="25"/>
            </a:xfrm>
            <a:custGeom>
              <a:avLst/>
              <a:gdLst>
                <a:gd name="T0" fmla="*/ 0 w 177"/>
                <a:gd name="T1" fmla="*/ 25 h 25"/>
                <a:gd name="T2" fmla="*/ 0 w 177"/>
                <a:gd name="T3" fmla="*/ 0 h 25"/>
                <a:gd name="T4" fmla="*/ 177 w 177"/>
                <a:gd name="T5" fmla="*/ 0 h 25"/>
                <a:gd name="T6" fmla="*/ 177 w 177"/>
                <a:gd name="T7" fmla="*/ 25 h 25"/>
              </a:gdLst>
              <a:ahLst/>
              <a:cxnLst>
                <a:cxn ang="0">
                  <a:pos x="T0" y="T1"/>
                </a:cxn>
                <a:cxn ang="0">
                  <a:pos x="T2" y="T3"/>
                </a:cxn>
                <a:cxn ang="0">
                  <a:pos x="T4" y="T5"/>
                </a:cxn>
                <a:cxn ang="0">
                  <a:pos x="T6" y="T7"/>
                </a:cxn>
              </a:cxnLst>
              <a:rect l="0" t="0" r="r" b="b"/>
              <a:pathLst>
                <a:path w="177" h="25">
                  <a:moveTo>
                    <a:pt x="0" y="25"/>
                  </a:moveTo>
                  <a:lnTo>
                    <a:pt x="0" y="0"/>
                  </a:lnTo>
                  <a:lnTo>
                    <a:pt x="177" y="0"/>
                  </a:lnTo>
                  <a:lnTo>
                    <a:pt x="177" y="25"/>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Line 74"/>
            <p:cNvSpPr>
              <a:spLocks noChangeShapeType="1"/>
            </p:cNvSpPr>
            <p:nvPr/>
          </p:nvSpPr>
          <p:spPr bwMode="auto">
            <a:xfrm>
              <a:off x="2824" y="1662"/>
              <a:ext cx="107" cy="0"/>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Line 75"/>
            <p:cNvSpPr>
              <a:spLocks noChangeShapeType="1"/>
            </p:cNvSpPr>
            <p:nvPr/>
          </p:nvSpPr>
          <p:spPr bwMode="auto">
            <a:xfrm>
              <a:off x="2804" y="1760"/>
              <a:ext cx="147" cy="0"/>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6"/>
            <p:cNvSpPr>
              <a:spLocks/>
            </p:cNvSpPr>
            <p:nvPr/>
          </p:nvSpPr>
          <p:spPr bwMode="auto">
            <a:xfrm>
              <a:off x="2789" y="1450"/>
              <a:ext cx="177" cy="20"/>
            </a:xfrm>
            <a:custGeom>
              <a:avLst/>
              <a:gdLst>
                <a:gd name="T0" fmla="*/ 0 w 177"/>
                <a:gd name="T1" fmla="*/ 20 h 20"/>
                <a:gd name="T2" fmla="*/ 0 w 177"/>
                <a:gd name="T3" fmla="*/ 0 h 20"/>
                <a:gd name="T4" fmla="*/ 177 w 177"/>
                <a:gd name="T5" fmla="*/ 0 h 20"/>
                <a:gd name="T6" fmla="*/ 177 w 177"/>
                <a:gd name="T7" fmla="*/ 20 h 20"/>
              </a:gdLst>
              <a:ahLst/>
              <a:cxnLst>
                <a:cxn ang="0">
                  <a:pos x="T0" y="T1"/>
                </a:cxn>
                <a:cxn ang="0">
                  <a:pos x="T2" y="T3"/>
                </a:cxn>
                <a:cxn ang="0">
                  <a:pos x="T4" y="T5"/>
                </a:cxn>
                <a:cxn ang="0">
                  <a:pos x="T6" y="T7"/>
                </a:cxn>
              </a:cxnLst>
              <a:rect l="0" t="0" r="r" b="b"/>
              <a:pathLst>
                <a:path w="177" h="20">
                  <a:moveTo>
                    <a:pt x="0" y="20"/>
                  </a:moveTo>
                  <a:lnTo>
                    <a:pt x="0" y="0"/>
                  </a:lnTo>
                  <a:lnTo>
                    <a:pt x="177" y="0"/>
                  </a:lnTo>
                  <a:lnTo>
                    <a:pt x="177" y="20"/>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7"/>
            <p:cNvSpPr>
              <a:spLocks/>
            </p:cNvSpPr>
            <p:nvPr/>
          </p:nvSpPr>
          <p:spPr bwMode="auto">
            <a:xfrm>
              <a:off x="2789" y="1381"/>
              <a:ext cx="182" cy="483"/>
            </a:xfrm>
            <a:custGeom>
              <a:avLst/>
              <a:gdLst>
                <a:gd name="T0" fmla="*/ 0 w 182"/>
                <a:gd name="T1" fmla="*/ 483 h 483"/>
                <a:gd name="T2" fmla="*/ 89 w 182"/>
                <a:gd name="T3" fmla="*/ 0 h 483"/>
                <a:gd name="T4" fmla="*/ 182 w 182"/>
                <a:gd name="T5" fmla="*/ 483 h 483"/>
              </a:gdLst>
              <a:ahLst/>
              <a:cxnLst>
                <a:cxn ang="0">
                  <a:pos x="T0" y="T1"/>
                </a:cxn>
                <a:cxn ang="0">
                  <a:pos x="T2" y="T3"/>
                </a:cxn>
                <a:cxn ang="0">
                  <a:pos x="T4" y="T5"/>
                </a:cxn>
              </a:cxnLst>
              <a:rect l="0" t="0" r="r" b="b"/>
              <a:pathLst>
                <a:path w="182" h="483">
                  <a:moveTo>
                    <a:pt x="0" y="483"/>
                  </a:moveTo>
                  <a:lnTo>
                    <a:pt x="89" y="0"/>
                  </a:lnTo>
                  <a:lnTo>
                    <a:pt x="182" y="483"/>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Line 78"/>
            <p:cNvSpPr>
              <a:spLocks noChangeShapeType="1"/>
            </p:cNvSpPr>
            <p:nvPr/>
          </p:nvSpPr>
          <p:spPr bwMode="auto">
            <a:xfrm>
              <a:off x="2824" y="1662"/>
              <a:ext cx="127" cy="98"/>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Line 79"/>
            <p:cNvSpPr>
              <a:spLocks noChangeShapeType="1"/>
            </p:cNvSpPr>
            <p:nvPr/>
          </p:nvSpPr>
          <p:spPr bwMode="auto">
            <a:xfrm flipH="1">
              <a:off x="2809" y="1662"/>
              <a:ext cx="127" cy="98"/>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0" name="Group 4"/>
          <p:cNvGrpSpPr>
            <a:grpSpLocks noChangeAspect="1"/>
          </p:cNvGrpSpPr>
          <p:nvPr/>
        </p:nvGrpSpPr>
        <p:grpSpPr bwMode="auto">
          <a:xfrm>
            <a:off x="5247762" y="2944672"/>
            <a:ext cx="73184" cy="209340"/>
            <a:chOff x="3609" y="2132"/>
            <a:chExt cx="172" cy="492"/>
          </a:xfrm>
        </p:grpSpPr>
        <p:sp>
          <p:nvSpPr>
            <p:cNvPr id="71" name="Freeform 5"/>
            <p:cNvSpPr>
              <a:spLocks/>
            </p:cNvSpPr>
            <p:nvPr/>
          </p:nvSpPr>
          <p:spPr bwMode="auto">
            <a:xfrm>
              <a:off x="3727" y="2132"/>
              <a:ext cx="54" cy="30"/>
            </a:xfrm>
            <a:custGeom>
              <a:avLst/>
              <a:gdLst>
                <a:gd name="T0" fmla="*/ 8 w 11"/>
                <a:gd name="T1" fmla="*/ 6 h 6"/>
                <a:gd name="T2" fmla="*/ 3 w 11"/>
                <a:gd name="T3" fmla="*/ 6 h 6"/>
                <a:gd name="T4" fmla="*/ 0 w 11"/>
                <a:gd name="T5" fmla="*/ 3 h 6"/>
                <a:gd name="T6" fmla="*/ 0 w 11"/>
                <a:gd name="T7" fmla="*/ 3 h 6"/>
                <a:gd name="T8" fmla="*/ 3 w 11"/>
                <a:gd name="T9" fmla="*/ 0 h 6"/>
                <a:gd name="T10" fmla="*/ 8 w 11"/>
                <a:gd name="T11" fmla="*/ 0 h 6"/>
                <a:gd name="T12" fmla="*/ 11 w 11"/>
                <a:gd name="T13" fmla="*/ 3 h 6"/>
                <a:gd name="T14" fmla="*/ 11 w 11"/>
                <a:gd name="T15" fmla="*/ 3 h 6"/>
                <a:gd name="T16" fmla="*/ 8 w 11"/>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8" y="6"/>
                  </a:moveTo>
                  <a:cubicBezTo>
                    <a:pt x="3" y="6"/>
                    <a:pt x="3" y="6"/>
                    <a:pt x="3" y="6"/>
                  </a:cubicBezTo>
                  <a:cubicBezTo>
                    <a:pt x="1" y="6"/>
                    <a:pt x="0" y="4"/>
                    <a:pt x="0" y="3"/>
                  </a:cubicBezTo>
                  <a:cubicBezTo>
                    <a:pt x="0" y="3"/>
                    <a:pt x="0" y="3"/>
                    <a:pt x="0" y="3"/>
                  </a:cubicBezTo>
                  <a:cubicBezTo>
                    <a:pt x="0" y="1"/>
                    <a:pt x="1" y="0"/>
                    <a:pt x="3" y="0"/>
                  </a:cubicBezTo>
                  <a:cubicBezTo>
                    <a:pt x="8" y="0"/>
                    <a:pt x="8" y="0"/>
                    <a:pt x="8" y="0"/>
                  </a:cubicBezTo>
                  <a:cubicBezTo>
                    <a:pt x="9" y="0"/>
                    <a:pt x="11" y="1"/>
                    <a:pt x="11" y="3"/>
                  </a:cubicBezTo>
                  <a:cubicBezTo>
                    <a:pt x="11" y="3"/>
                    <a:pt x="11" y="3"/>
                    <a:pt x="11" y="3"/>
                  </a:cubicBezTo>
                  <a:cubicBezTo>
                    <a:pt x="11" y="4"/>
                    <a:pt x="9" y="6"/>
                    <a:pt x="8" y="6"/>
                  </a:cubicBezTo>
                  <a:close/>
                </a:path>
              </a:pathLst>
            </a:custGeom>
            <a:noFill/>
            <a:ln w="7938" cap="flat">
              <a:solidFill>
                <a:srgbClr val="00184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6"/>
            <p:cNvSpPr>
              <a:spLocks/>
            </p:cNvSpPr>
            <p:nvPr/>
          </p:nvSpPr>
          <p:spPr bwMode="auto">
            <a:xfrm>
              <a:off x="3609" y="2132"/>
              <a:ext cx="128" cy="492"/>
            </a:xfrm>
            <a:custGeom>
              <a:avLst/>
              <a:gdLst>
                <a:gd name="T0" fmla="*/ 0 w 26"/>
                <a:gd name="T1" fmla="*/ 100 h 100"/>
                <a:gd name="T2" fmla="*/ 0 w 26"/>
                <a:gd name="T3" fmla="*/ 9 h 100"/>
                <a:gd name="T4" fmla="*/ 26 w 26"/>
                <a:gd name="T5" fmla="*/ 0 h 100"/>
              </a:gdLst>
              <a:ahLst/>
              <a:cxnLst>
                <a:cxn ang="0">
                  <a:pos x="T0" y="T1"/>
                </a:cxn>
                <a:cxn ang="0">
                  <a:pos x="T2" y="T3"/>
                </a:cxn>
                <a:cxn ang="0">
                  <a:pos x="T4" y="T5"/>
                </a:cxn>
              </a:cxnLst>
              <a:rect l="0" t="0" r="r" b="b"/>
              <a:pathLst>
                <a:path w="26" h="100">
                  <a:moveTo>
                    <a:pt x="0" y="100"/>
                  </a:moveTo>
                  <a:cubicBezTo>
                    <a:pt x="0" y="9"/>
                    <a:pt x="0" y="9"/>
                    <a:pt x="0" y="9"/>
                  </a:cubicBezTo>
                  <a:cubicBezTo>
                    <a:pt x="0" y="9"/>
                    <a:pt x="10" y="0"/>
                    <a:pt x="26" y="0"/>
                  </a:cubicBezTo>
                </a:path>
              </a:pathLst>
            </a:custGeom>
            <a:noFill/>
            <a:ln w="7938" cap="flat">
              <a:solidFill>
                <a:srgbClr val="00184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3" name="Group 56"/>
          <p:cNvGrpSpPr>
            <a:grpSpLocks noChangeAspect="1"/>
          </p:cNvGrpSpPr>
          <p:nvPr/>
        </p:nvGrpSpPr>
        <p:grpSpPr bwMode="auto">
          <a:xfrm>
            <a:off x="6682491" y="2416653"/>
            <a:ext cx="210251" cy="280147"/>
            <a:chOff x="675" y="2189"/>
            <a:chExt cx="373" cy="497"/>
          </a:xfrm>
        </p:grpSpPr>
        <p:sp>
          <p:nvSpPr>
            <p:cNvPr id="74" name="Line 57"/>
            <p:cNvSpPr>
              <a:spLocks noChangeShapeType="1"/>
            </p:cNvSpPr>
            <p:nvPr/>
          </p:nvSpPr>
          <p:spPr bwMode="auto">
            <a:xfrm>
              <a:off x="891" y="2395"/>
              <a:ext cx="0" cy="291"/>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58"/>
            <p:cNvSpPr>
              <a:spLocks noEditPoints="1"/>
            </p:cNvSpPr>
            <p:nvPr/>
          </p:nvSpPr>
          <p:spPr bwMode="auto">
            <a:xfrm>
              <a:off x="675" y="2189"/>
              <a:ext cx="373" cy="369"/>
            </a:xfrm>
            <a:custGeom>
              <a:avLst/>
              <a:gdLst>
                <a:gd name="T0" fmla="*/ 41 w 76"/>
                <a:gd name="T1" fmla="*/ 46 h 75"/>
                <a:gd name="T2" fmla="*/ 74 w 76"/>
                <a:gd name="T3" fmla="*/ 73 h 75"/>
                <a:gd name="T4" fmla="*/ 49 w 76"/>
                <a:gd name="T5" fmla="*/ 39 h 75"/>
                <a:gd name="T6" fmla="*/ 40 w 76"/>
                <a:gd name="T7" fmla="*/ 40 h 75"/>
                <a:gd name="T8" fmla="*/ 57 w 76"/>
                <a:gd name="T9" fmla="*/ 1 h 75"/>
                <a:gd name="T10" fmla="*/ 50 w 76"/>
                <a:gd name="T11" fmla="*/ 43 h 75"/>
                <a:gd name="T12" fmla="*/ 44 w 76"/>
                <a:gd name="T13" fmla="*/ 47 h 75"/>
                <a:gd name="T14" fmla="*/ 1 w 76"/>
                <a:gd name="T15" fmla="*/ 53 h 75"/>
                <a:gd name="T16" fmla="*/ 41 w 76"/>
                <a:gd name="T17"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5">
                  <a:moveTo>
                    <a:pt x="41" y="46"/>
                  </a:moveTo>
                  <a:cubicBezTo>
                    <a:pt x="58" y="63"/>
                    <a:pt x="72" y="75"/>
                    <a:pt x="74" y="73"/>
                  </a:cubicBezTo>
                  <a:cubicBezTo>
                    <a:pt x="76" y="71"/>
                    <a:pt x="65" y="56"/>
                    <a:pt x="49" y="39"/>
                  </a:cubicBezTo>
                  <a:moveTo>
                    <a:pt x="40" y="40"/>
                  </a:moveTo>
                  <a:cubicBezTo>
                    <a:pt x="46" y="18"/>
                    <a:pt x="54" y="0"/>
                    <a:pt x="57" y="1"/>
                  </a:cubicBezTo>
                  <a:cubicBezTo>
                    <a:pt x="59" y="1"/>
                    <a:pt x="56" y="20"/>
                    <a:pt x="50" y="43"/>
                  </a:cubicBezTo>
                  <a:moveTo>
                    <a:pt x="44" y="47"/>
                  </a:moveTo>
                  <a:cubicBezTo>
                    <a:pt x="21" y="53"/>
                    <a:pt x="2" y="55"/>
                    <a:pt x="1" y="53"/>
                  </a:cubicBezTo>
                  <a:cubicBezTo>
                    <a:pt x="0" y="50"/>
                    <a:pt x="18" y="43"/>
                    <a:pt x="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59"/>
            <p:cNvSpPr>
              <a:spLocks noEditPoints="1"/>
            </p:cNvSpPr>
            <p:nvPr/>
          </p:nvSpPr>
          <p:spPr bwMode="auto">
            <a:xfrm>
              <a:off x="675" y="2189"/>
              <a:ext cx="373" cy="369"/>
            </a:xfrm>
            <a:custGeom>
              <a:avLst/>
              <a:gdLst>
                <a:gd name="T0" fmla="*/ 41 w 76"/>
                <a:gd name="T1" fmla="*/ 46 h 75"/>
                <a:gd name="T2" fmla="*/ 74 w 76"/>
                <a:gd name="T3" fmla="*/ 73 h 75"/>
                <a:gd name="T4" fmla="*/ 49 w 76"/>
                <a:gd name="T5" fmla="*/ 39 h 75"/>
                <a:gd name="T6" fmla="*/ 40 w 76"/>
                <a:gd name="T7" fmla="*/ 40 h 75"/>
                <a:gd name="T8" fmla="*/ 57 w 76"/>
                <a:gd name="T9" fmla="*/ 1 h 75"/>
                <a:gd name="T10" fmla="*/ 50 w 76"/>
                <a:gd name="T11" fmla="*/ 43 h 75"/>
                <a:gd name="T12" fmla="*/ 44 w 76"/>
                <a:gd name="T13" fmla="*/ 47 h 75"/>
                <a:gd name="T14" fmla="*/ 1 w 76"/>
                <a:gd name="T15" fmla="*/ 53 h 75"/>
                <a:gd name="T16" fmla="*/ 41 w 76"/>
                <a:gd name="T17"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5">
                  <a:moveTo>
                    <a:pt x="41" y="46"/>
                  </a:moveTo>
                  <a:cubicBezTo>
                    <a:pt x="58" y="63"/>
                    <a:pt x="72" y="75"/>
                    <a:pt x="74" y="73"/>
                  </a:cubicBezTo>
                  <a:cubicBezTo>
                    <a:pt x="76" y="71"/>
                    <a:pt x="65" y="56"/>
                    <a:pt x="49" y="39"/>
                  </a:cubicBezTo>
                  <a:moveTo>
                    <a:pt x="40" y="40"/>
                  </a:moveTo>
                  <a:cubicBezTo>
                    <a:pt x="46" y="18"/>
                    <a:pt x="54" y="0"/>
                    <a:pt x="57" y="1"/>
                  </a:cubicBezTo>
                  <a:cubicBezTo>
                    <a:pt x="59" y="1"/>
                    <a:pt x="56" y="20"/>
                    <a:pt x="50" y="43"/>
                  </a:cubicBezTo>
                  <a:moveTo>
                    <a:pt x="44" y="47"/>
                  </a:moveTo>
                  <a:cubicBezTo>
                    <a:pt x="21" y="53"/>
                    <a:pt x="2" y="55"/>
                    <a:pt x="1" y="53"/>
                  </a:cubicBezTo>
                  <a:cubicBezTo>
                    <a:pt x="0" y="50"/>
                    <a:pt x="18" y="43"/>
                    <a:pt x="41" y="38"/>
                  </a:cubicBez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60"/>
            <p:cNvSpPr>
              <a:spLocks/>
            </p:cNvSpPr>
            <p:nvPr/>
          </p:nvSpPr>
          <p:spPr bwMode="auto">
            <a:xfrm>
              <a:off x="856" y="2361"/>
              <a:ext cx="74" cy="69"/>
            </a:xfrm>
            <a:custGeom>
              <a:avLst/>
              <a:gdLst>
                <a:gd name="T0" fmla="*/ 6 w 15"/>
                <a:gd name="T1" fmla="*/ 0 h 14"/>
                <a:gd name="T2" fmla="*/ 14 w 15"/>
                <a:gd name="T3" fmla="*/ 6 h 14"/>
                <a:gd name="T4" fmla="*/ 9 w 15"/>
                <a:gd name="T5" fmla="*/ 14 h 14"/>
                <a:gd name="T6" fmla="*/ 1 w 15"/>
                <a:gd name="T7" fmla="*/ 8 h 14"/>
                <a:gd name="T8" fmla="*/ 6 w 15"/>
                <a:gd name="T9" fmla="*/ 0 h 14"/>
              </a:gdLst>
              <a:ahLst/>
              <a:cxnLst>
                <a:cxn ang="0">
                  <a:pos x="T0" y="T1"/>
                </a:cxn>
                <a:cxn ang="0">
                  <a:pos x="T2" y="T3"/>
                </a:cxn>
                <a:cxn ang="0">
                  <a:pos x="T4" y="T5"/>
                </a:cxn>
                <a:cxn ang="0">
                  <a:pos x="T6" y="T7"/>
                </a:cxn>
                <a:cxn ang="0">
                  <a:pos x="T8" y="T9"/>
                </a:cxn>
              </a:cxnLst>
              <a:rect l="0" t="0" r="r" b="b"/>
              <a:pathLst>
                <a:path w="15" h="14">
                  <a:moveTo>
                    <a:pt x="6" y="0"/>
                  </a:moveTo>
                  <a:cubicBezTo>
                    <a:pt x="10" y="0"/>
                    <a:pt x="13" y="2"/>
                    <a:pt x="14" y="6"/>
                  </a:cubicBezTo>
                  <a:cubicBezTo>
                    <a:pt x="15" y="9"/>
                    <a:pt x="12" y="13"/>
                    <a:pt x="9" y="14"/>
                  </a:cubicBezTo>
                  <a:cubicBezTo>
                    <a:pt x="5" y="14"/>
                    <a:pt x="2" y="12"/>
                    <a:pt x="1" y="8"/>
                  </a:cubicBezTo>
                  <a:cubicBezTo>
                    <a:pt x="0" y="5"/>
                    <a:pt x="3" y="1"/>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1"/>
            <p:cNvSpPr>
              <a:spLocks/>
            </p:cNvSpPr>
            <p:nvPr/>
          </p:nvSpPr>
          <p:spPr bwMode="auto">
            <a:xfrm>
              <a:off x="856" y="2361"/>
              <a:ext cx="74" cy="69"/>
            </a:xfrm>
            <a:custGeom>
              <a:avLst/>
              <a:gdLst>
                <a:gd name="T0" fmla="*/ 6 w 15"/>
                <a:gd name="T1" fmla="*/ 0 h 14"/>
                <a:gd name="T2" fmla="*/ 14 w 15"/>
                <a:gd name="T3" fmla="*/ 6 h 14"/>
                <a:gd name="T4" fmla="*/ 9 w 15"/>
                <a:gd name="T5" fmla="*/ 14 h 14"/>
                <a:gd name="T6" fmla="*/ 1 w 15"/>
                <a:gd name="T7" fmla="*/ 8 h 14"/>
                <a:gd name="T8" fmla="*/ 6 w 15"/>
                <a:gd name="T9" fmla="*/ 0 h 14"/>
              </a:gdLst>
              <a:ahLst/>
              <a:cxnLst>
                <a:cxn ang="0">
                  <a:pos x="T0" y="T1"/>
                </a:cxn>
                <a:cxn ang="0">
                  <a:pos x="T2" y="T3"/>
                </a:cxn>
                <a:cxn ang="0">
                  <a:pos x="T4" y="T5"/>
                </a:cxn>
                <a:cxn ang="0">
                  <a:pos x="T6" y="T7"/>
                </a:cxn>
                <a:cxn ang="0">
                  <a:pos x="T8" y="T9"/>
                </a:cxn>
              </a:cxnLst>
              <a:rect l="0" t="0" r="r" b="b"/>
              <a:pathLst>
                <a:path w="15" h="14">
                  <a:moveTo>
                    <a:pt x="6" y="0"/>
                  </a:moveTo>
                  <a:cubicBezTo>
                    <a:pt x="10" y="0"/>
                    <a:pt x="13" y="2"/>
                    <a:pt x="14" y="6"/>
                  </a:cubicBezTo>
                  <a:cubicBezTo>
                    <a:pt x="15" y="9"/>
                    <a:pt x="12" y="13"/>
                    <a:pt x="9" y="14"/>
                  </a:cubicBezTo>
                  <a:cubicBezTo>
                    <a:pt x="5" y="14"/>
                    <a:pt x="2" y="12"/>
                    <a:pt x="1" y="8"/>
                  </a:cubicBezTo>
                  <a:cubicBezTo>
                    <a:pt x="0" y="5"/>
                    <a:pt x="3" y="1"/>
                    <a:pt x="6" y="0"/>
                  </a:cubicBezTo>
                  <a:close/>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9" name="Group 64"/>
          <p:cNvGrpSpPr>
            <a:grpSpLocks noChangeAspect="1"/>
          </p:cNvGrpSpPr>
          <p:nvPr/>
        </p:nvGrpSpPr>
        <p:grpSpPr bwMode="auto">
          <a:xfrm>
            <a:off x="6504341" y="2197718"/>
            <a:ext cx="323384" cy="141181"/>
            <a:chOff x="1745" y="2246"/>
            <a:chExt cx="607" cy="265"/>
          </a:xfrm>
        </p:grpSpPr>
        <p:sp>
          <p:nvSpPr>
            <p:cNvPr id="80" name="Line 65"/>
            <p:cNvSpPr>
              <a:spLocks noChangeShapeType="1"/>
            </p:cNvSpPr>
            <p:nvPr/>
          </p:nvSpPr>
          <p:spPr bwMode="auto">
            <a:xfrm>
              <a:off x="2078" y="2374"/>
              <a:ext cx="0" cy="132"/>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6"/>
            <p:cNvSpPr>
              <a:spLocks noChangeShapeType="1"/>
            </p:cNvSpPr>
            <p:nvPr/>
          </p:nvSpPr>
          <p:spPr bwMode="auto">
            <a:xfrm flipH="1">
              <a:off x="1995" y="2511"/>
              <a:ext cx="166" cy="0"/>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67"/>
            <p:cNvSpPr>
              <a:spLocks/>
            </p:cNvSpPr>
            <p:nvPr/>
          </p:nvSpPr>
          <p:spPr bwMode="auto">
            <a:xfrm>
              <a:off x="1745" y="2246"/>
              <a:ext cx="607" cy="177"/>
            </a:xfrm>
            <a:custGeom>
              <a:avLst/>
              <a:gdLst>
                <a:gd name="T0" fmla="*/ 0 w 607"/>
                <a:gd name="T1" fmla="*/ 0 h 177"/>
                <a:gd name="T2" fmla="*/ 196 w 607"/>
                <a:gd name="T3" fmla="*/ 177 h 177"/>
                <a:gd name="T4" fmla="*/ 607 w 607"/>
                <a:gd name="T5" fmla="*/ 177 h 177"/>
                <a:gd name="T6" fmla="*/ 396 w 607"/>
                <a:gd name="T7" fmla="*/ 0 h 177"/>
                <a:gd name="T8" fmla="*/ 0 w 607"/>
                <a:gd name="T9" fmla="*/ 0 h 177"/>
              </a:gdLst>
              <a:ahLst/>
              <a:cxnLst>
                <a:cxn ang="0">
                  <a:pos x="T0" y="T1"/>
                </a:cxn>
                <a:cxn ang="0">
                  <a:pos x="T2" y="T3"/>
                </a:cxn>
                <a:cxn ang="0">
                  <a:pos x="T4" y="T5"/>
                </a:cxn>
                <a:cxn ang="0">
                  <a:pos x="T6" y="T7"/>
                </a:cxn>
                <a:cxn ang="0">
                  <a:pos x="T8" y="T9"/>
                </a:cxn>
              </a:cxnLst>
              <a:rect l="0" t="0" r="r" b="b"/>
              <a:pathLst>
                <a:path w="607" h="177">
                  <a:moveTo>
                    <a:pt x="0" y="0"/>
                  </a:moveTo>
                  <a:lnTo>
                    <a:pt x="196" y="177"/>
                  </a:lnTo>
                  <a:lnTo>
                    <a:pt x="607" y="177"/>
                  </a:lnTo>
                  <a:lnTo>
                    <a:pt x="39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68"/>
            <p:cNvSpPr>
              <a:spLocks/>
            </p:cNvSpPr>
            <p:nvPr/>
          </p:nvSpPr>
          <p:spPr bwMode="auto">
            <a:xfrm>
              <a:off x="1745" y="2246"/>
              <a:ext cx="607" cy="177"/>
            </a:xfrm>
            <a:custGeom>
              <a:avLst/>
              <a:gdLst>
                <a:gd name="T0" fmla="*/ 396 w 607"/>
                <a:gd name="T1" fmla="*/ 0 h 177"/>
                <a:gd name="T2" fmla="*/ 607 w 607"/>
                <a:gd name="T3" fmla="*/ 177 h 177"/>
                <a:gd name="T4" fmla="*/ 196 w 607"/>
                <a:gd name="T5" fmla="*/ 177 h 177"/>
                <a:gd name="T6" fmla="*/ 0 w 607"/>
                <a:gd name="T7" fmla="*/ 0 h 177"/>
                <a:gd name="T8" fmla="*/ 396 w 607"/>
                <a:gd name="T9" fmla="*/ 0 h 177"/>
              </a:gdLst>
              <a:ahLst/>
              <a:cxnLst>
                <a:cxn ang="0">
                  <a:pos x="T0" y="T1"/>
                </a:cxn>
                <a:cxn ang="0">
                  <a:pos x="T2" y="T3"/>
                </a:cxn>
                <a:cxn ang="0">
                  <a:pos x="T4" y="T5"/>
                </a:cxn>
                <a:cxn ang="0">
                  <a:pos x="T6" y="T7"/>
                </a:cxn>
                <a:cxn ang="0">
                  <a:pos x="T8" y="T9"/>
                </a:cxn>
              </a:cxnLst>
              <a:rect l="0" t="0" r="r" b="b"/>
              <a:pathLst>
                <a:path w="607" h="177">
                  <a:moveTo>
                    <a:pt x="396" y="0"/>
                  </a:moveTo>
                  <a:lnTo>
                    <a:pt x="607" y="177"/>
                  </a:lnTo>
                  <a:lnTo>
                    <a:pt x="196" y="177"/>
                  </a:lnTo>
                  <a:lnTo>
                    <a:pt x="0" y="0"/>
                  </a:lnTo>
                  <a:lnTo>
                    <a:pt x="396" y="0"/>
                  </a:lnTo>
                  <a:close/>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69"/>
            <p:cNvSpPr>
              <a:spLocks noChangeShapeType="1"/>
            </p:cNvSpPr>
            <p:nvPr/>
          </p:nvSpPr>
          <p:spPr bwMode="auto">
            <a:xfrm>
              <a:off x="1887" y="2246"/>
              <a:ext cx="196" cy="172"/>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70"/>
            <p:cNvSpPr>
              <a:spLocks noChangeShapeType="1"/>
            </p:cNvSpPr>
            <p:nvPr/>
          </p:nvSpPr>
          <p:spPr bwMode="auto">
            <a:xfrm>
              <a:off x="2019" y="2246"/>
              <a:ext cx="201" cy="177"/>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Line 71"/>
            <p:cNvSpPr>
              <a:spLocks noChangeShapeType="1"/>
            </p:cNvSpPr>
            <p:nvPr/>
          </p:nvSpPr>
          <p:spPr bwMode="auto">
            <a:xfrm>
              <a:off x="1838" y="2330"/>
              <a:ext cx="401" cy="0"/>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7" name="Group 46"/>
          <p:cNvGrpSpPr>
            <a:grpSpLocks noChangeAspect="1"/>
          </p:cNvGrpSpPr>
          <p:nvPr/>
        </p:nvGrpSpPr>
        <p:grpSpPr bwMode="auto">
          <a:xfrm>
            <a:off x="6427959" y="2430652"/>
            <a:ext cx="115516" cy="100149"/>
            <a:chOff x="2662" y="1431"/>
            <a:chExt cx="436" cy="378"/>
          </a:xfrm>
        </p:grpSpPr>
        <p:sp>
          <p:nvSpPr>
            <p:cNvPr id="88" name="Rectangle 47"/>
            <p:cNvSpPr>
              <a:spLocks noChangeArrowheads="1"/>
            </p:cNvSpPr>
            <p:nvPr/>
          </p:nvSpPr>
          <p:spPr bwMode="auto">
            <a:xfrm>
              <a:off x="2662" y="1499"/>
              <a:ext cx="436" cy="310"/>
            </a:xfrm>
            <a:prstGeom prst="rect">
              <a:avLst/>
            </a:pr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48"/>
            <p:cNvSpPr>
              <a:spLocks/>
            </p:cNvSpPr>
            <p:nvPr/>
          </p:nvSpPr>
          <p:spPr bwMode="auto">
            <a:xfrm>
              <a:off x="2936" y="1598"/>
              <a:ext cx="98" cy="103"/>
            </a:xfrm>
            <a:custGeom>
              <a:avLst/>
              <a:gdLst>
                <a:gd name="T0" fmla="*/ 54 w 98"/>
                <a:gd name="T1" fmla="*/ 59 h 103"/>
                <a:gd name="T2" fmla="*/ 98 w 98"/>
                <a:gd name="T3" fmla="*/ 59 h 103"/>
                <a:gd name="T4" fmla="*/ 98 w 98"/>
                <a:gd name="T5" fmla="*/ 44 h 103"/>
                <a:gd name="T6" fmla="*/ 54 w 98"/>
                <a:gd name="T7" fmla="*/ 44 h 103"/>
                <a:gd name="T8" fmla="*/ 54 w 98"/>
                <a:gd name="T9" fmla="*/ 0 h 103"/>
                <a:gd name="T10" fmla="*/ 44 w 98"/>
                <a:gd name="T11" fmla="*/ 0 h 103"/>
                <a:gd name="T12" fmla="*/ 44 w 98"/>
                <a:gd name="T13" fmla="*/ 44 h 103"/>
                <a:gd name="T14" fmla="*/ 0 w 98"/>
                <a:gd name="T15" fmla="*/ 44 h 103"/>
                <a:gd name="T16" fmla="*/ 0 w 98"/>
                <a:gd name="T17" fmla="*/ 59 h 103"/>
                <a:gd name="T18" fmla="*/ 44 w 98"/>
                <a:gd name="T19" fmla="*/ 59 h 103"/>
                <a:gd name="T20" fmla="*/ 44 w 98"/>
                <a:gd name="T21" fmla="*/ 103 h 103"/>
                <a:gd name="T22" fmla="*/ 54 w 98"/>
                <a:gd name="T23" fmla="*/ 103 h 103"/>
                <a:gd name="T24" fmla="*/ 54 w 98"/>
                <a:gd name="T25" fmla="*/ 5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03">
                  <a:moveTo>
                    <a:pt x="54" y="59"/>
                  </a:moveTo>
                  <a:lnTo>
                    <a:pt x="98" y="59"/>
                  </a:lnTo>
                  <a:lnTo>
                    <a:pt x="98" y="44"/>
                  </a:lnTo>
                  <a:lnTo>
                    <a:pt x="54" y="44"/>
                  </a:lnTo>
                  <a:lnTo>
                    <a:pt x="54" y="0"/>
                  </a:lnTo>
                  <a:lnTo>
                    <a:pt x="44" y="0"/>
                  </a:lnTo>
                  <a:lnTo>
                    <a:pt x="44" y="44"/>
                  </a:lnTo>
                  <a:lnTo>
                    <a:pt x="0" y="44"/>
                  </a:lnTo>
                  <a:lnTo>
                    <a:pt x="0" y="59"/>
                  </a:lnTo>
                  <a:lnTo>
                    <a:pt x="44" y="59"/>
                  </a:lnTo>
                  <a:lnTo>
                    <a:pt x="44" y="103"/>
                  </a:lnTo>
                  <a:lnTo>
                    <a:pt x="54" y="103"/>
                  </a:lnTo>
                  <a:lnTo>
                    <a:pt x="54" y="59"/>
                  </a:lnTo>
                  <a:close/>
                </a:path>
              </a:pathLst>
            </a:custGeom>
            <a:solidFill>
              <a:srgbClr val="001135"/>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Rectangle 49"/>
            <p:cNvSpPr>
              <a:spLocks noChangeArrowheads="1"/>
            </p:cNvSpPr>
            <p:nvPr/>
          </p:nvSpPr>
          <p:spPr bwMode="auto">
            <a:xfrm>
              <a:off x="2745" y="1642"/>
              <a:ext cx="64" cy="15"/>
            </a:xfrm>
            <a:prstGeom prst="rect">
              <a:avLst/>
            </a:prstGeom>
            <a:solidFill>
              <a:srgbClr val="001135"/>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Freeform 50"/>
            <p:cNvSpPr>
              <a:spLocks/>
            </p:cNvSpPr>
            <p:nvPr/>
          </p:nvSpPr>
          <p:spPr bwMode="auto">
            <a:xfrm>
              <a:off x="2721" y="1431"/>
              <a:ext cx="88" cy="39"/>
            </a:xfrm>
            <a:custGeom>
              <a:avLst/>
              <a:gdLst>
                <a:gd name="T0" fmla="*/ 88 w 88"/>
                <a:gd name="T1" fmla="*/ 39 h 39"/>
                <a:gd name="T2" fmla="*/ 88 w 88"/>
                <a:gd name="T3" fmla="*/ 0 h 39"/>
                <a:gd name="T4" fmla="*/ 0 w 88"/>
                <a:gd name="T5" fmla="*/ 0 h 39"/>
                <a:gd name="T6" fmla="*/ 0 w 88"/>
                <a:gd name="T7" fmla="*/ 39 h 39"/>
              </a:gdLst>
              <a:ahLst/>
              <a:cxnLst>
                <a:cxn ang="0">
                  <a:pos x="T0" y="T1"/>
                </a:cxn>
                <a:cxn ang="0">
                  <a:pos x="T2" y="T3"/>
                </a:cxn>
                <a:cxn ang="0">
                  <a:pos x="T4" y="T5"/>
                </a:cxn>
                <a:cxn ang="0">
                  <a:pos x="T6" y="T7"/>
                </a:cxn>
              </a:cxnLst>
              <a:rect l="0" t="0" r="r" b="b"/>
              <a:pathLst>
                <a:path w="88" h="39">
                  <a:moveTo>
                    <a:pt x="88" y="39"/>
                  </a:moveTo>
                  <a:lnTo>
                    <a:pt x="88" y="0"/>
                  </a:lnTo>
                  <a:lnTo>
                    <a:pt x="0" y="0"/>
                  </a:lnTo>
                  <a:lnTo>
                    <a:pt x="0" y="39"/>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51"/>
            <p:cNvSpPr>
              <a:spLocks/>
            </p:cNvSpPr>
            <p:nvPr/>
          </p:nvSpPr>
          <p:spPr bwMode="auto">
            <a:xfrm>
              <a:off x="2951" y="1431"/>
              <a:ext cx="88" cy="39"/>
            </a:xfrm>
            <a:custGeom>
              <a:avLst/>
              <a:gdLst>
                <a:gd name="T0" fmla="*/ 88 w 88"/>
                <a:gd name="T1" fmla="*/ 39 h 39"/>
                <a:gd name="T2" fmla="*/ 88 w 88"/>
                <a:gd name="T3" fmla="*/ 0 h 39"/>
                <a:gd name="T4" fmla="*/ 0 w 88"/>
                <a:gd name="T5" fmla="*/ 0 h 39"/>
                <a:gd name="T6" fmla="*/ 0 w 88"/>
                <a:gd name="T7" fmla="*/ 39 h 39"/>
              </a:gdLst>
              <a:ahLst/>
              <a:cxnLst>
                <a:cxn ang="0">
                  <a:pos x="T0" y="T1"/>
                </a:cxn>
                <a:cxn ang="0">
                  <a:pos x="T2" y="T3"/>
                </a:cxn>
                <a:cxn ang="0">
                  <a:pos x="T4" y="T5"/>
                </a:cxn>
                <a:cxn ang="0">
                  <a:pos x="T6" y="T7"/>
                </a:cxn>
              </a:cxnLst>
              <a:rect l="0" t="0" r="r" b="b"/>
              <a:pathLst>
                <a:path w="88" h="39">
                  <a:moveTo>
                    <a:pt x="88" y="39"/>
                  </a:moveTo>
                  <a:lnTo>
                    <a:pt x="88" y="0"/>
                  </a:lnTo>
                  <a:lnTo>
                    <a:pt x="0" y="0"/>
                  </a:lnTo>
                  <a:lnTo>
                    <a:pt x="0" y="39"/>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3" name="Group 24"/>
          <p:cNvGrpSpPr>
            <a:grpSpLocks noChangeAspect="1"/>
          </p:cNvGrpSpPr>
          <p:nvPr/>
        </p:nvGrpSpPr>
        <p:grpSpPr bwMode="auto">
          <a:xfrm>
            <a:off x="3339913" y="2181626"/>
            <a:ext cx="120570" cy="74291"/>
            <a:chOff x="2632" y="1465"/>
            <a:chExt cx="495" cy="305"/>
          </a:xfrm>
        </p:grpSpPr>
        <p:sp>
          <p:nvSpPr>
            <p:cNvPr id="94" name="Freeform 25"/>
            <p:cNvSpPr>
              <a:spLocks/>
            </p:cNvSpPr>
            <p:nvPr/>
          </p:nvSpPr>
          <p:spPr bwMode="auto">
            <a:xfrm>
              <a:off x="2726" y="1465"/>
              <a:ext cx="401" cy="305"/>
            </a:xfrm>
            <a:custGeom>
              <a:avLst/>
              <a:gdLst>
                <a:gd name="T0" fmla="*/ 0 w 401"/>
                <a:gd name="T1" fmla="*/ 162 h 305"/>
                <a:gd name="T2" fmla="*/ 245 w 401"/>
                <a:gd name="T3" fmla="*/ 285 h 305"/>
                <a:gd name="T4" fmla="*/ 269 w 401"/>
                <a:gd name="T5" fmla="*/ 231 h 305"/>
                <a:gd name="T6" fmla="*/ 313 w 401"/>
                <a:gd name="T7" fmla="*/ 251 h 305"/>
                <a:gd name="T8" fmla="*/ 338 w 401"/>
                <a:gd name="T9" fmla="*/ 305 h 305"/>
                <a:gd name="T10" fmla="*/ 401 w 401"/>
                <a:gd name="T11" fmla="*/ 182 h 305"/>
                <a:gd name="T12" fmla="*/ 343 w 401"/>
                <a:gd name="T13" fmla="*/ 192 h 305"/>
                <a:gd name="T14" fmla="*/ 299 w 401"/>
                <a:gd name="T15" fmla="*/ 172 h 305"/>
                <a:gd name="T16" fmla="*/ 328 w 401"/>
                <a:gd name="T17" fmla="*/ 118 h 305"/>
                <a:gd name="T18" fmla="*/ 78 w 401"/>
                <a:gd name="T19" fmla="*/ 0 h 305"/>
                <a:gd name="T20" fmla="*/ 0 w 401"/>
                <a:gd name="T21" fmla="*/ 16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305">
                  <a:moveTo>
                    <a:pt x="0" y="162"/>
                  </a:moveTo>
                  <a:lnTo>
                    <a:pt x="245" y="285"/>
                  </a:lnTo>
                  <a:lnTo>
                    <a:pt x="269" y="231"/>
                  </a:lnTo>
                  <a:lnTo>
                    <a:pt x="313" y="251"/>
                  </a:lnTo>
                  <a:lnTo>
                    <a:pt x="338" y="305"/>
                  </a:lnTo>
                  <a:lnTo>
                    <a:pt x="401" y="182"/>
                  </a:lnTo>
                  <a:lnTo>
                    <a:pt x="343" y="192"/>
                  </a:lnTo>
                  <a:lnTo>
                    <a:pt x="299" y="172"/>
                  </a:lnTo>
                  <a:lnTo>
                    <a:pt x="328" y="118"/>
                  </a:lnTo>
                  <a:lnTo>
                    <a:pt x="78" y="0"/>
                  </a:lnTo>
                  <a:lnTo>
                    <a:pt x="0"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26"/>
            <p:cNvSpPr>
              <a:spLocks noEditPoints="1"/>
            </p:cNvSpPr>
            <p:nvPr/>
          </p:nvSpPr>
          <p:spPr bwMode="auto">
            <a:xfrm>
              <a:off x="2726" y="1465"/>
              <a:ext cx="401" cy="305"/>
            </a:xfrm>
            <a:custGeom>
              <a:avLst/>
              <a:gdLst>
                <a:gd name="T0" fmla="*/ 299 w 401"/>
                <a:gd name="T1" fmla="*/ 172 h 305"/>
                <a:gd name="T2" fmla="*/ 343 w 401"/>
                <a:gd name="T3" fmla="*/ 192 h 305"/>
                <a:gd name="T4" fmla="*/ 401 w 401"/>
                <a:gd name="T5" fmla="*/ 182 h 305"/>
                <a:gd name="T6" fmla="*/ 338 w 401"/>
                <a:gd name="T7" fmla="*/ 305 h 305"/>
                <a:gd name="T8" fmla="*/ 313 w 401"/>
                <a:gd name="T9" fmla="*/ 251 h 305"/>
                <a:gd name="T10" fmla="*/ 269 w 401"/>
                <a:gd name="T11" fmla="*/ 231 h 305"/>
                <a:gd name="T12" fmla="*/ 245 w 401"/>
                <a:gd name="T13" fmla="*/ 285 h 305"/>
                <a:gd name="T14" fmla="*/ 0 w 401"/>
                <a:gd name="T15" fmla="*/ 162 h 305"/>
                <a:gd name="T16" fmla="*/ 78 w 401"/>
                <a:gd name="T17" fmla="*/ 0 h 305"/>
                <a:gd name="T18" fmla="*/ 328 w 401"/>
                <a:gd name="T19" fmla="*/ 118 h 305"/>
                <a:gd name="T20" fmla="*/ 245 w 401"/>
                <a:gd name="T21" fmla="*/ 28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305">
                  <a:moveTo>
                    <a:pt x="299" y="172"/>
                  </a:moveTo>
                  <a:lnTo>
                    <a:pt x="343" y="192"/>
                  </a:lnTo>
                  <a:lnTo>
                    <a:pt x="401" y="182"/>
                  </a:lnTo>
                  <a:lnTo>
                    <a:pt x="338" y="305"/>
                  </a:lnTo>
                  <a:lnTo>
                    <a:pt x="313" y="251"/>
                  </a:lnTo>
                  <a:lnTo>
                    <a:pt x="269" y="231"/>
                  </a:lnTo>
                  <a:moveTo>
                    <a:pt x="245" y="285"/>
                  </a:moveTo>
                  <a:lnTo>
                    <a:pt x="0" y="162"/>
                  </a:lnTo>
                  <a:lnTo>
                    <a:pt x="78" y="0"/>
                  </a:lnTo>
                  <a:lnTo>
                    <a:pt x="328" y="118"/>
                  </a:lnTo>
                  <a:lnTo>
                    <a:pt x="245" y="285"/>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27"/>
            <p:cNvSpPr>
              <a:spLocks/>
            </p:cNvSpPr>
            <p:nvPr/>
          </p:nvSpPr>
          <p:spPr bwMode="auto">
            <a:xfrm>
              <a:off x="2632" y="1691"/>
              <a:ext cx="216" cy="59"/>
            </a:xfrm>
            <a:custGeom>
              <a:avLst/>
              <a:gdLst>
                <a:gd name="T0" fmla="*/ 216 w 216"/>
                <a:gd name="T1" fmla="*/ 0 h 59"/>
                <a:gd name="T2" fmla="*/ 187 w 216"/>
                <a:gd name="T3" fmla="*/ 59 h 59"/>
                <a:gd name="T4" fmla="*/ 0 w 216"/>
                <a:gd name="T5" fmla="*/ 59 h 59"/>
              </a:gdLst>
              <a:ahLst/>
              <a:cxnLst>
                <a:cxn ang="0">
                  <a:pos x="T0" y="T1"/>
                </a:cxn>
                <a:cxn ang="0">
                  <a:pos x="T2" y="T3"/>
                </a:cxn>
                <a:cxn ang="0">
                  <a:pos x="T4" y="T5"/>
                </a:cxn>
              </a:cxnLst>
              <a:rect l="0" t="0" r="r" b="b"/>
              <a:pathLst>
                <a:path w="216" h="59">
                  <a:moveTo>
                    <a:pt x="216" y="0"/>
                  </a:moveTo>
                  <a:lnTo>
                    <a:pt x="187" y="59"/>
                  </a:lnTo>
                  <a:lnTo>
                    <a:pt x="0" y="59"/>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7" name="Group 65"/>
          <p:cNvGrpSpPr>
            <a:grpSpLocks noChangeAspect="1"/>
          </p:cNvGrpSpPr>
          <p:nvPr/>
        </p:nvGrpSpPr>
        <p:grpSpPr bwMode="auto">
          <a:xfrm>
            <a:off x="1601942" y="1966474"/>
            <a:ext cx="113605" cy="113605"/>
            <a:chOff x="2416" y="1321"/>
            <a:chExt cx="417" cy="417"/>
          </a:xfrm>
        </p:grpSpPr>
        <p:sp>
          <p:nvSpPr>
            <p:cNvPr id="98" name="Oval 66"/>
            <p:cNvSpPr>
              <a:spLocks noChangeArrowheads="1"/>
            </p:cNvSpPr>
            <p:nvPr/>
          </p:nvSpPr>
          <p:spPr bwMode="auto">
            <a:xfrm>
              <a:off x="2416" y="1704"/>
              <a:ext cx="34" cy="34"/>
            </a:xfrm>
            <a:prstGeom prst="ellipse">
              <a:avLst/>
            </a:prstGeom>
            <a:solidFill>
              <a:srgbClr val="00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67"/>
            <p:cNvSpPr>
              <a:spLocks/>
            </p:cNvSpPr>
            <p:nvPr/>
          </p:nvSpPr>
          <p:spPr bwMode="auto">
            <a:xfrm>
              <a:off x="2425" y="1453"/>
              <a:ext cx="275" cy="276"/>
            </a:xfrm>
            <a:custGeom>
              <a:avLst/>
              <a:gdLst>
                <a:gd name="T0" fmla="*/ 56 w 56"/>
                <a:gd name="T1" fmla="*/ 56 h 56"/>
                <a:gd name="T2" fmla="*/ 0 w 56"/>
                <a:gd name="T3" fmla="*/ 0 h 56"/>
              </a:gdLst>
              <a:ahLst/>
              <a:cxnLst>
                <a:cxn ang="0">
                  <a:pos x="T0" y="T1"/>
                </a:cxn>
                <a:cxn ang="0">
                  <a:pos x="T2" y="T3"/>
                </a:cxn>
              </a:cxnLst>
              <a:rect l="0" t="0" r="r" b="b"/>
              <a:pathLst>
                <a:path w="56" h="56">
                  <a:moveTo>
                    <a:pt x="56" y="56"/>
                  </a:moveTo>
                  <a:cubicBezTo>
                    <a:pt x="56" y="25"/>
                    <a:pt x="31" y="0"/>
                    <a:pt x="0" y="0"/>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68"/>
            <p:cNvSpPr>
              <a:spLocks/>
            </p:cNvSpPr>
            <p:nvPr/>
          </p:nvSpPr>
          <p:spPr bwMode="auto">
            <a:xfrm>
              <a:off x="2425" y="1591"/>
              <a:ext cx="138" cy="138"/>
            </a:xfrm>
            <a:custGeom>
              <a:avLst/>
              <a:gdLst>
                <a:gd name="T0" fmla="*/ 0 w 28"/>
                <a:gd name="T1" fmla="*/ 0 h 28"/>
                <a:gd name="T2" fmla="*/ 28 w 28"/>
                <a:gd name="T3" fmla="*/ 28 h 28"/>
              </a:gdLst>
              <a:ahLst/>
              <a:cxnLst>
                <a:cxn ang="0">
                  <a:pos x="T0" y="T1"/>
                </a:cxn>
                <a:cxn ang="0">
                  <a:pos x="T2" y="T3"/>
                </a:cxn>
              </a:cxnLst>
              <a:rect l="0" t="0" r="r" b="b"/>
              <a:pathLst>
                <a:path w="28" h="28">
                  <a:moveTo>
                    <a:pt x="0" y="0"/>
                  </a:moveTo>
                  <a:cubicBezTo>
                    <a:pt x="16" y="0"/>
                    <a:pt x="28" y="12"/>
                    <a:pt x="28" y="28"/>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69"/>
            <p:cNvSpPr>
              <a:spLocks/>
            </p:cNvSpPr>
            <p:nvPr/>
          </p:nvSpPr>
          <p:spPr bwMode="auto">
            <a:xfrm>
              <a:off x="2425" y="1321"/>
              <a:ext cx="408" cy="408"/>
            </a:xfrm>
            <a:custGeom>
              <a:avLst/>
              <a:gdLst>
                <a:gd name="T0" fmla="*/ 83 w 83"/>
                <a:gd name="T1" fmla="*/ 83 h 83"/>
                <a:gd name="T2" fmla="*/ 0 w 83"/>
                <a:gd name="T3" fmla="*/ 0 h 83"/>
              </a:gdLst>
              <a:ahLst/>
              <a:cxnLst>
                <a:cxn ang="0">
                  <a:pos x="T0" y="T1"/>
                </a:cxn>
                <a:cxn ang="0">
                  <a:pos x="T2" y="T3"/>
                </a:cxn>
              </a:cxnLst>
              <a:rect l="0" t="0" r="r" b="b"/>
              <a:pathLst>
                <a:path w="83" h="83">
                  <a:moveTo>
                    <a:pt x="83" y="83"/>
                  </a:moveTo>
                  <a:cubicBezTo>
                    <a:pt x="83" y="37"/>
                    <a:pt x="46" y="0"/>
                    <a:pt x="0" y="0"/>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 name="Line 70"/>
            <p:cNvSpPr>
              <a:spLocks noChangeShapeType="1"/>
            </p:cNvSpPr>
            <p:nvPr/>
          </p:nvSpPr>
          <p:spPr bwMode="auto">
            <a:xfrm>
              <a:off x="2425" y="1729"/>
              <a:ext cx="0" cy="0"/>
            </a:xfrm>
            <a:prstGeom prst="line">
              <a:avLst/>
            </a:prstGeom>
            <a:noFill/>
            <a:ln w="7938" cap="flat">
              <a:solidFill>
                <a:srgbClr val="00D2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3" name="Group 102"/>
          <p:cNvGrpSpPr>
            <a:grpSpLocks noChangeAspect="1"/>
          </p:cNvGrpSpPr>
          <p:nvPr/>
        </p:nvGrpSpPr>
        <p:grpSpPr bwMode="auto">
          <a:xfrm>
            <a:off x="236227" y="2416653"/>
            <a:ext cx="428425" cy="254109"/>
            <a:chOff x="388" y="1384"/>
            <a:chExt cx="698" cy="414"/>
          </a:xfrm>
        </p:grpSpPr>
        <p:sp>
          <p:nvSpPr>
            <p:cNvPr id="104" name="Freeform 9"/>
            <p:cNvSpPr>
              <a:spLocks/>
            </p:cNvSpPr>
            <p:nvPr/>
          </p:nvSpPr>
          <p:spPr bwMode="auto">
            <a:xfrm>
              <a:off x="873" y="1639"/>
              <a:ext cx="201" cy="25"/>
            </a:xfrm>
            <a:custGeom>
              <a:avLst/>
              <a:gdLst>
                <a:gd name="T0" fmla="*/ 33 w 33"/>
                <a:gd name="T1" fmla="*/ 1 h 4"/>
                <a:gd name="T2" fmla="*/ 30 w 33"/>
                <a:gd name="T3" fmla="*/ 2 h 4"/>
                <a:gd name="T4" fmla="*/ 24 w 33"/>
                <a:gd name="T5" fmla="*/ 4 h 4"/>
                <a:gd name="T6" fmla="*/ 18 w 33"/>
                <a:gd name="T7" fmla="*/ 2 h 4"/>
                <a:gd name="T8" fmla="*/ 12 w 33"/>
                <a:gd name="T9" fmla="*/ 0 h 4"/>
                <a:gd name="T10" fmla="*/ 6 w 33"/>
                <a:gd name="T11" fmla="*/ 2 h 4"/>
                <a:gd name="T12" fmla="*/ 0 w 33"/>
                <a:gd name="T13" fmla="*/ 4 h 4"/>
                <a:gd name="T14" fmla="*/ 0 w 33"/>
                <a:gd name="T15" fmla="*/ 4 h 4"/>
                <a:gd name="T16" fmla="*/ 6 w 33"/>
                <a:gd name="T17" fmla="*/ 2 h 4"/>
                <a:gd name="T18" fmla="*/ 12 w 33"/>
                <a:gd name="T19" fmla="*/ 0 h 4"/>
                <a:gd name="T20" fmla="*/ 18 w 33"/>
                <a:gd name="T21" fmla="*/ 2 h 4"/>
                <a:gd name="T22" fmla="*/ 24 w 33"/>
                <a:gd name="T23" fmla="*/ 4 h 4"/>
                <a:gd name="T24" fmla="*/ 30 w 33"/>
                <a:gd name="T25" fmla="*/ 2 h 4"/>
                <a:gd name="T26" fmla="*/ 33 w 33"/>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
                  <a:moveTo>
                    <a:pt x="33" y="1"/>
                  </a:moveTo>
                  <a:cubicBezTo>
                    <a:pt x="32" y="1"/>
                    <a:pt x="31" y="2"/>
                    <a:pt x="30" y="2"/>
                  </a:cubicBezTo>
                  <a:cubicBezTo>
                    <a:pt x="29" y="3"/>
                    <a:pt x="27" y="4"/>
                    <a:pt x="24" y="4"/>
                  </a:cubicBezTo>
                  <a:cubicBezTo>
                    <a:pt x="21" y="4"/>
                    <a:pt x="20" y="3"/>
                    <a:pt x="18" y="2"/>
                  </a:cubicBezTo>
                  <a:cubicBezTo>
                    <a:pt x="17" y="1"/>
                    <a:pt x="15" y="0"/>
                    <a:pt x="12" y="0"/>
                  </a:cubicBezTo>
                  <a:cubicBezTo>
                    <a:pt x="9" y="0"/>
                    <a:pt x="7" y="1"/>
                    <a:pt x="6" y="2"/>
                  </a:cubicBezTo>
                  <a:cubicBezTo>
                    <a:pt x="4" y="3"/>
                    <a:pt x="3" y="4"/>
                    <a:pt x="0" y="4"/>
                  </a:cubicBezTo>
                  <a:cubicBezTo>
                    <a:pt x="0" y="4"/>
                    <a:pt x="0" y="4"/>
                    <a:pt x="0" y="4"/>
                  </a:cubicBezTo>
                  <a:cubicBezTo>
                    <a:pt x="3" y="4"/>
                    <a:pt x="5" y="3"/>
                    <a:pt x="6" y="2"/>
                  </a:cubicBezTo>
                  <a:cubicBezTo>
                    <a:pt x="8" y="1"/>
                    <a:pt x="9" y="0"/>
                    <a:pt x="12" y="0"/>
                  </a:cubicBezTo>
                  <a:cubicBezTo>
                    <a:pt x="15" y="0"/>
                    <a:pt x="16" y="1"/>
                    <a:pt x="18" y="2"/>
                  </a:cubicBezTo>
                  <a:cubicBezTo>
                    <a:pt x="20" y="3"/>
                    <a:pt x="21" y="4"/>
                    <a:pt x="24" y="4"/>
                  </a:cubicBezTo>
                  <a:cubicBezTo>
                    <a:pt x="27" y="4"/>
                    <a:pt x="29" y="3"/>
                    <a:pt x="30" y="2"/>
                  </a:cubicBezTo>
                  <a:cubicBezTo>
                    <a:pt x="31" y="2"/>
                    <a:pt x="32" y="1"/>
                    <a:pt x="33" y="1"/>
                  </a:cubicBezTo>
                  <a:close/>
                </a:path>
              </a:pathLst>
            </a:custGeom>
            <a:noFill/>
            <a:ln w="9525"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10"/>
            <p:cNvSpPr>
              <a:spLocks/>
            </p:cNvSpPr>
            <p:nvPr/>
          </p:nvSpPr>
          <p:spPr bwMode="auto">
            <a:xfrm>
              <a:off x="885" y="1694"/>
              <a:ext cx="201" cy="31"/>
            </a:xfrm>
            <a:custGeom>
              <a:avLst/>
              <a:gdLst>
                <a:gd name="T0" fmla="*/ 33 w 33"/>
                <a:gd name="T1" fmla="*/ 1 h 5"/>
                <a:gd name="T2" fmla="*/ 30 w 33"/>
                <a:gd name="T3" fmla="*/ 2 h 5"/>
                <a:gd name="T4" fmla="*/ 24 w 33"/>
                <a:gd name="T5" fmla="*/ 4 h 5"/>
                <a:gd name="T6" fmla="*/ 18 w 33"/>
                <a:gd name="T7" fmla="*/ 2 h 5"/>
                <a:gd name="T8" fmla="*/ 12 w 33"/>
                <a:gd name="T9" fmla="*/ 0 h 5"/>
                <a:gd name="T10" fmla="*/ 6 w 33"/>
                <a:gd name="T11" fmla="*/ 2 h 5"/>
                <a:gd name="T12" fmla="*/ 0 w 33"/>
                <a:gd name="T13" fmla="*/ 4 h 5"/>
                <a:gd name="T14" fmla="*/ 0 w 33"/>
                <a:gd name="T15" fmla="*/ 5 h 5"/>
                <a:gd name="T16" fmla="*/ 6 w 33"/>
                <a:gd name="T17" fmla="*/ 2 h 5"/>
                <a:gd name="T18" fmla="*/ 12 w 33"/>
                <a:gd name="T19" fmla="*/ 0 h 5"/>
                <a:gd name="T20" fmla="*/ 18 w 33"/>
                <a:gd name="T21" fmla="*/ 2 h 5"/>
                <a:gd name="T22" fmla="*/ 24 w 33"/>
                <a:gd name="T23" fmla="*/ 5 h 5"/>
                <a:gd name="T24" fmla="*/ 31 w 33"/>
                <a:gd name="T25" fmla="*/ 2 h 5"/>
                <a:gd name="T26" fmla="*/ 33 w 33"/>
                <a:gd name="T2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5">
                  <a:moveTo>
                    <a:pt x="33" y="1"/>
                  </a:moveTo>
                  <a:cubicBezTo>
                    <a:pt x="32" y="1"/>
                    <a:pt x="31" y="2"/>
                    <a:pt x="30" y="2"/>
                  </a:cubicBezTo>
                  <a:cubicBezTo>
                    <a:pt x="29" y="3"/>
                    <a:pt x="27" y="4"/>
                    <a:pt x="24" y="4"/>
                  </a:cubicBezTo>
                  <a:cubicBezTo>
                    <a:pt x="21" y="4"/>
                    <a:pt x="20" y="3"/>
                    <a:pt x="18" y="2"/>
                  </a:cubicBezTo>
                  <a:cubicBezTo>
                    <a:pt x="17" y="1"/>
                    <a:pt x="15" y="0"/>
                    <a:pt x="12" y="0"/>
                  </a:cubicBezTo>
                  <a:cubicBezTo>
                    <a:pt x="9" y="0"/>
                    <a:pt x="8" y="1"/>
                    <a:pt x="6" y="2"/>
                  </a:cubicBezTo>
                  <a:cubicBezTo>
                    <a:pt x="5" y="3"/>
                    <a:pt x="3" y="4"/>
                    <a:pt x="0" y="4"/>
                  </a:cubicBezTo>
                  <a:cubicBezTo>
                    <a:pt x="0" y="5"/>
                    <a:pt x="0" y="5"/>
                    <a:pt x="0" y="5"/>
                  </a:cubicBezTo>
                  <a:cubicBezTo>
                    <a:pt x="3" y="5"/>
                    <a:pt x="5" y="3"/>
                    <a:pt x="6" y="2"/>
                  </a:cubicBezTo>
                  <a:cubicBezTo>
                    <a:pt x="8" y="1"/>
                    <a:pt x="9" y="0"/>
                    <a:pt x="12" y="0"/>
                  </a:cubicBezTo>
                  <a:cubicBezTo>
                    <a:pt x="15" y="0"/>
                    <a:pt x="17" y="1"/>
                    <a:pt x="18" y="2"/>
                  </a:cubicBezTo>
                  <a:cubicBezTo>
                    <a:pt x="20" y="3"/>
                    <a:pt x="21" y="5"/>
                    <a:pt x="24" y="5"/>
                  </a:cubicBezTo>
                  <a:cubicBezTo>
                    <a:pt x="27" y="5"/>
                    <a:pt x="29" y="3"/>
                    <a:pt x="31" y="2"/>
                  </a:cubicBezTo>
                  <a:cubicBezTo>
                    <a:pt x="31" y="2"/>
                    <a:pt x="32" y="1"/>
                    <a:pt x="33" y="1"/>
                  </a:cubicBezTo>
                  <a:close/>
                </a:path>
              </a:pathLst>
            </a:custGeom>
            <a:noFill/>
            <a:ln w="9525"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11"/>
            <p:cNvSpPr>
              <a:spLocks/>
            </p:cNvSpPr>
            <p:nvPr/>
          </p:nvSpPr>
          <p:spPr bwMode="auto">
            <a:xfrm>
              <a:off x="740" y="1384"/>
              <a:ext cx="121" cy="414"/>
            </a:xfrm>
            <a:custGeom>
              <a:avLst/>
              <a:gdLst>
                <a:gd name="T0" fmla="*/ 0 w 121"/>
                <a:gd name="T1" fmla="*/ 0 h 414"/>
                <a:gd name="T2" fmla="*/ 0 w 121"/>
                <a:gd name="T3" fmla="*/ 414 h 414"/>
                <a:gd name="T4" fmla="*/ 121 w 121"/>
                <a:gd name="T5" fmla="*/ 414 h 414"/>
                <a:gd name="T6" fmla="*/ 48 w 121"/>
                <a:gd name="T7" fmla="*/ 0 h 414"/>
                <a:gd name="T8" fmla="*/ 0 w 121"/>
                <a:gd name="T9" fmla="*/ 0 h 414"/>
              </a:gdLst>
              <a:ahLst/>
              <a:cxnLst>
                <a:cxn ang="0">
                  <a:pos x="T0" y="T1"/>
                </a:cxn>
                <a:cxn ang="0">
                  <a:pos x="T2" y="T3"/>
                </a:cxn>
                <a:cxn ang="0">
                  <a:pos x="T4" y="T5"/>
                </a:cxn>
                <a:cxn ang="0">
                  <a:pos x="T6" y="T7"/>
                </a:cxn>
                <a:cxn ang="0">
                  <a:pos x="T8" y="T9"/>
                </a:cxn>
              </a:cxnLst>
              <a:rect l="0" t="0" r="r" b="b"/>
              <a:pathLst>
                <a:path w="121" h="414">
                  <a:moveTo>
                    <a:pt x="0" y="0"/>
                  </a:moveTo>
                  <a:lnTo>
                    <a:pt x="0" y="414"/>
                  </a:lnTo>
                  <a:lnTo>
                    <a:pt x="121" y="414"/>
                  </a:lnTo>
                  <a:lnTo>
                    <a:pt x="4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12"/>
            <p:cNvSpPr>
              <a:spLocks/>
            </p:cNvSpPr>
            <p:nvPr/>
          </p:nvSpPr>
          <p:spPr bwMode="auto">
            <a:xfrm>
              <a:off x="740" y="1384"/>
              <a:ext cx="121" cy="414"/>
            </a:xfrm>
            <a:custGeom>
              <a:avLst/>
              <a:gdLst>
                <a:gd name="T0" fmla="*/ 0 w 121"/>
                <a:gd name="T1" fmla="*/ 0 h 414"/>
                <a:gd name="T2" fmla="*/ 0 w 121"/>
                <a:gd name="T3" fmla="*/ 414 h 414"/>
                <a:gd name="T4" fmla="*/ 121 w 121"/>
                <a:gd name="T5" fmla="*/ 414 h 414"/>
                <a:gd name="T6" fmla="*/ 48 w 121"/>
                <a:gd name="T7" fmla="*/ 0 h 414"/>
                <a:gd name="T8" fmla="*/ 0 w 121"/>
                <a:gd name="T9" fmla="*/ 0 h 414"/>
              </a:gdLst>
              <a:ahLst/>
              <a:cxnLst>
                <a:cxn ang="0">
                  <a:pos x="T0" y="T1"/>
                </a:cxn>
                <a:cxn ang="0">
                  <a:pos x="T2" y="T3"/>
                </a:cxn>
                <a:cxn ang="0">
                  <a:pos x="T4" y="T5"/>
                </a:cxn>
                <a:cxn ang="0">
                  <a:pos x="T6" y="T7"/>
                </a:cxn>
                <a:cxn ang="0">
                  <a:pos x="T8" y="T9"/>
                </a:cxn>
              </a:cxnLst>
              <a:rect l="0" t="0" r="r" b="b"/>
              <a:pathLst>
                <a:path w="121" h="414">
                  <a:moveTo>
                    <a:pt x="0" y="0"/>
                  </a:moveTo>
                  <a:lnTo>
                    <a:pt x="0" y="414"/>
                  </a:lnTo>
                  <a:lnTo>
                    <a:pt x="121" y="414"/>
                  </a:lnTo>
                  <a:lnTo>
                    <a:pt x="48" y="0"/>
                  </a:lnTo>
                  <a:lnTo>
                    <a:pt x="0" y="0"/>
                  </a:lnTo>
                  <a:close/>
                </a:path>
              </a:pathLst>
            </a:custGeom>
            <a:noFill/>
            <a:ln w="9525"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 name="Line 13"/>
            <p:cNvSpPr>
              <a:spLocks noChangeShapeType="1"/>
            </p:cNvSpPr>
            <p:nvPr/>
          </p:nvSpPr>
          <p:spPr bwMode="auto">
            <a:xfrm flipH="1">
              <a:off x="388" y="1451"/>
              <a:ext cx="321" cy="0"/>
            </a:xfrm>
            <a:prstGeom prst="line">
              <a:avLst/>
            </a:prstGeom>
            <a:noFill/>
            <a:ln w="9525"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 name="Line 14"/>
            <p:cNvSpPr>
              <a:spLocks noChangeShapeType="1"/>
            </p:cNvSpPr>
            <p:nvPr/>
          </p:nvSpPr>
          <p:spPr bwMode="auto">
            <a:xfrm flipH="1">
              <a:off x="388" y="1609"/>
              <a:ext cx="321" cy="0"/>
            </a:xfrm>
            <a:prstGeom prst="line">
              <a:avLst/>
            </a:prstGeom>
            <a:noFill/>
            <a:ln w="9525"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 name="Line 15"/>
            <p:cNvSpPr>
              <a:spLocks noChangeShapeType="1"/>
            </p:cNvSpPr>
            <p:nvPr/>
          </p:nvSpPr>
          <p:spPr bwMode="auto">
            <a:xfrm flipH="1">
              <a:off x="388" y="1506"/>
              <a:ext cx="321" cy="0"/>
            </a:xfrm>
            <a:prstGeom prst="line">
              <a:avLst/>
            </a:prstGeom>
            <a:noFill/>
            <a:ln w="9525"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 name="Line 16"/>
            <p:cNvSpPr>
              <a:spLocks noChangeShapeType="1"/>
            </p:cNvSpPr>
            <p:nvPr/>
          </p:nvSpPr>
          <p:spPr bwMode="auto">
            <a:xfrm flipH="1">
              <a:off x="388" y="1670"/>
              <a:ext cx="321" cy="0"/>
            </a:xfrm>
            <a:prstGeom prst="line">
              <a:avLst/>
            </a:prstGeom>
            <a:noFill/>
            <a:ln w="9525"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Line 17"/>
            <p:cNvSpPr>
              <a:spLocks noChangeShapeType="1"/>
            </p:cNvSpPr>
            <p:nvPr/>
          </p:nvSpPr>
          <p:spPr bwMode="auto">
            <a:xfrm flipH="1">
              <a:off x="388" y="1560"/>
              <a:ext cx="321" cy="0"/>
            </a:xfrm>
            <a:prstGeom prst="line">
              <a:avLst/>
            </a:prstGeom>
            <a:noFill/>
            <a:ln w="9525"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Line 18"/>
            <p:cNvSpPr>
              <a:spLocks noChangeShapeType="1"/>
            </p:cNvSpPr>
            <p:nvPr/>
          </p:nvSpPr>
          <p:spPr bwMode="auto">
            <a:xfrm flipH="1">
              <a:off x="388" y="1719"/>
              <a:ext cx="321" cy="0"/>
            </a:xfrm>
            <a:prstGeom prst="line">
              <a:avLst/>
            </a:prstGeom>
            <a:noFill/>
            <a:ln w="9525"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4" name="Group 67"/>
          <p:cNvGrpSpPr>
            <a:grpSpLocks noChangeAspect="1"/>
          </p:cNvGrpSpPr>
          <p:nvPr/>
        </p:nvGrpSpPr>
        <p:grpSpPr bwMode="auto">
          <a:xfrm>
            <a:off x="4487723" y="2013297"/>
            <a:ext cx="86253" cy="234456"/>
            <a:chOff x="3883" y="1372"/>
            <a:chExt cx="181" cy="492"/>
          </a:xfrm>
        </p:grpSpPr>
        <p:sp>
          <p:nvSpPr>
            <p:cNvPr id="115" name="Line 68"/>
            <p:cNvSpPr>
              <a:spLocks noChangeShapeType="1"/>
            </p:cNvSpPr>
            <p:nvPr/>
          </p:nvSpPr>
          <p:spPr bwMode="auto">
            <a:xfrm>
              <a:off x="3971" y="1372"/>
              <a:ext cx="0" cy="492"/>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69"/>
            <p:cNvSpPr>
              <a:spLocks/>
            </p:cNvSpPr>
            <p:nvPr/>
          </p:nvSpPr>
          <p:spPr bwMode="auto">
            <a:xfrm>
              <a:off x="3883" y="1406"/>
              <a:ext cx="181" cy="39"/>
            </a:xfrm>
            <a:custGeom>
              <a:avLst/>
              <a:gdLst>
                <a:gd name="T0" fmla="*/ 0 w 181"/>
                <a:gd name="T1" fmla="*/ 0 h 39"/>
                <a:gd name="T2" fmla="*/ 0 w 181"/>
                <a:gd name="T3" fmla="*/ 39 h 39"/>
                <a:gd name="T4" fmla="*/ 181 w 181"/>
                <a:gd name="T5" fmla="*/ 39 h 39"/>
                <a:gd name="T6" fmla="*/ 181 w 181"/>
                <a:gd name="T7" fmla="*/ 0 h 39"/>
              </a:gdLst>
              <a:ahLst/>
              <a:cxnLst>
                <a:cxn ang="0">
                  <a:pos x="T0" y="T1"/>
                </a:cxn>
                <a:cxn ang="0">
                  <a:pos x="T2" y="T3"/>
                </a:cxn>
                <a:cxn ang="0">
                  <a:pos x="T4" y="T5"/>
                </a:cxn>
                <a:cxn ang="0">
                  <a:pos x="T6" y="T7"/>
                </a:cxn>
              </a:cxnLst>
              <a:rect l="0" t="0" r="r" b="b"/>
              <a:pathLst>
                <a:path w="181" h="39">
                  <a:moveTo>
                    <a:pt x="0" y="0"/>
                  </a:moveTo>
                  <a:lnTo>
                    <a:pt x="0" y="39"/>
                  </a:lnTo>
                  <a:lnTo>
                    <a:pt x="181" y="39"/>
                  </a:lnTo>
                  <a:lnTo>
                    <a:pt x="181" y="0"/>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17"/>
          <p:cNvGrpSpPr>
            <a:grpSpLocks noChangeAspect="1"/>
          </p:cNvGrpSpPr>
          <p:nvPr/>
        </p:nvGrpSpPr>
        <p:grpSpPr bwMode="auto">
          <a:xfrm>
            <a:off x="5306518" y="2484441"/>
            <a:ext cx="263533" cy="170398"/>
            <a:chOff x="4068" y="2270"/>
            <a:chExt cx="631" cy="408"/>
          </a:xfrm>
        </p:grpSpPr>
        <p:sp>
          <p:nvSpPr>
            <p:cNvPr id="126" name="Freeform 118"/>
            <p:cNvSpPr>
              <a:spLocks/>
            </p:cNvSpPr>
            <p:nvPr/>
          </p:nvSpPr>
          <p:spPr bwMode="auto">
            <a:xfrm>
              <a:off x="4068" y="2423"/>
              <a:ext cx="631" cy="255"/>
            </a:xfrm>
            <a:custGeom>
              <a:avLst/>
              <a:gdLst>
                <a:gd name="T0" fmla="*/ 631 w 631"/>
                <a:gd name="T1" fmla="*/ 255 h 255"/>
                <a:gd name="T2" fmla="*/ 631 w 631"/>
                <a:gd name="T3" fmla="*/ 0 h 255"/>
                <a:gd name="T4" fmla="*/ 0 w 631"/>
                <a:gd name="T5" fmla="*/ 0 h 255"/>
                <a:gd name="T6" fmla="*/ 0 w 631"/>
                <a:gd name="T7" fmla="*/ 255 h 255"/>
              </a:gdLst>
              <a:ahLst/>
              <a:cxnLst>
                <a:cxn ang="0">
                  <a:pos x="T0" y="T1"/>
                </a:cxn>
                <a:cxn ang="0">
                  <a:pos x="T2" y="T3"/>
                </a:cxn>
                <a:cxn ang="0">
                  <a:pos x="T4" y="T5"/>
                </a:cxn>
                <a:cxn ang="0">
                  <a:pos x="T6" y="T7"/>
                </a:cxn>
              </a:cxnLst>
              <a:rect l="0" t="0" r="r" b="b"/>
              <a:pathLst>
                <a:path w="631" h="255">
                  <a:moveTo>
                    <a:pt x="631" y="255"/>
                  </a:moveTo>
                  <a:lnTo>
                    <a:pt x="631" y="0"/>
                  </a:lnTo>
                  <a:lnTo>
                    <a:pt x="0" y="0"/>
                  </a:lnTo>
                  <a:lnTo>
                    <a:pt x="0" y="255"/>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19"/>
            <p:cNvSpPr>
              <a:spLocks/>
            </p:cNvSpPr>
            <p:nvPr/>
          </p:nvSpPr>
          <p:spPr bwMode="auto">
            <a:xfrm>
              <a:off x="4127" y="2477"/>
              <a:ext cx="48" cy="98"/>
            </a:xfrm>
            <a:custGeom>
              <a:avLst/>
              <a:gdLst>
                <a:gd name="T0" fmla="*/ 0 w 48"/>
                <a:gd name="T1" fmla="*/ 98 h 98"/>
                <a:gd name="T2" fmla="*/ 0 w 48"/>
                <a:gd name="T3" fmla="*/ 0 h 98"/>
                <a:gd name="T4" fmla="*/ 48 w 48"/>
                <a:gd name="T5" fmla="*/ 0 h 98"/>
              </a:gdLst>
              <a:ahLst/>
              <a:cxnLst>
                <a:cxn ang="0">
                  <a:pos x="T0" y="T1"/>
                </a:cxn>
                <a:cxn ang="0">
                  <a:pos x="T2" y="T3"/>
                </a:cxn>
                <a:cxn ang="0">
                  <a:pos x="T4" y="T5"/>
                </a:cxn>
              </a:cxnLst>
              <a:rect l="0" t="0" r="r" b="b"/>
              <a:pathLst>
                <a:path w="48" h="98">
                  <a:moveTo>
                    <a:pt x="0" y="98"/>
                  </a:moveTo>
                  <a:lnTo>
                    <a:pt x="0" y="0"/>
                  </a:lnTo>
                  <a:lnTo>
                    <a:pt x="48" y="0"/>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20"/>
            <p:cNvSpPr>
              <a:spLocks/>
            </p:cNvSpPr>
            <p:nvPr/>
          </p:nvSpPr>
          <p:spPr bwMode="auto">
            <a:xfrm>
              <a:off x="4361" y="2477"/>
              <a:ext cx="49" cy="98"/>
            </a:xfrm>
            <a:custGeom>
              <a:avLst/>
              <a:gdLst>
                <a:gd name="T0" fmla="*/ 0 w 49"/>
                <a:gd name="T1" fmla="*/ 98 h 98"/>
                <a:gd name="T2" fmla="*/ 0 w 49"/>
                <a:gd name="T3" fmla="*/ 0 h 98"/>
                <a:gd name="T4" fmla="*/ 49 w 49"/>
                <a:gd name="T5" fmla="*/ 0 h 98"/>
              </a:gdLst>
              <a:ahLst/>
              <a:cxnLst>
                <a:cxn ang="0">
                  <a:pos x="T0" y="T1"/>
                </a:cxn>
                <a:cxn ang="0">
                  <a:pos x="T2" y="T3"/>
                </a:cxn>
                <a:cxn ang="0">
                  <a:pos x="T4" y="T5"/>
                </a:cxn>
              </a:cxnLst>
              <a:rect l="0" t="0" r="r" b="b"/>
              <a:pathLst>
                <a:path w="49" h="98">
                  <a:moveTo>
                    <a:pt x="0" y="98"/>
                  </a:moveTo>
                  <a:lnTo>
                    <a:pt x="0" y="0"/>
                  </a:lnTo>
                  <a:lnTo>
                    <a:pt x="49" y="0"/>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21"/>
            <p:cNvSpPr>
              <a:spLocks/>
            </p:cNvSpPr>
            <p:nvPr/>
          </p:nvSpPr>
          <p:spPr bwMode="auto">
            <a:xfrm>
              <a:off x="4587" y="2477"/>
              <a:ext cx="53" cy="98"/>
            </a:xfrm>
            <a:custGeom>
              <a:avLst/>
              <a:gdLst>
                <a:gd name="T0" fmla="*/ 0 w 53"/>
                <a:gd name="T1" fmla="*/ 98 h 98"/>
                <a:gd name="T2" fmla="*/ 0 w 53"/>
                <a:gd name="T3" fmla="*/ 0 h 98"/>
                <a:gd name="T4" fmla="*/ 53 w 53"/>
                <a:gd name="T5" fmla="*/ 0 h 98"/>
              </a:gdLst>
              <a:ahLst/>
              <a:cxnLst>
                <a:cxn ang="0">
                  <a:pos x="T0" y="T1"/>
                </a:cxn>
                <a:cxn ang="0">
                  <a:pos x="T2" y="T3"/>
                </a:cxn>
                <a:cxn ang="0">
                  <a:pos x="T4" y="T5"/>
                </a:cxn>
              </a:cxnLst>
              <a:rect l="0" t="0" r="r" b="b"/>
              <a:pathLst>
                <a:path w="53" h="98">
                  <a:moveTo>
                    <a:pt x="0" y="98"/>
                  </a:moveTo>
                  <a:lnTo>
                    <a:pt x="0" y="0"/>
                  </a:lnTo>
                  <a:lnTo>
                    <a:pt x="53" y="0"/>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Line 122"/>
            <p:cNvSpPr>
              <a:spLocks noChangeShapeType="1"/>
            </p:cNvSpPr>
            <p:nvPr/>
          </p:nvSpPr>
          <p:spPr bwMode="auto">
            <a:xfrm flipV="1">
              <a:off x="4171" y="2304"/>
              <a:ext cx="0" cy="124"/>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 name="Oval 123"/>
            <p:cNvSpPr>
              <a:spLocks noChangeArrowheads="1"/>
            </p:cNvSpPr>
            <p:nvPr/>
          </p:nvSpPr>
          <p:spPr bwMode="auto">
            <a:xfrm>
              <a:off x="4151" y="2344"/>
              <a:ext cx="34" cy="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Oval 124"/>
            <p:cNvSpPr>
              <a:spLocks noChangeArrowheads="1"/>
            </p:cNvSpPr>
            <p:nvPr/>
          </p:nvSpPr>
          <p:spPr bwMode="auto">
            <a:xfrm>
              <a:off x="4151" y="2344"/>
              <a:ext cx="34" cy="39"/>
            </a:xfrm>
            <a:prstGeom prst="ellipse">
              <a:avLst/>
            </a:pr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Oval 125"/>
            <p:cNvSpPr>
              <a:spLocks noChangeArrowheads="1"/>
            </p:cNvSpPr>
            <p:nvPr/>
          </p:nvSpPr>
          <p:spPr bwMode="auto">
            <a:xfrm>
              <a:off x="4151" y="2270"/>
              <a:ext cx="34" cy="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Oval 126"/>
            <p:cNvSpPr>
              <a:spLocks noChangeArrowheads="1"/>
            </p:cNvSpPr>
            <p:nvPr/>
          </p:nvSpPr>
          <p:spPr bwMode="auto">
            <a:xfrm>
              <a:off x="4151" y="2270"/>
              <a:ext cx="34" cy="39"/>
            </a:xfrm>
            <a:prstGeom prst="ellipse">
              <a:avLst/>
            </a:pr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Line 127"/>
            <p:cNvSpPr>
              <a:spLocks noChangeShapeType="1"/>
            </p:cNvSpPr>
            <p:nvPr/>
          </p:nvSpPr>
          <p:spPr bwMode="auto">
            <a:xfrm flipV="1">
              <a:off x="4381" y="2304"/>
              <a:ext cx="0" cy="124"/>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6" name="Oval 128"/>
            <p:cNvSpPr>
              <a:spLocks noChangeArrowheads="1"/>
            </p:cNvSpPr>
            <p:nvPr/>
          </p:nvSpPr>
          <p:spPr bwMode="auto">
            <a:xfrm>
              <a:off x="4361" y="2344"/>
              <a:ext cx="40" cy="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Oval 129"/>
            <p:cNvSpPr>
              <a:spLocks noChangeArrowheads="1"/>
            </p:cNvSpPr>
            <p:nvPr/>
          </p:nvSpPr>
          <p:spPr bwMode="auto">
            <a:xfrm>
              <a:off x="4361" y="2344"/>
              <a:ext cx="40" cy="39"/>
            </a:xfrm>
            <a:prstGeom prst="ellipse">
              <a:avLst/>
            </a:pr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Oval 130"/>
            <p:cNvSpPr>
              <a:spLocks noChangeArrowheads="1"/>
            </p:cNvSpPr>
            <p:nvPr/>
          </p:nvSpPr>
          <p:spPr bwMode="auto">
            <a:xfrm>
              <a:off x="4361" y="2270"/>
              <a:ext cx="40" cy="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Oval 131"/>
            <p:cNvSpPr>
              <a:spLocks noChangeArrowheads="1"/>
            </p:cNvSpPr>
            <p:nvPr/>
          </p:nvSpPr>
          <p:spPr bwMode="auto">
            <a:xfrm>
              <a:off x="4361" y="2270"/>
              <a:ext cx="40" cy="39"/>
            </a:xfrm>
            <a:prstGeom prst="ellipse">
              <a:avLst/>
            </a:pr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Line 132"/>
            <p:cNvSpPr>
              <a:spLocks noChangeShapeType="1"/>
            </p:cNvSpPr>
            <p:nvPr/>
          </p:nvSpPr>
          <p:spPr bwMode="auto">
            <a:xfrm flipV="1">
              <a:off x="4596" y="2304"/>
              <a:ext cx="0" cy="124"/>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Oval 133"/>
            <p:cNvSpPr>
              <a:spLocks noChangeArrowheads="1"/>
            </p:cNvSpPr>
            <p:nvPr/>
          </p:nvSpPr>
          <p:spPr bwMode="auto">
            <a:xfrm>
              <a:off x="4577" y="2344"/>
              <a:ext cx="34" cy="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Oval 134"/>
            <p:cNvSpPr>
              <a:spLocks noChangeArrowheads="1"/>
            </p:cNvSpPr>
            <p:nvPr/>
          </p:nvSpPr>
          <p:spPr bwMode="auto">
            <a:xfrm>
              <a:off x="4577" y="2344"/>
              <a:ext cx="34" cy="39"/>
            </a:xfrm>
            <a:prstGeom prst="ellipse">
              <a:avLst/>
            </a:pr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Oval 135"/>
            <p:cNvSpPr>
              <a:spLocks noChangeArrowheads="1"/>
            </p:cNvSpPr>
            <p:nvPr/>
          </p:nvSpPr>
          <p:spPr bwMode="auto">
            <a:xfrm>
              <a:off x="4577" y="2270"/>
              <a:ext cx="34" cy="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Oval 136"/>
            <p:cNvSpPr>
              <a:spLocks noChangeArrowheads="1"/>
            </p:cNvSpPr>
            <p:nvPr/>
          </p:nvSpPr>
          <p:spPr bwMode="auto">
            <a:xfrm>
              <a:off x="4577" y="2270"/>
              <a:ext cx="34" cy="39"/>
            </a:xfrm>
            <a:prstGeom prst="ellipse">
              <a:avLst/>
            </a:pr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5" name="Group 72"/>
          <p:cNvGrpSpPr>
            <a:grpSpLocks noChangeAspect="1"/>
          </p:cNvGrpSpPr>
          <p:nvPr/>
        </p:nvGrpSpPr>
        <p:grpSpPr bwMode="auto">
          <a:xfrm>
            <a:off x="2563540" y="1951747"/>
            <a:ext cx="162351" cy="430853"/>
            <a:chOff x="2789" y="1381"/>
            <a:chExt cx="182" cy="483"/>
          </a:xfrm>
        </p:grpSpPr>
        <p:sp>
          <p:nvSpPr>
            <p:cNvPr id="146" name="Freeform 73"/>
            <p:cNvSpPr>
              <a:spLocks/>
            </p:cNvSpPr>
            <p:nvPr/>
          </p:nvSpPr>
          <p:spPr bwMode="auto">
            <a:xfrm>
              <a:off x="2789" y="1573"/>
              <a:ext cx="177" cy="25"/>
            </a:xfrm>
            <a:custGeom>
              <a:avLst/>
              <a:gdLst>
                <a:gd name="T0" fmla="*/ 0 w 177"/>
                <a:gd name="T1" fmla="*/ 25 h 25"/>
                <a:gd name="T2" fmla="*/ 0 w 177"/>
                <a:gd name="T3" fmla="*/ 0 h 25"/>
                <a:gd name="T4" fmla="*/ 177 w 177"/>
                <a:gd name="T5" fmla="*/ 0 h 25"/>
                <a:gd name="T6" fmla="*/ 177 w 177"/>
                <a:gd name="T7" fmla="*/ 25 h 25"/>
              </a:gdLst>
              <a:ahLst/>
              <a:cxnLst>
                <a:cxn ang="0">
                  <a:pos x="T0" y="T1"/>
                </a:cxn>
                <a:cxn ang="0">
                  <a:pos x="T2" y="T3"/>
                </a:cxn>
                <a:cxn ang="0">
                  <a:pos x="T4" y="T5"/>
                </a:cxn>
                <a:cxn ang="0">
                  <a:pos x="T6" y="T7"/>
                </a:cxn>
              </a:cxnLst>
              <a:rect l="0" t="0" r="r" b="b"/>
              <a:pathLst>
                <a:path w="177" h="25">
                  <a:moveTo>
                    <a:pt x="0" y="25"/>
                  </a:moveTo>
                  <a:lnTo>
                    <a:pt x="0" y="0"/>
                  </a:lnTo>
                  <a:lnTo>
                    <a:pt x="177" y="0"/>
                  </a:lnTo>
                  <a:lnTo>
                    <a:pt x="177" y="25"/>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Line 74"/>
            <p:cNvSpPr>
              <a:spLocks noChangeShapeType="1"/>
            </p:cNvSpPr>
            <p:nvPr/>
          </p:nvSpPr>
          <p:spPr bwMode="auto">
            <a:xfrm>
              <a:off x="2824" y="1662"/>
              <a:ext cx="107" cy="0"/>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Line 75"/>
            <p:cNvSpPr>
              <a:spLocks noChangeShapeType="1"/>
            </p:cNvSpPr>
            <p:nvPr/>
          </p:nvSpPr>
          <p:spPr bwMode="auto">
            <a:xfrm>
              <a:off x="2804" y="1760"/>
              <a:ext cx="147" cy="0"/>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76"/>
            <p:cNvSpPr>
              <a:spLocks/>
            </p:cNvSpPr>
            <p:nvPr/>
          </p:nvSpPr>
          <p:spPr bwMode="auto">
            <a:xfrm>
              <a:off x="2789" y="1450"/>
              <a:ext cx="177" cy="20"/>
            </a:xfrm>
            <a:custGeom>
              <a:avLst/>
              <a:gdLst>
                <a:gd name="T0" fmla="*/ 0 w 177"/>
                <a:gd name="T1" fmla="*/ 20 h 20"/>
                <a:gd name="T2" fmla="*/ 0 w 177"/>
                <a:gd name="T3" fmla="*/ 0 h 20"/>
                <a:gd name="T4" fmla="*/ 177 w 177"/>
                <a:gd name="T5" fmla="*/ 0 h 20"/>
                <a:gd name="T6" fmla="*/ 177 w 177"/>
                <a:gd name="T7" fmla="*/ 20 h 20"/>
              </a:gdLst>
              <a:ahLst/>
              <a:cxnLst>
                <a:cxn ang="0">
                  <a:pos x="T0" y="T1"/>
                </a:cxn>
                <a:cxn ang="0">
                  <a:pos x="T2" y="T3"/>
                </a:cxn>
                <a:cxn ang="0">
                  <a:pos x="T4" y="T5"/>
                </a:cxn>
                <a:cxn ang="0">
                  <a:pos x="T6" y="T7"/>
                </a:cxn>
              </a:cxnLst>
              <a:rect l="0" t="0" r="r" b="b"/>
              <a:pathLst>
                <a:path w="177" h="20">
                  <a:moveTo>
                    <a:pt x="0" y="20"/>
                  </a:moveTo>
                  <a:lnTo>
                    <a:pt x="0" y="0"/>
                  </a:lnTo>
                  <a:lnTo>
                    <a:pt x="177" y="0"/>
                  </a:lnTo>
                  <a:lnTo>
                    <a:pt x="177" y="20"/>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77"/>
            <p:cNvSpPr>
              <a:spLocks/>
            </p:cNvSpPr>
            <p:nvPr/>
          </p:nvSpPr>
          <p:spPr bwMode="auto">
            <a:xfrm>
              <a:off x="2789" y="1381"/>
              <a:ext cx="182" cy="483"/>
            </a:xfrm>
            <a:custGeom>
              <a:avLst/>
              <a:gdLst>
                <a:gd name="T0" fmla="*/ 0 w 182"/>
                <a:gd name="T1" fmla="*/ 483 h 483"/>
                <a:gd name="T2" fmla="*/ 89 w 182"/>
                <a:gd name="T3" fmla="*/ 0 h 483"/>
                <a:gd name="T4" fmla="*/ 182 w 182"/>
                <a:gd name="T5" fmla="*/ 483 h 483"/>
              </a:gdLst>
              <a:ahLst/>
              <a:cxnLst>
                <a:cxn ang="0">
                  <a:pos x="T0" y="T1"/>
                </a:cxn>
                <a:cxn ang="0">
                  <a:pos x="T2" y="T3"/>
                </a:cxn>
                <a:cxn ang="0">
                  <a:pos x="T4" y="T5"/>
                </a:cxn>
              </a:cxnLst>
              <a:rect l="0" t="0" r="r" b="b"/>
              <a:pathLst>
                <a:path w="182" h="483">
                  <a:moveTo>
                    <a:pt x="0" y="483"/>
                  </a:moveTo>
                  <a:lnTo>
                    <a:pt x="89" y="0"/>
                  </a:lnTo>
                  <a:lnTo>
                    <a:pt x="182" y="483"/>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Line 78"/>
            <p:cNvSpPr>
              <a:spLocks noChangeShapeType="1"/>
            </p:cNvSpPr>
            <p:nvPr/>
          </p:nvSpPr>
          <p:spPr bwMode="auto">
            <a:xfrm>
              <a:off x="2824" y="1662"/>
              <a:ext cx="127" cy="98"/>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Line 79"/>
            <p:cNvSpPr>
              <a:spLocks noChangeShapeType="1"/>
            </p:cNvSpPr>
            <p:nvPr/>
          </p:nvSpPr>
          <p:spPr bwMode="auto">
            <a:xfrm flipH="1">
              <a:off x="2809" y="1662"/>
              <a:ext cx="127" cy="98"/>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3" name="Group 117"/>
          <p:cNvGrpSpPr>
            <a:grpSpLocks noChangeAspect="1"/>
          </p:cNvGrpSpPr>
          <p:nvPr/>
        </p:nvGrpSpPr>
        <p:grpSpPr bwMode="auto">
          <a:xfrm>
            <a:off x="3508320" y="2145318"/>
            <a:ext cx="342601" cy="221523"/>
            <a:chOff x="4068" y="2270"/>
            <a:chExt cx="631" cy="408"/>
          </a:xfrm>
        </p:grpSpPr>
        <p:sp>
          <p:nvSpPr>
            <p:cNvPr id="154" name="Freeform 118"/>
            <p:cNvSpPr>
              <a:spLocks/>
            </p:cNvSpPr>
            <p:nvPr/>
          </p:nvSpPr>
          <p:spPr bwMode="auto">
            <a:xfrm>
              <a:off x="4068" y="2423"/>
              <a:ext cx="631" cy="255"/>
            </a:xfrm>
            <a:custGeom>
              <a:avLst/>
              <a:gdLst>
                <a:gd name="T0" fmla="*/ 631 w 631"/>
                <a:gd name="T1" fmla="*/ 255 h 255"/>
                <a:gd name="T2" fmla="*/ 631 w 631"/>
                <a:gd name="T3" fmla="*/ 0 h 255"/>
                <a:gd name="T4" fmla="*/ 0 w 631"/>
                <a:gd name="T5" fmla="*/ 0 h 255"/>
                <a:gd name="T6" fmla="*/ 0 w 631"/>
                <a:gd name="T7" fmla="*/ 255 h 255"/>
              </a:gdLst>
              <a:ahLst/>
              <a:cxnLst>
                <a:cxn ang="0">
                  <a:pos x="T0" y="T1"/>
                </a:cxn>
                <a:cxn ang="0">
                  <a:pos x="T2" y="T3"/>
                </a:cxn>
                <a:cxn ang="0">
                  <a:pos x="T4" y="T5"/>
                </a:cxn>
                <a:cxn ang="0">
                  <a:pos x="T6" y="T7"/>
                </a:cxn>
              </a:cxnLst>
              <a:rect l="0" t="0" r="r" b="b"/>
              <a:pathLst>
                <a:path w="631" h="255">
                  <a:moveTo>
                    <a:pt x="631" y="255"/>
                  </a:moveTo>
                  <a:lnTo>
                    <a:pt x="631" y="0"/>
                  </a:lnTo>
                  <a:lnTo>
                    <a:pt x="0" y="0"/>
                  </a:lnTo>
                  <a:lnTo>
                    <a:pt x="0" y="255"/>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119"/>
            <p:cNvSpPr>
              <a:spLocks/>
            </p:cNvSpPr>
            <p:nvPr/>
          </p:nvSpPr>
          <p:spPr bwMode="auto">
            <a:xfrm>
              <a:off x="4127" y="2477"/>
              <a:ext cx="48" cy="98"/>
            </a:xfrm>
            <a:custGeom>
              <a:avLst/>
              <a:gdLst>
                <a:gd name="T0" fmla="*/ 0 w 48"/>
                <a:gd name="T1" fmla="*/ 98 h 98"/>
                <a:gd name="T2" fmla="*/ 0 w 48"/>
                <a:gd name="T3" fmla="*/ 0 h 98"/>
                <a:gd name="T4" fmla="*/ 48 w 48"/>
                <a:gd name="T5" fmla="*/ 0 h 98"/>
              </a:gdLst>
              <a:ahLst/>
              <a:cxnLst>
                <a:cxn ang="0">
                  <a:pos x="T0" y="T1"/>
                </a:cxn>
                <a:cxn ang="0">
                  <a:pos x="T2" y="T3"/>
                </a:cxn>
                <a:cxn ang="0">
                  <a:pos x="T4" y="T5"/>
                </a:cxn>
              </a:cxnLst>
              <a:rect l="0" t="0" r="r" b="b"/>
              <a:pathLst>
                <a:path w="48" h="98">
                  <a:moveTo>
                    <a:pt x="0" y="98"/>
                  </a:moveTo>
                  <a:lnTo>
                    <a:pt x="0" y="0"/>
                  </a:lnTo>
                  <a:lnTo>
                    <a:pt x="48" y="0"/>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120"/>
            <p:cNvSpPr>
              <a:spLocks/>
            </p:cNvSpPr>
            <p:nvPr/>
          </p:nvSpPr>
          <p:spPr bwMode="auto">
            <a:xfrm>
              <a:off x="4361" y="2477"/>
              <a:ext cx="49" cy="98"/>
            </a:xfrm>
            <a:custGeom>
              <a:avLst/>
              <a:gdLst>
                <a:gd name="T0" fmla="*/ 0 w 49"/>
                <a:gd name="T1" fmla="*/ 98 h 98"/>
                <a:gd name="T2" fmla="*/ 0 w 49"/>
                <a:gd name="T3" fmla="*/ 0 h 98"/>
                <a:gd name="T4" fmla="*/ 49 w 49"/>
                <a:gd name="T5" fmla="*/ 0 h 98"/>
              </a:gdLst>
              <a:ahLst/>
              <a:cxnLst>
                <a:cxn ang="0">
                  <a:pos x="T0" y="T1"/>
                </a:cxn>
                <a:cxn ang="0">
                  <a:pos x="T2" y="T3"/>
                </a:cxn>
                <a:cxn ang="0">
                  <a:pos x="T4" y="T5"/>
                </a:cxn>
              </a:cxnLst>
              <a:rect l="0" t="0" r="r" b="b"/>
              <a:pathLst>
                <a:path w="49" h="98">
                  <a:moveTo>
                    <a:pt x="0" y="98"/>
                  </a:moveTo>
                  <a:lnTo>
                    <a:pt x="0" y="0"/>
                  </a:lnTo>
                  <a:lnTo>
                    <a:pt x="49" y="0"/>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21"/>
            <p:cNvSpPr>
              <a:spLocks/>
            </p:cNvSpPr>
            <p:nvPr/>
          </p:nvSpPr>
          <p:spPr bwMode="auto">
            <a:xfrm>
              <a:off x="4587" y="2477"/>
              <a:ext cx="53" cy="98"/>
            </a:xfrm>
            <a:custGeom>
              <a:avLst/>
              <a:gdLst>
                <a:gd name="T0" fmla="*/ 0 w 53"/>
                <a:gd name="T1" fmla="*/ 98 h 98"/>
                <a:gd name="T2" fmla="*/ 0 w 53"/>
                <a:gd name="T3" fmla="*/ 0 h 98"/>
                <a:gd name="T4" fmla="*/ 53 w 53"/>
                <a:gd name="T5" fmla="*/ 0 h 98"/>
              </a:gdLst>
              <a:ahLst/>
              <a:cxnLst>
                <a:cxn ang="0">
                  <a:pos x="T0" y="T1"/>
                </a:cxn>
                <a:cxn ang="0">
                  <a:pos x="T2" y="T3"/>
                </a:cxn>
                <a:cxn ang="0">
                  <a:pos x="T4" y="T5"/>
                </a:cxn>
              </a:cxnLst>
              <a:rect l="0" t="0" r="r" b="b"/>
              <a:pathLst>
                <a:path w="53" h="98">
                  <a:moveTo>
                    <a:pt x="0" y="98"/>
                  </a:moveTo>
                  <a:lnTo>
                    <a:pt x="0" y="0"/>
                  </a:lnTo>
                  <a:lnTo>
                    <a:pt x="53" y="0"/>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Line 122"/>
            <p:cNvSpPr>
              <a:spLocks noChangeShapeType="1"/>
            </p:cNvSpPr>
            <p:nvPr/>
          </p:nvSpPr>
          <p:spPr bwMode="auto">
            <a:xfrm flipV="1">
              <a:off x="4171" y="2304"/>
              <a:ext cx="0" cy="124"/>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Oval 123"/>
            <p:cNvSpPr>
              <a:spLocks noChangeArrowheads="1"/>
            </p:cNvSpPr>
            <p:nvPr/>
          </p:nvSpPr>
          <p:spPr bwMode="auto">
            <a:xfrm>
              <a:off x="4151" y="2344"/>
              <a:ext cx="34" cy="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Oval 124"/>
            <p:cNvSpPr>
              <a:spLocks noChangeArrowheads="1"/>
            </p:cNvSpPr>
            <p:nvPr/>
          </p:nvSpPr>
          <p:spPr bwMode="auto">
            <a:xfrm>
              <a:off x="4151" y="2344"/>
              <a:ext cx="34" cy="39"/>
            </a:xfrm>
            <a:prstGeom prst="ellipse">
              <a:avLst/>
            </a:pr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 name="Oval 125"/>
            <p:cNvSpPr>
              <a:spLocks noChangeArrowheads="1"/>
            </p:cNvSpPr>
            <p:nvPr/>
          </p:nvSpPr>
          <p:spPr bwMode="auto">
            <a:xfrm>
              <a:off x="4151" y="2270"/>
              <a:ext cx="34" cy="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Oval 126"/>
            <p:cNvSpPr>
              <a:spLocks noChangeArrowheads="1"/>
            </p:cNvSpPr>
            <p:nvPr/>
          </p:nvSpPr>
          <p:spPr bwMode="auto">
            <a:xfrm>
              <a:off x="4151" y="2270"/>
              <a:ext cx="34" cy="39"/>
            </a:xfrm>
            <a:prstGeom prst="ellipse">
              <a:avLst/>
            </a:pr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Line 127"/>
            <p:cNvSpPr>
              <a:spLocks noChangeShapeType="1"/>
            </p:cNvSpPr>
            <p:nvPr/>
          </p:nvSpPr>
          <p:spPr bwMode="auto">
            <a:xfrm flipV="1">
              <a:off x="4381" y="2304"/>
              <a:ext cx="0" cy="124"/>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Oval 128"/>
            <p:cNvSpPr>
              <a:spLocks noChangeArrowheads="1"/>
            </p:cNvSpPr>
            <p:nvPr/>
          </p:nvSpPr>
          <p:spPr bwMode="auto">
            <a:xfrm>
              <a:off x="4361" y="2344"/>
              <a:ext cx="40" cy="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Oval 129"/>
            <p:cNvSpPr>
              <a:spLocks noChangeArrowheads="1"/>
            </p:cNvSpPr>
            <p:nvPr/>
          </p:nvSpPr>
          <p:spPr bwMode="auto">
            <a:xfrm>
              <a:off x="4361" y="2344"/>
              <a:ext cx="40" cy="39"/>
            </a:xfrm>
            <a:prstGeom prst="ellipse">
              <a:avLst/>
            </a:pr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 name="Oval 130"/>
            <p:cNvSpPr>
              <a:spLocks noChangeArrowheads="1"/>
            </p:cNvSpPr>
            <p:nvPr/>
          </p:nvSpPr>
          <p:spPr bwMode="auto">
            <a:xfrm>
              <a:off x="4361" y="2270"/>
              <a:ext cx="40" cy="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Oval 131"/>
            <p:cNvSpPr>
              <a:spLocks noChangeArrowheads="1"/>
            </p:cNvSpPr>
            <p:nvPr/>
          </p:nvSpPr>
          <p:spPr bwMode="auto">
            <a:xfrm>
              <a:off x="4361" y="2270"/>
              <a:ext cx="40" cy="39"/>
            </a:xfrm>
            <a:prstGeom prst="ellipse">
              <a:avLst/>
            </a:pr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Line 132"/>
            <p:cNvSpPr>
              <a:spLocks noChangeShapeType="1"/>
            </p:cNvSpPr>
            <p:nvPr/>
          </p:nvSpPr>
          <p:spPr bwMode="auto">
            <a:xfrm flipV="1">
              <a:off x="4596" y="2304"/>
              <a:ext cx="0" cy="124"/>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 name="Oval 133"/>
            <p:cNvSpPr>
              <a:spLocks noChangeArrowheads="1"/>
            </p:cNvSpPr>
            <p:nvPr/>
          </p:nvSpPr>
          <p:spPr bwMode="auto">
            <a:xfrm>
              <a:off x="4577" y="2344"/>
              <a:ext cx="34" cy="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Oval 134"/>
            <p:cNvSpPr>
              <a:spLocks noChangeArrowheads="1"/>
            </p:cNvSpPr>
            <p:nvPr/>
          </p:nvSpPr>
          <p:spPr bwMode="auto">
            <a:xfrm>
              <a:off x="4577" y="2344"/>
              <a:ext cx="34" cy="39"/>
            </a:xfrm>
            <a:prstGeom prst="ellipse">
              <a:avLst/>
            </a:pr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1" name="Oval 135"/>
            <p:cNvSpPr>
              <a:spLocks noChangeArrowheads="1"/>
            </p:cNvSpPr>
            <p:nvPr/>
          </p:nvSpPr>
          <p:spPr bwMode="auto">
            <a:xfrm>
              <a:off x="4577" y="2270"/>
              <a:ext cx="34" cy="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Oval 136"/>
            <p:cNvSpPr>
              <a:spLocks noChangeArrowheads="1"/>
            </p:cNvSpPr>
            <p:nvPr/>
          </p:nvSpPr>
          <p:spPr bwMode="auto">
            <a:xfrm>
              <a:off x="4577" y="2270"/>
              <a:ext cx="34" cy="39"/>
            </a:xfrm>
            <a:prstGeom prst="ellipse">
              <a:avLst/>
            </a:pr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3" name="Group 67"/>
          <p:cNvGrpSpPr>
            <a:grpSpLocks noChangeAspect="1"/>
          </p:cNvGrpSpPr>
          <p:nvPr/>
        </p:nvGrpSpPr>
        <p:grpSpPr bwMode="auto">
          <a:xfrm>
            <a:off x="5033505" y="2135627"/>
            <a:ext cx="86253" cy="234456"/>
            <a:chOff x="3883" y="1372"/>
            <a:chExt cx="181" cy="492"/>
          </a:xfrm>
        </p:grpSpPr>
        <p:sp>
          <p:nvSpPr>
            <p:cNvPr id="174" name="Line 68"/>
            <p:cNvSpPr>
              <a:spLocks noChangeShapeType="1"/>
            </p:cNvSpPr>
            <p:nvPr/>
          </p:nvSpPr>
          <p:spPr bwMode="auto">
            <a:xfrm>
              <a:off x="3971" y="1372"/>
              <a:ext cx="0" cy="492"/>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69"/>
            <p:cNvSpPr>
              <a:spLocks/>
            </p:cNvSpPr>
            <p:nvPr/>
          </p:nvSpPr>
          <p:spPr bwMode="auto">
            <a:xfrm>
              <a:off x="3883" y="1406"/>
              <a:ext cx="181" cy="39"/>
            </a:xfrm>
            <a:custGeom>
              <a:avLst/>
              <a:gdLst>
                <a:gd name="T0" fmla="*/ 0 w 181"/>
                <a:gd name="T1" fmla="*/ 0 h 39"/>
                <a:gd name="T2" fmla="*/ 0 w 181"/>
                <a:gd name="T3" fmla="*/ 39 h 39"/>
                <a:gd name="T4" fmla="*/ 181 w 181"/>
                <a:gd name="T5" fmla="*/ 39 h 39"/>
                <a:gd name="T6" fmla="*/ 181 w 181"/>
                <a:gd name="T7" fmla="*/ 0 h 39"/>
              </a:gdLst>
              <a:ahLst/>
              <a:cxnLst>
                <a:cxn ang="0">
                  <a:pos x="T0" y="T1"/>
                </a:cxn>
                <a:cxn ang="0">
                  <a:pos x="T2" y="T3"/>
                </a:cxn>
                <a:cxn ang="0">
                  <a:pos x="T4" y="T5"/>
                </a:cxn>
                <a:cxn ang="0">
                  <a:pos x="T6" y="T7"/>
                </a:cxn>
              </a:cxnLst>
              <a:rect l="0" t="0" r="r" b="b"/>
              <a:pathLst>
                <a:path w="181" h="39">
                  <a:moveTo>
                    <a:pt x="0" y="0"/>
                  </a:moveTo>
                  <a:lnTo>
                    <a:pt x="0" y="39"/>
                  </a:lnTo>
                  <a:lnTo>
                    <a:pt x="181" y="39"/>
                  </a:lnTo>
                  <a:lnTo>
                    <a:pt x="181" y="0"/>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6" name="Group 67"/>
          <p:cNvGrpSpPr>
            <a:grpSpLocks noChangeAspect="1"/>
          </p:cNvGrpSpPr>
          <p:nvPr/>
        </p:nvGrpSpPr>
        <p:grpSpPr bwMode="auto">
          <a:xfrm>
            <a:off x="5697764" y="2121118"/>
            <a:ext cx="86253" cy="234456"/>
            <a:chOff x="3883" y="1372"/>
            <a:chExt cx="181" cy="492"/>
          </a:xfrm>
        </p:grpSpPr>
        <p:sp>
          <p:nvSpPr>
            <p:cNvPr id="177" name="Line 68"/>
            <p:cNvSpPr>
              <a:spLocks noChangeShapeType="1"/>
            </p:cNvSpPr>
            <p:nvPr/>
          </p:nvSpPr>
          <p:spPr bwMode="auto">
            <a:xfrm>
              <a:off x="3971" y="1372"/>
              <a:ext cx="0" cy="492"/>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69"/>
            <p:cNvSpPr>
              <a:spLocks/>
            </p:cNvSpPr>
            <p:nvPr/>
          </p:nvSpPr>
          <p:spPr bwMode="auto">
            <a:xfrm>
              <a:off x="3883" y="1406"/>
              <a:ext cx="181" cy="39"/>
            </a:xfrm>
            <a:custGeom>
              <a:avLst/>
              <a:gdLst>
                <a:gd name="T0" fmla="*/ 0 w 181"/>
                <a:gd name="T1" fmla="*/ 0 h 39"/>
                <a:gd name="T2" fmla="*/ 0 w 181"/>
                <a:gd name="T3" fmla="*/ 39 h 39"/>
                <a:gd name="T4" fmla="*/ 181 w 181"/>
                <a:gd name="T5" fmla="*/ 39 h 39"/>
                <a:gd name="T6" fmla="*/ 181 w 181"/>
                <a:gd name="T7" fmla="*/ 0 h 39"/>
              </a:gdLst>
              <a:ahLst/>
              <a:cxnLst>
                <a:cxn ang="0">
                  <a:pos x="T0" y="T1"/>
                </a:cxn>
                <a:cxn ang="0">
                  <a:pos x="T2" y="T3"/>
                </a:cxn>
                <a:cxn ang="0">
                  <a:pos x="T4" y="T5"/>
                </a:cxn>
                <a:cxn ang="0">
                  <a:pos x="T6" y="T7"/>
                </a:cxn>
              </a:cxnLst>
              <a:rect l="0" t="0" r="r" b="b"/>
              <a:pathLst>
                <a:path w="181" h="39">
                  <a:moveTo>
                    <a:pt x="0" y="0"/>
                  </a:moveTo>
                  <a:lnTo>
                    <a:pt x="0" y="39"/>
                  </a:lnTo>
                  <a:lnTo>
                    <a:pt x="181" y="39"/>
                  </a:lnTo>
                  <a:lnTo>
                    <a:pt x="181" y="0"/>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9" name="Group 56"/>
          <p:cNvGrpSpPr>
            <a:grpSpLocks noChangeAspect="1"/>
          </p:cNvGrpSpPr>
          <p:nvPr/>
        </p:nvGrpSpPr>
        <p:grpSpPr bwMode="auto">
          <a:xfrm>
            <a:off x="732539" y="2907755"/>
            <a:ext cx="210251" cy="280147"/>
            <a:chOff x="675" y="2189"/>
            <a:chExt cx="373" cy="497"/>
          </a:xfrm>
        </p:grpSpPr>
        <p:sp>
          <p:nvSpPr>
            <p:cNvPr id="180" name="Line 57"/>
            <p:cNvSpPr>
              <a:spLocks noChangeShapeType="1"/>
            </p:cNvSpPr>
            <p:nvPr/>
          </p:nvSpPr>
          <p:spPr bwMode="auto">
            <a:xfrm>
              <a:off x="891" y="2395"/>
              <a:ext cx="0" cy="291"/>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58"/>
            <p:cNvSpPr>
              <a:spLocks noEditPoints="1"/>
            </p:cNvSpPr>
            <p:nvPr/>
          </p:nvSpPr>
          <p:spPr bwMode="auto">
            <a:xfrm>
              <a:off x="675" y="2189"/>
              <a:ext cx="373" cy="369"/>
            </a:xfrm>
            <a:custGeom>
              <a:avLst/>
              <a:gdLst>
                <a:gd name="T0" fmla="*/ 41 w 76"/>
                <a:gd name="T1" fmla="*/ 46 h 75"/>
                <a:gd name="T2" fmla="*/ 74 w 76"/>
                <a:gd name="T3" fmla="*/ 73 h 75"/>
                <a:gd name="T4" fmla="*/ 49 w 76"/>
                <a:gd name="T5" fmla="*/ 39 h 75"/>
                <a:gd name="T6" fmla="*/ 40 w 76"/>
                <a:gd name="T7" fmla="*/ 40 h 75"/>
                <a:gd name="T8" fmla="*/ 57 w 76"/>
                <a:gd name="T9" fmla="*/ 1 h 75"/>
                <a:gd name="T10" fmla="*/ 50 w 76"/>
                <a:gd name="T11" fmla="*/ 43 h 75"/>
                <a:gd name="T12" fmla="*/ 44 w 76"/>
                <a:gd name="T13" fmla="*/ 47 h 75"/>
                <a:gd name="T14" fmla="*/ 1 w 76"/>
                <a:gd name="T15" fmla="*/ 53 h 75"/>
                <a:gd name="T16" fmla="*/ 41 w 76"/>
                <a:gd name="T17"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5">
                  <a:moveTo>
                    <a:pt x="41" y="46"/>
                  </a:moveTo>
                  <a:cubicBezTo>
                    <a:pt x="58" y="63"/>
                    <a:pt x="72" y="75"/>
                    <a:pt x="74" y="73"/>
                  </a:cubicBezTo>
                  <a:cubicBezTo>
                    <a:pt x="76" y="71"/>
                    <a:pt x="65" y="56"/>
                    <a:pt x="49" y="39"/>
                  </a:cubicBezTo>
                  <a:moveTo>
                    <a:pt x="40" y="40"/>
                  </a:moveTo>
                  <a:cubicBezTo>
                    <a:pt x="46" y="18"/>
                    <a:pt x="54" y="0"/>
                    <a:pt x="57" y="1"/>
                  </a:cubicBezTo>
                  <a:cubicBezTo>
                    <a:pt x="59" y="1"/>
                    <a:pt x="56" y="20"/>
                    <a:pt x="50" y="43"/>
                  </a:cubicBezTo>
                  <a:moveTo>
                    <a:pt x="44" y="47"/>
                  </a:moveTo>
                  <a:cubicBezTo>
                    <a:pt x="21" y="53"/>
                    <a:pt x="2" y="55"/>
                    <a:pt x="1" y="53"/>
                  </a:cubicBezTo>
                  <a:cubicBezTo>
                    <a:pt x="0" y="50"/>
                    <a:pt x="18" y="43"/>
                    <a:pt x="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59"/>
            <p:cNvSpPr>
              <a:spLocks noEditPoints="1"/>
            </p:cNvSpPr>
            <p:nvPr/>
          </p:nvSpPr>
          <p:spPr bwMode="auto">
            <a:xfrm>
              <a:off x="675" y="2189"/>
              <a:ext cx="373" cy="369"/>
            </a:xfrm>
            <a:custGeom>
              <a:avLst/>
              <a:gdLst>
                <a:gd name="T0" fmla="*/ 41 w 76"/>
                <a:gd name="T1" fmla="*/ 46 h 75"/>
                <a:gd name="T2" fmla="*/ 74 w 76"/>
                <a:gd name="T3" fmla="*/ 73 h 75"/>
                <a:gd name="T4" fmla="*/ 49 w 76"/>
                <a:gd name="T5" fmla="*/ 39 h 75"/>
                <a:gd name="T6" fmla="*/ 40 w 76"/>
                <a:gd name="T7" fmla="*/ 40 h 75"/>
                <a:gd name="T8" fmla="*/ 57 w 76"/>
                <a:gd name="T9" fmla="*/ 1 h 75"/>
                <a:gd name="T10" fmla="*/ 50 w 76"/>
                <a:gd name="T11" fmla="*/ 43 h 75"/>
                <a:gd name="T12" fmla="*/ 44 w 76"/>
                <a:gd name="T13" fmla="*/ 47 h 75"/>
                <a:gd name="T14" fmla="*/ 1 w 76"/>
                <a:gd name="T15" fmla="*/ 53 h 75"/>
                <a:gd name="T16" fmla="*/ 41 w 76"/>
                <a:gd name="T17"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5">
                  <a:moveTo>
                    <a:pt x="41" y="46"/>
                  </a:moveTo>
                  <a:cubicBezTo>
                    <a:pt x="58" y="63"/>
                    <a:pt x="72" y="75"/>
                    <a:pt x="74" y="73"/>
                  </a:cubicBezTo>
                  <a:cubicBezTo>
                    <a:pt x="76" y="71"/>
                    <a:pt x="65" y="56"/>
                    <a:pt x="49" y="39"/>
                  </a:cubicBezTo>
                  <a:moveTo>
                    <a:pt x="40" y="40"/>
                  </a:moveTo>
                  <a:cubicBezTo>
                    <a:pt x="46" y="18"/>
                    <a:pt x="54" y="0"/>
                    <a:pt x="57" y="1"/>
                  </a:cubicBezTo>
                  <a:cubicBezTo>
                    <a:pt x="59" y="1"/>
                    <a:pt x="56" y="20"/>
                    <a:pt x="50" y="43"/>
                  </a:cubicBezTo>
                  <a:moveTo>
                    <a:pt x="44" y="47"/>
                  </a:moveTo>
                  <a:cubicBezTo>
                    <a:pt x="21" y="53"/>
                    <a:pt x="2" y="55"/>
                    <a:pt x="1" y="53"/>
                  </a:cubicBezTo>
                  <a:cubicBezTo>
                    <a:pt x="0" y="50"/>
                    <a:pt x="18" y="43"/>
                    <a:pt x="41" y="38"/>
                  </a:cubicBez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60"/>
            <p:cNvSpPr>
              <a:spLocks/>
            </p:cNvSpPr>
            <p:nvPr/>
          </p:nvSpPr>
          <p:spPr bwMode="auto">
            <a:xfrm>
              <a:off x="856" y="2361"/>
              <a:ext cx="74" cy="69"/>
            </a:xfrm>
            <a:custGeom>
              <a:avLst/>
              <a:gdLst>
                <a:gd name="T0" fmla="*/ 6 w 15"/>
                <a:gd name="T1" fmla="*/ 0 h 14"/>
                <a:gd name="T2" fmla="*/ 14 w 15"/>
                <a:gd name="T3" fmla="*/ 6 h 14"/>
                <a:gd name="T4" fmla="*/ 9 w 15"/>
                <a:gd name="T5" fmla="*/ 14 h 14"/>
                <a:gd name="T6" fmla="*/ 1 w 15"/>
                <a:gd name="T7" fmla="*/ 8 h 14"/>
                <a:gd name="T8" fmla="*/ 6 w 15"/>
                <a:gd name="T9" fmla="*/ 0 h 14"/>
              </a:gdLst>
              <a:ahLst/>
              <a:cxnLst>
                <a:cxn ang="0">
                  <a:pos x="T0" y="T1"/>
                </a:cxn>
                <a:cxn ang="0">
                  <a:pos x="T2" y="T3"/>
                </a:cxn>
                <a:cxn ang="0">
                  <a:pos x="T4" y="T5"/>
                </a:cxn>
                <a:cxn ang="0">
                  <a:pos x="T6" y="T7"/>
                </a:cxn>
                <a:cxn ang="0">
                  <a:pos x="T8" y="T9"/>
                </a:cxn>
              </a:cxnLst>
              <a:rect l="0" t="0" r="r" b="b"/>
              <a:pathLst>
                <a:path w="15" h="14">
                  <a:moveTo>
                    <a:pt x="6" y="0"/>
                  </a:moveTo>
                  <a:cubicBezTo>
                    <a:pt x="10" y="0"/>
                    <a:pt x="13" y="2"/>
                    <a:pt x="14" y="6"/>
                  </a:cubicBezTo>
                  <a:cubicBezTo>
                    <a:pt x="15" y="9"/>
                    <a:pt x="12" y="13"/>
                    <a:pt x="9" y="14"/>
                  </a:cubicBezTo>
                  <a:cubicBezTo>
                    <a:pt x="5" y="14"/>
                    <a:pt x="2" y="12"/>
                    <a:pt x="1" y="8"/>
                  </a:cubicBezTo>
                  <a:cubicBezTo>
                    <a:pt x="0" y="5"/>
                    <a:pt x="3" y="1"/>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61"/>
            <p:cNvSpPr>
              <a:spLocks/>
            </p:cNvSpPr>
            <p:nvPr/>
          </p:nvSpPr>
          <p:spPr bwMode="auto">
            <a:xfrm>
              <a:off x="856" y="2361"/>
              <a:ext cx="74" cy="69"/>
            </a:xfrm>
            <a:custGeom>
              <a:avLst/>
              <a:gdLst>
                <a:gd name="T0" fmla="*/ 6 w 15"/>
                <a:gd name="T1" fmla="*/ 0 h 14"/>
                <a:gd name="T2" fmla="*/ 14 w 15"/>
                <a:gd name="T3" fmla="*/ 6 h 14"/>
                <a:gd name="T4" fmla="*/ 9 w 15"/>
                <a:gd name="T5" fmla="*/ 14 h 14"/>
                <a:gd name="T6" fmla="*/ 1 w 15"/>
                <a:gd name="T7" fmla="*/ 8 h 14"/>
                <a:gd name="T8" fmla="*/ 6 w 15"/>
                <a:gd name="T9" fmla="*/ 0 h 14"/>
              </a:gdLst>
              <a:ahLst/>
              <a:cxnLst>
                <a:cxn ang="0">
                  <a:pos x="T0" y="T1"/>
                </a:cxn>
                <a:cxn ang="0">
                  <a:pos x="T2" y="T3"/>
                </a:cxn>
                <a:cxn ang="0">
                  <a:pos x="T4" y="T5"/>
                </a:cxn>
                <a:cxn ang="0">
                  <a:pos x="T6" y="T7"/>
                </a:cxn>
                <a:cxn ang="0">
                  <a:pos x="T8" y="T9"/>
                </a:cxn>
              </a:cxnLst>
              <a:rect l="0" t="0" r="r" b="b"/>
              <a:pathLst>
                <a:path w="15" h="14">
                  <a:moveTo>
                    <a:pt x="6" y="0"/>
                  </a:moveTo>
                  <a:cubicBezTo>
                    <a:pt x="10" y="0"/>
                    <a:pt x="13" y="2"/>
                    <a:pt x="14" y="6"/>
                  </a:cubicBezTo>
                  <a:cubicBezTo>
                    <a:pt x="15" y="9"/>
                    <a:pt x="12" y="13"/>
                    <a:pt x="9" y="14"/>
                  </a:cubicBezTo>
                  <a:cubicBezTo>
                    <a:pt x="5" y="14"/>
                    <a:pt x="2" y="12"/>
                    <a:pt x="1" y="8"/>
                  </a:cubicBezTo>
                  <a:cubicBezTo>
                    <a:pt x="0" y="5"/>
                    <a:pt x="3" y="1"/>
                    <a:pt x="6" y="0"/>
                  </a:cubicBezTo>
                  <a:close/>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5" name="Group 56"/>
          <p:cNvGrpSpPr>
            <a:grpSpLocks noChangeAspect="1"/>
          </p:cNvGrpSpPr>
          <p:nvPr/>
        </p:nvGrpSpPr>
        <p:grpSpPr bwMode="auto">
          <a:xfrm>
            <a:off x="925798" y="2803793"/>
            <a:ext cx="210251" cy="280147"/>
            <a:chOff x="675" y="2189"/>
            <a:chExt cx="373" cy="497"/>
          </a:xfrm>
        </p:grpSpPr>
        <p:sp>
          <p:nvSpPr>
            <p:cNvPr id="186" name="Line 57"/>
            <p:cNvSpPr>
              <a:spLocks noChangeShapeType="1"/>
            </p:cNvSpPr>
            <p:nvPr/>
          </p:nvSpPr>
          <p:spPr bwMode="auto">
            <a:xfrm>
              <a:off x="891" y="2395"/>
              <a:ext cx="0" cy="291"/>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58"/>
            <p:cNvSpPr>
              <a:spLocks noEditPoints="1"/>
            </p:cNvSpPr>
            <p:nvPr/>
          </p:nvSpPr>
          <p:spPr bwMode="auto">
            <a:xfrm>
              <a:off x="675" y="2189"/>
              <a:ext cx="373" cy="369"/>
            </a:xfrm>
            <a:custGeom>
              <a:avLst/>
              <a:gdLst>
                <a:gd name="T0" fmla="*/ 41 w 76"/>
                <a:gd name="T1" fmla="*/ 46 h 75"/>
                <a:gd name="T2" fmla="*/ 74 w 76"/>
                <a:gd name="T3" fmla="*/ 73 h 75"/>
                <a:gd name="T4" fmla="*/ 49 w 76"/>
                <a:gd name="T5" fmla="*/ 39 h 75"/>
                <a:gd name="T6" fmla="*/ 40 w 76"/>
                <a:gd name="T7" fmla="*/ 40 h 75"/>
                <a:gd name="T8" fmla="*/ 57 w 76"/>
                <a:gd name="T9" fmla="*/ 1 h 75"/>
                <a:gd name="T10" fmla="*/ 50 w 76"/>
                <a:gd name="T11" fmla="*/ 43 h 75"/>
                <a:gd name="T12" fmla="*/ 44 w 76"/>
                <a:gd name="T13" fmla="*/ 47 h 75"/>
                <a:gd name="T14" fmla="*/ 1 w 76"/>
                <a:gd name="T15" fmla="*/ 53 h 75"/>
                <a:gd name="T16" fmla="*/ 41 w 76"/>
                <a:gd name="T17"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5">
                  <a:moveTo>
                    <a:pt x="41" y="46"/>
                  </a:moveTo>
                  <a:cubicBezTo>
                    <a:pt x="58" y="63"/>
                    <a:pt x="72" y="75"/>
                    <a:pt x="74" y="73"/>
                  </a:cubicBezTo>
                  <a:cubicBezTo>
                    <a:pt x="76" y="71"/>
                    <a:pt x="65" y="56"/>
                    <a:pt x="49" y="39"/>
                  </a:cubicBezTo>
                  <a:moveTo>
                    <a:pt x="40" y="40"/>
                  </a:moveTo>
                  <a:cubicBezTo>
                    <a:pt x="46" y="18"/>
                    <a:pt x="54" y="0"/>
                    <a:pt x="57" y="1"/>
                  </a:cubicBezTo>
                  <a:cubicBezTo>
                    <a:pt x="59" y="1"/>
                    <a:pt x="56" y="20"/>
                    <a:pt x="50" y="43"/>
                  </a:cubicBezTo>
                  <a:moveTo>
                    <a:pt x="44" y="47"/>
                  </a:moveTo>
                  <a:cubicBezTo>
                    <a:pt x="21" y="53"/>
                    <a:pt x="2" y="55"/>
                    <a:pt x="1" y="53"/>
                  </a:cubicBezTo>
                  <a:cubicBezTo>
                    <a:pt x="0" y="50"/>
                    <a:pt x="18" y="43"/>
                    <a:pt x="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59"/>
            <p:cNvSpPr>
              <a:spLocks noEditPoints="1"/>
            </p:cNvSpPr>
            <p:nvPr/>
          </p:nvSpPr>
          <p:spPr bwMode="auto">
            <a:xfrm>
              <a:off x="675" y="2189"/>
              <a:ext cx="373" cy="369"/>
            </a:xfrm>
            <a:custGeom>
              <a:avLst/>
              <a:gdLst>
                <a:gd name="T0" fmla="*/ 41 w 76"/>
                <a:gd name="T1" fmla="*/ 46 h 75"/>
                <a:gd name="T2" fmla="*/ 74 w 76"/>
                <a:gd name="T3" fmla="*/ 73 h 75"/>
                <a:gd name="T4" fmla="*/ 49 w 76"/>
                <a:gd name="T5" fmla="*/ 39 h 75"/>
                <a:gd name="T6" fmla="*/ 40 w 76"/>
                <a:gd name="T7" fmla="*/ 40 h 75"/>
                <a:gd name="T8" fmla="*/ 57 w 76"/>
                <a:gd name="T9" fmla="*/ 1 h 75"/>
                <a:gd name="T10" fmla="*/ 50 w 76"/>
                <a:gd name="T11" fmla="*/ 43 h 75"/>
                <a:gd name="T12" fmla="*/ 44 w 76"/>
                <a:gd name="T13" fmla="*/ 47 h 75"/>
                <a:gd name="T14" fmla="*/ 1 w 76"/>
                <a:gd name="T15" fmla="*/ 53 h 75"/>
                <a:gd name="T16" fmla="*/ 41 w 76"/>
                <a:gd name="T17"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5">
                  <a:moveTo>
                    <a:pt x="41" y="46"/>
                  </a:moveTo>
                  <a:cubicBezTo>
                    <a:pt x="58" y="63"/>
                    <a:pt x="72" y="75"/>
                    <a:pt x="74" y="73"/>
                  </a:cubicBezTo>
                  <a:cubicBezTo>
                    <a:pt x="76" y="71"/>
                    <a:pt x="65" y="56"/>
                    <a:pt x="49" y="39"/>
                  </a:cubicBezTo>
                  <a:moveTo>
                    <a:pt x="40" y="40"/>
                  </a:moveTo>
                  <a:cubicBezTo>
                    <a:pt x="46" y="18"/>
                    <a:pt x="54" y="0"/>
                    <a:pt x="57" y="1"/>
                  </a:cubicBezTo>
                  <a:cubicBezTo>
                    <a:pt x="59" y="1"/>
                    <a:pt x="56" y="20"/>
                    <a:pt x="50" y="43"/>
                  </a:cubicBezTo>
                  <a:moveTo>
                    <a:pt x="44" y="47"/>
                  </a:moveTo>
                  <a:cubicBezTo>
                    <a:pt x="21" y="53"/>
                    <a:pt x="2" y="55"/>
                    <a:pt x="1" y="53"/>
                  </a:cubicBezTo>
                  <a:cubicBezTo>
                    <a:pt x="0" y="50"/>
                    <a:pt x="18" y="43"/>
                    <a:pt x="41" y="38"/>
                  </a:cubicBez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60"/>
            <p:cNvSpPr>
              <a:spLocks/>
            </p:cNvSpPr>
            <p:nvPr/>
          </p:nvSpPr>
          <p:spPr bwMode="auto">
            <a:xfrm>
              <a:off x="856" y="2361"/>
              <a:ext cx="74" cy="69"/>
            </a:xfrm>
            <a:custGeom>
              <a:avLst/>
              <a:gdLst>
                <a:gd name="T0" fmla="*/ 6 w 15"/>
                <a:gd name="T1" fmla="*/ 0 h 14"/>
                <a:gd name="T2" fmla="*/ 14 w 15"/>
                <a:gd name="T3" fmla="*/ 6 h 14"/>
                <a:gd name="T4" fmla="*/ 9 w 15"/>
                <a:gd name="T5" fmla="*/ 14 h 14"/>
                <a:gd name="T6" fmla="*/ 1 w 15"/>
                <a:gd name="T7" fmla="*/ 8 h 14"/>
                <a:gd name="T8" fmla="*/ 6 w 15"/>
                <a:gd name="T9" fmla="*/ 0 h 14"/>
              </a:gdLst>
              <a:ahLst/>
              <a:cxnLst>
                <a:cxn ang="0">
                  <a:pos x="T0" y="T1"/>
                </a:cxn>
                <a:cxn ang="0">
                  <a:pos x="T2" y="T3"/>
                </a:cxn>
                <a:cxn ang="0">
                  <a:pos x="T4" y="T5"/>
                </a:cxn>
                <a:cxn ang="0">
                  <a:pos x="T6" y="T7"/>
                </a:cxn>
                <a:cxn ang="0">
                  <a:pos x="T8" y="T9"/>
                </a:cxn>
              </a:cxnLst>
              <a:rect l="0" t="0" r="r" b="b"/>
              <a:pathLst>
                <a:path w="15" h="14">
                  <a:moveTo>
                    <a:pt x="6" y="0"/>
                  </a:moveTo>
                  <a:cubicBezTo>
                    <a:pt x="10" y="0"/>
                    <a:pt x="13" y="2"/>
                    <a:pt x="14" y="6"/>
                  </a:cubicBezTo>
                  <a:cubicBezTo>
                    <a:pt x="15" y="9"/>
                    <a:pt x="12" y="13"/>
                    <a:pt x="9" y="14"/>
                  </a:cubicBezTo>
                  <a:cubicBezTo>
                    <a:pt x="5" y="14"/>
                    <a:pt x="2" y="12"/>
                    <a:pt x="1" y="8"/>
                  </a:cubicBezTo>
                  <a:cubicBezTo>
                    <a:pt x="0" y="5"/>
                    <a:pt x="3" y="1"/>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61"/>
            <p:cNvSpPr>
              <a:spLocks/>
            </p:cNvSpPr>
            <p:nvPr/>
          </p:nvSpPr>
          <p:spPr bwMode="auto">
            <a:xfrm>
              <a:off x="856" y="2361"/>
              <a:ext cx="74" cy="69"/>
            </a:xfrm>
            <a:custGeom>
              <a:avLst/>
              <a:gdLst>
                <a:gd name="T0" fmla="*/ 6 w 15"/>
                <a:gd name="T1" fmla="*/ 0 h 14"/>
                <a:gd name="T2" fmla="*/ 14 w 15"/>
                <a:gd name="T3" fmla="*/ 6 h 14"/>
                <a:gd name="T4" fmla="*/ 9 w 15"/>
                <a:gd name="T5" fmla="*/ 14 h 14"/>
                <a:gd name="T6" fmla="*/ 1 w 15"/>
                <a:gd name="T7" fmla="*/ 8 h 14"/>
                <a:gd name="T8" fmla="*/ 6 w 15"/>
                <a:gd name="T9" fmla="*/ 0 h 14"/>
              </a:gdLst>
              <a:ahLst/>
              <a:cxnLst>
                <a:cxn ang="0">
                  <a:pos x="T0" y="T1"/>
                </a:cxn>
                <a:cxn ang="0">
                  <a:pos x="T2" y="T3"/>
                </a:cxn>
                <a:cxn ang="0">
                  <a:pos x="T4" y="T5"/>
                </a:cxn>
                <a:cxn ang="0">
                  <a:pos x="T6" y="T7"/>
                </a:cxn>
                <a:cxn ang="0">
                  <a:pos x="T8" y="T9"/>
                </a:cxn>
              </a:cxnLst>
              <a:rect l="0" t="0" r="r" b="b"/>
              <a:pathLst>
                <a:path w="15" h="14">
                  <a:moveTo>
                    <a:pt x="6" y="0"/>
                  </a:moveTo>
                  <a:cubicBezTo>
                    <a:pt x="10" y="0"/>
                    <a:pt x="13" y="2"/>
                    <a:pt x="14" y="6"/>
                  </a:cubicBezTo>
                  <a:cubicBezTo>
                    <a:pt x="15" y="9"/>
                    <a:pt x="12" y="13"/>
                    <a:pt x="9" y="14"/>
                  </a:cubicBezTo>
                  <a:cubicBezTo>
                    <a:pt x="5" y="14"/>
                    <a:pt x="2" y="12"/>
                    <a:pt x="1" y="8"/>
                  </a:cubicBezTo>
                  <a:cubicBezTo>
                    <a:pt x="0" y="5"/>
                    <a:pt x="3" y="1"/>
                    <a:pt x="6" y="0"/>
                  </a:cubicBezTo>
                  <a:close/>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1" name="Group 56"/>
          <p:cNvGrpSpPr>
            <a:grpSpLocks noChangeAspect="1"/>
          </p:cNvGrpSpPr>
          <p:nvPr/>
        </p:nvGrpSpPr>
        <p:grpSpPr bwMode="auto">
          <a:xfrm>
            <a:off x="1066576" y="2935737"/>
            <a:ext cx="210251" cy="280147"/>
            <a:chOff x="675" y="2189"/>
            <a:chExt cx="373" cy="497"/>
          </a:xfrm>
        </p:grpSpPr>
        <p:sp>
          <p:nvSpPr>
            <p:cNvPr id="192" name="Line 57"/>
            <p:cNvSpPr>
              <a:spLocks noChangeShapeType="1"/>
            </p:cNvSpPr>
            <p:nvPr/>
          </p:nvSpPr>
          <p:spPr bwMode="auto">
            <a:xfrm>
              <a:off x="891" y="2395"/>
              <a:ext cx="0" cy="291"/>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58"/>
            <p:cNvSpPr>
              <a:spLocks noEditPoints="1"/>
            </p:cNvSpPr>
            <p:nvPr/>
          </p:nvSpPr>
          <p:spPr bwMode="auto">
            <a:xfrm>
              <a:off x="675" y="2189"/>
              <a:ext cx="373" cy="369"/>
            </a:xfrm>
            <a:custGeom>
              <a:avLst/>
              <a:gdLst>
                <a:gd name="T0" fmla="*/ 41 w 76"/>
                <a:gd name="T1" fmla="*/ 46 h 75"/>
                <a:gd name="T2" fmla="*/ 74 w 76"/>
                <a:gd name="T3" fmla="*/ 73 h 75"/>
                <a:gd name="T4" fmla="*/ 49 w 76"/>
                <a:gd name="T5" fmla="*/ 39 h 75"/>
                <a:gd name="T6" fmla="*/ 40 w 76"/>
                <a:gd name="T7" fmla="*/ 40 h 75"/>
                <a:gd name="T8" fmla="*/ 57 w 76"/>
                <a:gd name="T9" fmla="*/ 1 h 75"/>
                <a:gd name="T10" fmla="*/ 50 w 76"/>
                <a:gd name="T11" fmla="*/ 43 h 75"/>
                <a:gd name="T12" fmla="*/ 44 w 76"/>
                <a:gd name="T13" fmla="*/ 47 h 75"/>
                <a:gd name="T14" fmla="*/ 1 w 76"/>
                <a:gd name="T15" fmla="*/ 53 h 75"/>
                <a:gd name="T16" fmla="*/ 41 w 76"/>
                <a:gd name="T17"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5">
                  <a:moveTo>
                    <a:pt x="41" y="46"/>
                  </a:moveTo>
                  <a:cubicBezTo>
                    <a:pt x="58" y="63"/>
                    <a:pt x="72" y="75"/>
                    <a:pt x="74" y="73"/>
                  </a:cubicBezTo>
                  <a:cubicBezTo>
                    <a:pt x="76" y="71"/>
                    <a:pt x="65" y="56"/>
                    <a:pt x="49" y="39"/>
                  </a:cubicBezTo>
                  <a:moveTo>
                    <a:pt x="40" y="40"/>
                  </a:moveTo>
                  <a:cubicBezTo>
                    <a:pt x="46" y="18"/>
                    <a:pt x="54" y="0"/>
                    <a:pt x="57" y="1"/>
                  </a:cubicBezTo>
                  <a:cubicBezTo>
                    <a:pt x="59" y="1"/>
                    <a:pt x="56" y="20"/>
                    <a:pt x="50" y="43"/>
                  </a:cubicBezTo>
                  <a:moveTo>
                    <a:pt x="44" y="47"/>
                  </a:moveTo>
                  <a:cubicBezTo>
                    <a:pt x="21" y="53"/>
                    <a:pt x="2" y="55"/>
                    <a:pt x="1" y="53"/>
                  </a:cubicBezTo>
                  <a:cubicBezTo>
                    <a:pt x="0" y="50"/>
                    <a:pt x="18" y="43"/>
                    <a:pt x="4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59"/>
            <p:cNvSpPr>
              <a:spLocks noEditPoints="1"/>
            </p:cNvSpPr>
            <p:nvPr/>
          </p:nvSpPr>
          <p:spPr bwMode="auto">
            <a:xfrm>
              <a:off x="675" y="2189"/>
              <a:ext cx="373" cy="369"/>
            </a:xfrm>
            <a:custGeom>
              <a:avLst/>
              <a:gdLst>
                <a:gd name="T0" fmla="*/ 41 w 76"/>
                <a:gd name="T1" fmla="*/ 46 h 75"/>
                <a:gd name="T2" fmla="*/ 74 w 76"/>
                <a:gd name="T3" fmla="*/ 73 h 75"/>
                <a:gd name="T4" fmla="*/ 49 w 76"/>
                <a:gd name="T5" fmla="*/ 39 h 75"/>
                <a:gd name="T6" fmla="*/ 40 w 76"/>
                <a:gd name="T7" fmla="*/ 40 h 75"/>
                <a:gd name="T8" fmla="*/ 57 w 76"/>
                <a:gd name="T9" fmla="*/ 1 h 75"/>
                <a:gd name="T10" fmla="*/ 50 w 76"/>
                <a:gd name="T11" fmla="*/ 43 h 75"/>
                <a:gd name="T12" fmla="*/ 44 w 76"/>
                <a:gd name="T13" fmla="*/ 47 h 75"/>
                <a:gd name="T14" fmla="*/ 1 w 76"/>
                <a:gd name="T15" fmla="*/ 53 h 75"/>
                <a:gd name="T16" fmla="*/ 41 w 76"/>
                <a:gd name="T17"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5">
                  <a:moveTo>
                    <a:pt x="41" y="46"/>
                  </a:moveTo>
                  <a:cubicBezTo>
                    <a:pt x="58" y="63"/>
                    <a:pt x="72" y="75"/>
                    <a:pt x="74" y="73"/>
                  </a:cubicBezTo>
                  <a:cubicBezTo>
                    <a:pt x="76" y="71"/>
                    <a:pt x="65" y="56"/>
                    <a:pt x="49" y="39"/>
                  </a:cubicBezTo>
                  <a:moveTo>
                    <a:pt x="40" y="40"/>
                  </a:moveTo>
                  <a:cubicBezTo>
                    <a:pt x="46" y="18"/>
                    <a:pt x="54" y="0"/>
                    <a:pt x="57" y="1"/>
                  </a:cubicBezTo>
                  <a:cubicBezTo>
                    <a:pt x="59" y="1"/>
                    <a:pt x="56" y="20"/>
                    <a:pt x="50" y="43"/>
                  </a:cubicBezTo>
                  <a:moveTo>
                    <a:pt x="44" y="47"/>
                  </a:moveTo>
                  <a:cubicBezTo>
                    <a:pt x="21" y="53"/>
                    <a:pt x="2" y="55"/>
                    <a:pt x="1" y="53"/>
                  </a:cubicBezTo>
                  <a:cubicBezTo>
                    <a:pt x="0" y="50"/>
                    <a:pt x="18" y="43"/>
                    <a:pt x="41" y="38"/>
                  </a:cubicBez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60"/>
            <p:cNvSpPr>
              <a:spLocks/>
            </p:cNvSpPr>
            <p:nvPr/>
          </p:nvSpPr>
          <p:spPr bwMode="auto">
            <a:xfrm>
              <a:off x="856" y="2361"/>
              <a:ext cx="74" cy="69"/>
            </a:xfrm>
            <a:custGeom>
              <a:avLst/>
              <a:gdLst>
                <a:gd name="T0" fmla="*/ 6 w 15"/>
                <a:gd name="T1" fmla="*/ 0 h 14"/>
                <a:gd name="T2" fmla="*/ 14 w 15"/>
                <a:gd name="T3" fmla="*/ 6 h 14"/>
                <a:gd name="T4" fmla="*/ 9 w 15"/>
                <a:gd name="T5" fmla="*/ 14 h 14"/>
                <a:gd name="T6" fmla="*/ 1 w 15"/>
                <a:gd name="T7" fmla="*/ 8 h 14"/>
                <a:gd name="T8" fmla="*/ 6 w 15"/>
                <a:gd name="T9" fmla="*/ 0 h 14"/>
              </a:gdLst>
              <a:ahLst/>
              <a:cxnLst>
                <a:cxn ang="0">
                  <a:pos x="T0" y="T1"/>
                </a:cxn>
                <a:cxn ang="0">
                  <a:pos x="T2" y="T3"/>
                </a:cxn>
                <a:cxn ang="0">
                  <a:pos x="T4" y="T5"/>
                </a:cxn>
                <a:cxn ang="0">
                  <a:pos x="T6" y="T7"/>
                </a:cxn>
                <a:cxn ang="0">
                  <a:pos x="T8" y="T9"/>
                </a:cxn>
              </a:cxnLst>
              <a:rect l="0" t="0" r="r" b="b"/>
              <a:pathLst>
                <a:path w="15" h="14">
                  <a:moveTo>
                    <a:pt x="6" y="0"/>
                  </a:moveTo>
                  <a:cubicBezTo>
                    <a:pt x="10" y="0"/>
                    <a:pt x="13" y="2"/>
                    <a:pt x="14" y="6"/>
                  </a:cubicBezTo>
                  <a:cubicBezTo>
                    <a:pt x="15" y="9"/>
                    <a:pt x="12" y="13"/>
                    <a:pt x="9" y="14"/>
                  </a:cubicBezTo>
                  <a:cubicBezTo>
                    <a:pt x="5" y="14"/>
                    <a:pt x="2" y="12"/>
                    <a:pt x="1" y="8"/>
                  </a:cubicBezTo>
                  <a:cubicBezTo>
                    <a:pt x="0" y="5"/>
                    <a:pt x="3" y="1"/>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61"/>
            <p:cNvSpPr>
              <a:spLocks/>
            </p:cNvSpPr>
            <p:nvPr/>
          </p:nvSpPr>
          <p:spPr bwMode="auto">
            <a:xfrm>
              <a:off x="856" y="2361"/>
              <a:ext cx="74" cy="69"/>
            </a:xfrm>
            <a:custGeom>
              <a:avLst/>
              <a:gdLst>
                <a:gd name="T0" fmla="*/ 6 w 15"/>
                <a:gd name="T1" fmla="*/ 0 h 14"/>
                <a:gd name="T2" fmla="*/ 14 w 15"/>
                <a:gd name="T3" fmla="*/ 6 h 14"/>
                <a:gd name="T4" fmla="*/ 9 w 15"/>
                <a:gd name="T5" fmla="*/ 14 h 14"/>
                <a:gd name="T6" fmla="*/ 1 w 15"/>
                <a:gd name="T7" fmla="*/ 8 h 14"/>
                <a:gd name="T8" fmla="*/ 6 w 15"/>
                <a:gd name="T9" fmla="*/ 0 h 14"/>
              </a:gdLst>
              <a:ahLst/>
              <a:cxnLst>
                <a:cxn ang="0">
                  <a:pos x="T0" y="T1"/>
                </a:cxn>
                <a:cxn ang="0">
                  <a:pos x="T2" y="T3"/>
                </a:cxn>
                <a:cxn ang="0">
                  <a:pos x="T4" y="T5"/>
                </a:cxn>
                <a:cxn ang="0">
                  <a:pos x="T6" y="T7"/>
                </a:cxn>
                <a:cxn ang="0">
                  <a:pos x="T8" y="T9"/>
                </a:cxn>
              </a:cxnLst>
              <a:rect l="0" t="0" r="r" b="b"/>
              <a:pathLst>
                <a:path w="15" h="14">
                  <a:moveTo>
                    <a:pt x="6" y="0"/>
                  </a:moveTo>
                  <a:cubicBezTo>
                    <a:pt x="10" y="0"/>
                    <a:pt x="13" y="2"/>
                    <a:pt x="14" y="6"/>
                  </a:cubicBezTo>
                  <a:cubicBezTo>
                    <a:pt x="15" y="9"/>
                    <a:pt x="12" y="13"/>
                    <a:pt x="9" y="14"/>
                  </a:cubicBezTo>
                  <a:cubicBezTo>
                    <a:pt x="5" y="14"/>
                    <a:pt x="2" y="12"/>
                    <a:pt x="1" y="8"/>
                  </a:cubicBezTo>
                  <a:cubicBezTo>
                    <a:pt x="0" y="5"/>
                    <a:pt x="3" y="1"/>
                    <a:pt x="6" y="0"/>
                  </a:cubicBezTo>
                  <a:close/>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7" name="Group 64"/>
          <p:cNvGrpSpPr>
            <a:grpSpLocks noChangeAspect="1"/>
          </p:cNvGrpSpPr>
          <p:nvPr/>
        </p:nvGrpSpPr>
        <p:grpSpPr bwMode="auto">
          <a:xfrm>
            <a:off x="69680" y="3181530"/>
            <a:ext cx="323384" cy="141181"/>
            <a:chOff x="1745" y="2246"/>
            <a:chExt cx="607" cy="265"/>
          </a:xfrm>
        </p:grpSpPr>
        <p:sp>
          <p:nvSpPr>
            <p:cNvPr id="198" name="Line 65"/>
            <p:cNvSpPr>
              <a:spLocks noChangeShapeType="1"/>
            </p:cNvSpPr>
            <p:nvPr/>
          </p:nvSpPr>
          <p:spPr bwMode="auto">
            <a:xfrm>
              <a:off x="2078" y="2374"/>
              <a:ext cx="0" cy="132"/>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Line 66"/>
            <p:cNvSpPr>
              <a:spLocks noChangeShapeType="1"/>
            </p:cNvSpPr>
            <p:nvPr/>
          </p:nvSpPr>
          <p:spPr bwMode="auto">
            <a:xfrm flipH="1">
              <a:off x="1995" y="2511"/>
              <a:ext cx="166" cy="0"/>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67"/>
            <p:cNvSpPr>
              <a:spLocks/>
            </p:cNvSpPr>
            <p:nvPr/>
          </p:nvSpPr>
          <p:spPr bwMode="auto">
            <a:xfrm>
              <a:off x="1745" y="2246"/>
              <a:ext cx="607" cy="177"/>
            </a:xfrm>
            <a:custGeom>
              <a:avLst/>
              <a:gdLst>
                <a:gd name="T0" fmla="*/ 0 w 607"/>
                <a:gd name="T1" fmla="*/ 0 h 177"/>
                <a:gd name="T2" fmla="*/ 196 w 607"/>
                <a:gd name="T3" fmla="*/ 177 h 177"/>
                <a:gd name="T4" fmla="*/ 607 w 607"/>
                <a:gd name="T5" fmla="*/ 177 h 177"/>
                <a:gd name="T6" fmla="*/ 396 w 607"/>
                <a:gd name="T7" fmla="*/ 0 h 177"/>
                <a:gd name="T8" fmla="*/ 0 w 607"/>
                <a:gd name="T9" fmla="*/ 0 h 177"/>
              </a:gdLst>
              <a:ahLst/>
              <a:cxnLst>
                <a:cxn ang="0">
                  <a:pos x="T0" y="T1"/>
                </a:cxn>
                <a:cxn ang="0">
                  <a:pos x="T2" y="T3"/>
                </a:cxn>
                <a:cxn ang="0">
                  <a:pos x="T4" y="T5"/>
                </a:cxn>
                <a:cxn ang="0">
                  <a:pos x="T6" y="T7"/>
                </a:cxn>
                <a:cxn ang="0">
                  <a:pos x="T8" y="T9"/>
                </a:cxn>
              </a:cxnLst>
              <a:rect l="0" t="0" r="r" b="b"/>
              <a:pathLst>
                <a:path w="607" h="177">
                  <a:moveTo>
                    <a:pt x="0" y="0"/>
                  </a:moveTo>
                  <a:lnTo>
                    <a:pt x="196" y="177"/>
                  </a:lnTo>
                  <a:lnTo>
                    <a:pt x="607" y="177"/>
                  </a:lnTo>
                  <a:lnTo>
                    <a:pt x="39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68"/>
            <p:cNvSpPr>
              <a:spLocks/>
            </p:cNvSpPr>
            <p:nvPr/>
          </p:nvSpPr>
          <p:spPr bwMode="auto">
            <a:xfrm>
              <a:off x="1745" y="2246"/>
              <a:ext cx="607" cy="177"/>
            </a:xfrm>
            <a:custGeom>
              <a:avLst/>
              <a:gdLst>
                <a:gd name="T0" fmla="*/ 396 w 607"/>
                <a:gd name="T1" fmla="*/ 0 h 177"/>
                <a:gd name="T2" fmla="*/ 607 w 607"/>
                <a:gd name="T3" fmla="*/ 177 h 177"/>
                <a:gd name="T4" fmla="*/ 196 w 607"/>
                <a:gd name="T5" fmla="*/ 177 h 177"/>
                <a:gd name="T6" fmla="*/ 0 w 607"/>
                <a:gd name="T7" fmla="*/ 0 h 177"/>
                <a:gd name="T8" fmla="*/ 396 w 607"/>
                <a:gd name="T9" fmla="*/ 0 h 177"/>
              </a:gdLst>
              <a:ahLst/>
              <a:cxnLst>
                <a:cxn ang="0">
                  <a:pos x="T0" y="T1"/>
                </a:cxn>
                <a:cxn ang="0">
                  <a:pos x="T2" y="T3"/>
                </a:cxn>
                <a:cxn ang="0">
                  <a:pos x="T4" y="T5"/>
                </a:cxn>
                <a:cxn ang="0">
                  <a:pos x="T6" y="T7"/>
                </a:cxn>
                <a:cxn ang="0">
                  <a:pos x="T8" y="T9"/>
                </a:cxn>
              </a:cxnLst>
              <a:rect l="0" t="0" r="r" b="b"/>
              <a:pathLst>
                <a:path w="607" h="177">
                  <a:moveTo>
                    <a:pt x="396" y="0"/>
                  </a:moveTo>
                  <a:lnTo>
                    <a:pt x="607" y="177"/>
                  </a:lnTo>
                  <a:lnTo>
                    <a:pt x="196" y="177"/>
                  </a:lnTo>
                  <a:lnTo>
                    <a:pt x="0" y="0"/>
                  </a:lnTo>
                  <a:lnTo>
                    <a:pt x="396" y="0"/>
                  </a:lnTo>
                  <a:close/>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2" name="Line 69"/>
            <p:cNvSpPr>
              <a:spLocks noChangeShapeType="1"/>
            </p:cNvSpPr>
            <p:nvPr/>
          </p:nvSpPr>
          <p:spPr bwMode="auto">
            <a:xfrm>
              <a:off x="1887" y="2246"/>
              <a:ext cx="196" cy="172"/>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 name="Line 70"/>
            <p:cNvSpPr>
              <a:spLocks noChangeShapeType="1"/>
            </p:cNvSpPr>
            <p:nvPr/>
          </p:nvSpPr>
          <p:spPr bwMode="auto">
            <a:xfrm>
              <a:off x="2019" y="2246"/>
              <a:ext cx="201" cy="177"/>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 name="Line 71"/>
            <p:cNvSpPr>
              <a:spLocks noChangeShapeType="1"/>
            </p:cNvSpPr>
            <p:nvPr/>
          </p:nvSpPr>
          <p:spPr bwMode="auto">
            <a:xfrm>
              <a:off x="1838" y="2330"/>
              <a:ext cx="401" cy="0"/>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5" name="Group 64"/>
          <p:cNvGrpSpPr>
            <a:grpSpLocks noChangeAspect="1"/>
          </p:cNvGrpSpPr>
          <p:nvPr/>
        </p:nvGrpSpPr>
        <p:grpSpPr bwMode="auto">
          <a:xfrm>
            <a:off x="248080" y="3064056"/>
            <a:ext cx="323384" cy="141181"/>
            <a:chOff x="1745" y="2246"/>
            <a:chExt cx="607" cy="265"/>
          </a:xfrm>
        </p:grpSpPr>
        <p:sp>
          <p:nvSpPr>
            <p:cNvPr id="206" name="Line 65"/>
            <p:cNvSpPr>
              <a:spLocks noChangeShapeType="1"/>
            </p:cNvSpPr>
            <p:nvPr/>
          </p:nvSpPr>
          <p:spPr bwMode="auto">
            <a:xfrm>
              <a:off x="2078" y="2374"/>
              <a:ext cx="0" cy="132"/>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 name="Line 66"/>
            <p:cNvSpPr>
              <a:spLocks noChangeShapeType="1"/>
            </p:cNvSpPr>
            <p:nvPr/>
          </p:nvSpPr>
          <p:spPr bwMode="auto">
            <a:xfrm flipH="1">
              <a:off x="1995" y="2511"/>
              <a:ext cx="166" cy="0"/>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67"/>
            <p:cNvSpPr>
              <a:spLocks/>
            </p:cNvSpPr>
            <p:nvPr/>
          </p:nvSpPr>
          <p:spPr bwMode="auto">
            <a:xfrm>
              <a:off x="1745" y="2246"/>
              <a:ext cx="607" cy="177"/>
            </a:xfrm>
            <a:custGeom>
              <a:avLst/>
              <a:gdLst>
                <a:gd name="T0" fmla="*/ 0 w 607"/>
                <a:gd name="T1" fmla="*/ 0 h 177"/>
                <a:gd name="T2" fmla="*/ 196 w 607"/>
                <a:gd name="T3" fmla="*/ 177 h 177"/>
                <a:gd name="T4" fmla="*/ 607 w 607"/>
                <a:gd name="T5" fmla="*/ 177 h 177"/>
                <a:gd name="T6" fmla="*/ 396 w 607"/>
                <a:gd name="T7" fmla="*/ 0 h 177"/>
                <a:gd name="T8" fmla="*/ 0 w 607"/>
                <a:gd name="T9" fmla="*/ 0 h 177"/>
              </a:gdLst>
              <a:ahLst/>
              <a:cxnLst>
                <a:cxn ang="0">
                  <a:pos x="T0" y="T1"/>
                </a:cxn>
                <a:cxn ang="0">
                  <a:pos x="T2" y="T3"/>
                </a:cxn>
                <a:cxn ang="0">
                  <a:pos x="T4" y="T5"/>
                </a:cxn>
                <a:cxn ang="0">
                  <a:pos x="T6" y="T7"/>
                </a:cxn>
                <a:cxn ang="0">
                  <a:pos x="T8" y="T9"/>
                </a:cxn>
              </a:cxnLst>
              <a:rect l="0" t="0" r="r" b="b"/>
              <a:pathLst>
                <a:path w="607" h="177">
                  <a:moveTo>
                    <a:pt x="0" y="0"/>
                  </a:moveTo>
                  <a:lnTo>
                    <a:pt x="196" y="177"/>
                  </a:lnTo>
                  <a:lnTo>
                    <a:pt x="607" y="177"/>
                  </a:lnTo>
                  <a:lnTo>
                    <a:pt x="39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68"/>
            <p:cNvSpPr>
              <a:spLocks/>
            </p:cNvSpPr>
            <p:nvPr/>
          </p:nvSpPr>
          <p:spPr bwMode="auto">
            <a:xfrm>
              <a:off x="1745" y="2246"/>
              <a:ext cx="607" cy="177"/>
            </a:xfrm>
            <a:custGeom>
              <a:avLst/>
              <a:gdLst>
                <a:gd name="T0" fmla="*/ 396 w 607"/>
                <a:gd name="T1" fmla="*/ 0 h 177"/>
                <a:gd name="T2" fmla="*/ 607 w 607"/>
                <a:gd name="T3" fmla="*/ 177 h 177"/>
                <a:gd name="T4" fmla="*/ 196 w 607"/>
                <a:gd name="T5" fmla="*/ 177 h 177"/>
                <a:gd name="T6" fmla="*/ 0 w 607"/>
                <a:gd name="T7" fmla="*/ 0 h 177"/>
                <a:gd name="T8" fmla="*/ 396 w 607"/>
                <a:gd name="T9" fmla="*/ 0 h 177"/>
              </a:gdLst>
              <a:ahLst/>
              <a:cxnLst>
                <a:cxn ang="0">
                  <a:pos x="T0" y="T1"/>
                </a:cxn>
                <a:cxn ang="0">
                  <a:pos x="T2" y="T3"/>
                </a:cxn>
                <a:cxn ang="0">
                  <a:pos x="T4" y="T5"/>
                </a:cxn>
                <a:cxn ang="0">
                  <a:pos x="T6" y="T7"/>
                </a:cxn>
                <a:cxn ang="0">
                  <a:pos x="T8" y="T9"/>
                </a:cxn>
              </a:cxnLst>
              <a:rect l="0" t="0" r="r" b="b"/>
              <a:pathLst>
                <a:path w="607" h="177">
                  <a:moveTo>
                    <a:pt x="396" y="0"/>
                  </a:moveTo>
                  <a:lnTo>
                    <a:pt x="607" y="177"/>
                  </a:lnTo>
                  <a:lnTo>
                    <a:pt x="196" y="177"/>
                  </a:lnTo>
                  <a:lnTo>
                    <a:pt x="0" y="0"/>
                  </a:lnTo>
                  <a:lnTo>
                    <a:pt x="396" y="0"/>
                  </a:lnTo>
                  <a:close/>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 name="Line 69"/>
            <p:cNvSpPr>
              <a:spLocks noChangeShapeType="1"/>
            </p:cNvSpPr>
            <p:nvPr/>
          </p:nvSpPr>
          <p:spPr bwMode="auto">
            <a:xfrm>
              <a:off x="1887" y="2246"/>
              <a:ext cx="196" cy="172"/>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 name="Line 70"/>
            <p:cNvSpPr>
              <a:spLocks noChangeShapeType="1"/>
            </p:cNvSpPr>
            <p:nvPr/>
          </p:nvSpPr>
          <p:spPr bwMode="auto">
            <a:xfrm>
              <a:off x="2019" y="2246"/>
              <a:ext cx="201" cy="177"/>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 name="Line 71"/>
            <p:cNvSpPr>
              <a:spLocks noChangeShapeType="1"/>
            </p:cNvSpPr>
            <p:nvPr/>
          </p:nvSpPr>
          <p:spPr bwMode="auto">
            <a:xfrm>
              <a:off x="1838" y="2330"/>
              <a:ext cx="401" cy="0"/>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3" name="Group 64"/>
          <p:cNvGrpSpPr>
            <a:grpSpLocks noChangeAspect="1"/>
          </p:cNvGrpSpPr>
          <p:nvPr/>
        </p:nvGrpSpPr>
        <p:grpSpPr bwMode="auto">
          <a:xfrm>
            <a:off x="477700" y="3234473"/>
            <a:ext cx="323384" cy="141181"/>
            <a:chOff x="1745" y="2246"/>
            <a:chExt cx="607" cy="265"/>
          </a:xfrm>
        </p:grpSpPr>
        <p:sp>
          <p:nvSpPr>
            <p:cNvPr id="214" name="Line 65"/>
            <p:cNvSpPr>
              <a:spLocks noChangeShapeType="1"/>
            </p:cNvSpPr>
            <p:nvPr/>
          </p:nvSpPr>
          <p:spPr bwMode="auto">
            <a:xfrm>
              <a:off x="2078" y="2374"/>
              <a:ext cx="0" cy="132"/>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 name="Line 66"/>
            <p:cNvSpPr>
              <a:spLocks noChangeShapeType="1"/>
            </p:cNvSpPr>
            <p:nvPr/>
          </p:nvSpPr>
          <p:spPr bwMode="auto">
            <a:xfrm flipH="1">
              <a:off x="1995" y="2511"/>
              <a:ext cx="166" cy="0"/>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67"/>
            <p:cNvSpPr>
              <a:spLocks/>
            </p:cNvSpPr>
            <p:nvPr/>
          </p:nvSpPr>
          <p:spPr bwMode="auto">
            <a:xfrm>
              <a:off x="1745" y="2246"/>
              <a:ext cx="607" cy="177"/>
            </a:xfrm>
            <a:custGeom>
              <a:avLst/>
              <a:gdLst>
                <a:gd name="T0" fmla="*/ 0 w 607"/>
                <a:gd name="T1" fmla="*/ 0 h 177"/>
                <a:gd name="T2" fmla="*/ 196 w 607"/>
                <a:gd name="T3" fmla="*/ 177 h 177"/>
                <a:gd name="T4" fmla="*/ 607 w 607"/>
                <a:gd name="T5" fmla="*/ 177 h 177"/>
                <a:gd name="T6" fmla="*/ 396 w 607"/>
                <a:gd name="T7" fmla="*/ 0 h 177"/>
                <a:gd name="T8" fmla="*/ 0 w 607"/>
                <a:gd name="T9" fmla="*/ 0 h 177"/>
              </a:gdLst>
              <a:ahLst/>
              <a:cxnLst>
                <a:cxn ang="0">
                  <a:pos x="T0" y="T1"/>
                </a:cxn>
                <a:cxn ang="0">
                  <a:pos x="T2" y="T3"/>
                </a:cxn>
                <a:cxn ang="0">
                  <a:pos x="T4" y="T5"/>
                </a:cxn>
                <a:cxn ang="0">
                  <a:pos x="T6" y="T7"/>
                </a:cxn>
                <a:cxn ang="0">
                  <a:pos x="T8" y="T9"/>
                </a:cxn>
              </a:cxnLst>
              <a:rect l="0" t="0" r="r" b="b"/>
              <a:pathLst>
                <a:path w="607" h="177">
                  <a:moveTo>
                    <a:pt x="0" y="0"/>
                  </a:moveTo>
                  <a:lnTo>
                    <a:pt x="196" y="177"/>
                  </a:lnTo>
                  <a:lnTo>
                    <a:pt x="607" y="177"/>
                  </a:lnTo>
                  <a:lnTo>
                    <a:pt x="39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68"/>
            <p:cNvSpPr>
              <a:spLocks/>
            </p:cNvSpPr>
            <p:nvPr/>
          </p:nvSpPr>
          <p:spPr bwMode="auto">
            <a:xfrm>
              <a:off x="1745" y="2246"/>
              <a:ext cx="607" cy="177"/>
            </a:xfrm>
            <a:custGeom>
              <a:avLst/>
              <a:gdLst>
                <a:gd name="T0" fmla="*/ 396 w 607"/>
                <a:gd name="T1" fmla="*/ 0 h 177"/>
                <a:gd name="T2" fmla="*/ 607 w 607"/>
                <a:gd name="T3" fmla="*/ 177 h 177"/>
                <a:gd name="T4" fmla="*/ 196 w 607"/>
                <a:gd name="T5" fmla="*/ 177 h 177"/>
                <a:gd name="T6" fmla="*/ 0 w 607"/>
                <a:gd name="T7" fmla="*/ 0 h 177"/>
                <a:gd name="T8" fmla="*/ 396 w 607"/>
                <a:gd name="T9" fmla="*/ 0 h 177"/>
              </a:gdLst>
              <a:ahLst/>
              <a:cxnLst>
                <a:cxn ang="0">
                  <a:pos x="T0" y="T1"/>
                </a:cxn>
                <a:cxn ang="0">
                  <a:pos x="T2" y="T3"/>
                </a:cxn>
                <a:cxn ang="0">
                  <a:pos x="T4" y="T5"/>
                </a:cxn>
                <a:cxn ang="0">
                  <a:pos x="T6" y="T7"/>
                </a:cxn>
                <a:cxn ang="0">
                  <a:pos x="T8" y="T9"/>
                </a:cxn>
              </a:cxnLst>
              <a:rect l="0" t="0" r="r" b="b"/>
              <a:pathLst>
                <a:path w="607" h="177">
                  <a:moveTo>
                    <a:pt x="396" y="0"/>
                  </a:moveTo>
                  <a:lnTo>
                    <a:pt x="607" y="177"/>
                  </a:lnTo>
                  <a:lnTo>
                    <a:pt x="196" y="177"/>
                  </a:lnTo>
                  <a:lnTo>
                    <a:pt x="0" y="0"/>
                  </a:lnTo>
                  <a:lnTo>
                    <a:pt x="396" y="0"/>
                  </a:lnTo>
                  <a:close/>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 name="Line 69"/>
            <p:cNvSpPr>
              <a:spLocks noChangeShapeType="1"/>
            </p:cNvSpPr>
            <p:nvPr/>
          </p:nvSpPr>
          <p:spPr bwMode="auto">
            <a:xfrm>
              <a:off x="1887" y="2246"/>
              <a:ext cx="196" cy="172"/>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 name="Line 70"/>
            <p:cNvSpPr>
              <a:spLocks noChangeShapeType="1"/>
            </p:cNvSpPr>
            <p:nvPr/>
          </p:nvSpPr>
          <p:spPr bwMode="auto">
            <a:xfrm>
              <a:off x="2019" y="2246"/>
              <a:ext cx="201" cy="177"/>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 name="Line 71"/>
            <p:cNvSpPr>
              <a:spLocks noChangeShapeType="1"/>
            </p:cNvSpPr>
            <p:nvPr/>
          </p:nvSpPr>
          <p:spPr bwMode="auto">
            <a:xfrm>
              <a:off x="1838" y="2330"/>
              <a:ext cx="401" cy="0"/>
            </a:xfrm>
            <a:prstGeom prst="line">
              <a:avLst/>
            </a:prstGeom>
            <a:noFill/>
            <a:ln w="7938" cap="flat">
              <a:solidFill>
                <a:srgbClr val="0011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25" name="Freeform 224"/>
          <p:cNvSpPr/>
          <p:nvPr/>
        </p:nvSpPr>
        <p:spPr>
          <a:xfrm>
            <a:off x="1555766" y="2032294"/>
            <a:ext cx="1009785" cy="225414"/>
          </a:xfrm>
          <a:custGeom>
            <a:avLst/>
            <a:gdLst>
              <a:gd name="connsiteX0" fmla="*/ 0 w 1004888"/>
              <a:gd name="connsiteY0" fmla="*/ 209550 h 209550"/>
              <a:gd name="connsiteX1" fmla="*/ 561975 w 1004888"/>
              <a:gd name="connsiteY1" fmla="*/ 171450 h 209550"/>
              <a:gd name="connsiteX2" fmla="*/ 1004888 w 1004888"/>
              <a:gd name="connsiteY2" fmla="*/ 0 h 209550"/>
            </a:gdLst>
            <a:ahLst/>
            <a:cxnLst>
              <a:cxn ang="0">
                <a:pos x="connsiteX0" y="connsiteY0"/>
              </a:cxn>
              <a:cxn ang="0">
                <a:pos x="connsiteX1" y="connsiteY1"/>
              </a:cxn>
              <a:cxn ang="0">
                <a:pos x="connsiteX2" y="connsiteY2"/>
              </a:cxn>
            </a:cxnLst>
            <a:rect l="l" t="t" r="r" b="b"/>
            <a:pathLst>
              <a:path w="1004888" h="209550">
                <a:moveTo>
                  <a:pt x="0" y="209550"/>
                </a:moveTo>
                <a:cubicBezTo>
                  <a:pt x="197247" y="207962"/>
                  <a:pt x="394494" y="206375"/>
                  <a:pt x="561975" y="171450"/>
                </a:cubicBezTo>
                <a:cubicBezTo>
                  <a:pt x="729456" y="136525"/>
                  <a:pt x="867172" y="68262"/>
                  <a:pt x="1004888" y="0"/>
                </a:cubicBezTo>
              </a:path>
            </a:pathLst>
          </a:cu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6" name="Freeform 225"/>
          <p:cNvSpPr/>
          <p:nvPr/>
        </p:nvSpPr>
        <p:spPr>
          <a:xfrm>
            <a:off x="2723882" y="2029499"/>
            <a:ext cx="832133" cy="142310"/>
          </a:xfrm>
          <a:custGeom>
            <a:avLst/>
            <a:gdLst>
              <a:gd name="connsiteX0" fmla="*/ 0 w 842962"/>
              <a:gd name="connsiteY0" fmla="*/ 0 h 151402"/>
              <a:gd name="connsiteX1" fmla="*/ 452437 w 842962"/>
              <a:gd name="connsiteY1" fmla="*/ 138113 h 151402"/>
              <a:gd name="connsiteX2" fmla="*/ 842962 w 842962"/>
              <a:gd name="connsiteY2" fmla="*/ 138113 h 151402"/>
            </a:gdLst>
            <a:ahLst/>
            <a:cxnLst>
              <a:cxn ang="0">
                <a:pos x="connsiteX0" y="connsiteY0"/>
              </a:cxn>
              <a:cxn ang="0">
                <a:pos x="connsiteX1" y="connsiteY1"/>
              </a:cxn>
              <a:cxn ang="0">
                <a:pos x="connsiteX2" y="connsiteY2"/>
              </a:cxn>
            </a:cxnLst>
            <a:rect l="l" t="t" r="r" b="b"/>
            <a:pathLst>
              <a:path w="842962" h="151402">
                <a:moveTo>
                  <a:pt x="0" y="0"/>
                </a:moveTo>
                <a:cubicBezTo>
                  <a:pt x="155971" y="57547"/>
                  <a:pt x="311943" y="115094"/>
                  <a:pt x="452437" y="138113"/>
                </a:cubicBezTo>
                <a:cubicBezTo>
                  <a:pt x="592931" y="161132"/>
                  <a:pt x="717946" y="149622"/>
                  <a:pt x="842962" y="138113"/>
                </a:cubicBezTo>
              </a:path>
            </a:pathLst>
          </a:cu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7" name="Freeform 226"/>
          <p:cNvSpPr/>
          <p:nvPr/>
        </p:nvSpPr>
        <p:spPr>
          <a:xfrm>
            <a:off x="3802962" y="2039456"/>
            <a:ext cx="686504" cy="117455"/>
          </a:xfrm>
          <a:custGeom>
            <a:avLst/>
            <a:gdLst>
              <a:gd name="connsiteX0" fmla="*/ 0 w 700087"/>
              <a:gd name="connsiteY0" fmla="*/ 114300 h 114300"/>
              <a:gd name="connsiteX1" fmla="*/ 409575 w 700087"/>
              <a:gd name="connsiteY1" fmla="*/ 85725 h 114300"/>
              <a:gd name="connsiteX2" fmla="*/ 700087 w 700087"/>
              <a:gd name="connsiteY2" fmla="*/ 0 h 114300"/>
            </a:gdLst>
            <a:ahLst/>
            <a:cxnLst>
              <a:cxn ang="0">
                <a:pos x="connsiteX0" y="connsiteY0"/>
              </a:cxn>
              <a:cxn ang="0">
                <a:pos x="connsiteX1" y="connsiteY1"/>
              </a:cxn>
              <a:cxn ang="0">
                <a:pos x="connsiteX2" y="connsiteY2"/>
              </a:cxn>
            </a:cxnLst>
            <a:rect l="l" t="t" r="r" b="b"/>
            <a:pathLst>
              <a:path w="700087" h="114300">
                <a:moveTo>
                  <a:pt x="0" y="114300"/>
                </a:moveTo>
                <a:cubicBezTo>
                  <a:pt x="146447" y="109537"/>
                  <a:pt x="292894" y="104775"/>
                  <a:pt x="409575" y="85725"/>
                </a:cubicBezTo>
                <a:cubicBezTo>
                  <a:pt x="526256" y="66675"/>
                  <a:pt x="613171" y="33337"/>
                  <a:pt x="700087" y="0"/>
                </a:cubicBezTo>
              </a:path>
            </a:pathLst>
          </a:cu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8" name="Freeform 227"/>
          <p:cNvSpPr/>
          <p:nvPr/>
        </p:nvSpPr>
        <p:spPr>
          <a:xfrm>
            <a:off x="4575191" y="2034695"/>
            <a:ext cx="461963" cy="123825"/>
          </a:xfrm>
          <a:custGeom>
            <a:avLst/>
            <a:gdLst>
              <a:gd name="connsiteX0" fmla="*/ 0 w 461963"/>
              <a:gd name="connsiteY0" fmla="*/ 0 h 123825"/>
              <a:gd name="connsiteX1" fmla="*/ 261938 w 461963"/>
              <a:gd name="connsiteY1" fmla="*/ 85725 h 123825"/>
              <a:gd name="connsiteX2" fmla="*/ 461963 w 461963"/>
              <a:gd name="connsiteY2" fmla="*/ 123825 h 123825"/>
            </a:gdLst>
            <a:ahLst/>
            <a:cxnLst>
              <a:cxn ang="0">
                <a:pos x="connsiteX0" y="connsiteY0"/>
              </a:cxn>
              <a:cxn ang="0">
                <a:pos x="connsiteX1" y="connsiteY1"/>
              </a:cxn>
              <a:cxn ang="0">
                <a:pos x="connsiteX2" y="connsiteY2"/>
              </a:cxn>
            </a:cxnLst>
            <a:rect l="l" t="t" r="r" b="b"/>
            <a:pathLst>
              <a:path w="461963" h="123825">
                <a:moveTo>
                  <a:pt x="0" y="0"/>
                </a:moveTo>
                <a:cubicBezTo>
                  <a:pt x="92472" y="32544"/>
                  <a:pt x="184944" y="65088"/>
                  <a:pt x="261938" y="85725"/>
                </a:cubicBezTo>
                <a:cubicBezTo>
                  <a:pt x="338932" y="106362"/>
                  <a:pt x="400447" y="115093"/>
                  <a:pt x="461963" y="123825"/>
                </a:cubicBezTo>
              </a:path>
            </a:pathLst>
          </a:cu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9" name="Freeform 228"/>
          <p:cNvSpPr/>
          <p:nvPr/>
        </p:nvSpPr>
        <p:spPr>
          <a:xfrm>
            <a:off x="5118116" y="2144232"/>
            <a:ext cx="581025" cy="42886"/>
          </a:xfrm>
          <a:custGeom>
            <a:avLst/>
            <a:gdLst>
              <a:gd name="connsiteX0" fmla="*/ 0 w 581025"/>
              <a:gd name="connsiteY0" fmla="*/ 4763 h 42886"/>
              <a:gd name="connsiteX1" fmla="*/ 323850 w 581025"/>
              <a:gd name="connsiteY1" fmla="*/ 42863 h 42886"/>
              <a:gd name="connsiteX2" fmla="*/ 581025 w 581025"/>
              <a:gd name="connsiteY2" fmla="*/ 0 h 42886"/>
            </a:gdLst>
            <a:ahLst/>
            <a:cxnLst>
              <a:cxn ang="0">
                <a:pos x="connsiteX0" y="connsiteY0"/>
              </a:cxn>
              <a:cxn ang="0">
                <a:pos x="connsiteX1" y="connsiteY1"/>
              </a:cxn>
              <a:cxn ang="0">
                <a:pos x="connsiteX2" y="connsiteY2"/>
              </a:cxn>
            </a:cxnLst>
            <a:rect l="l" t="t" r="r" b="b"/>
            <a:pathLst>
              <a:path w="581025" h="42886">
                <a:moveTo>
                  <a:pt x="0" y="4763"/>
                </a:moveTo>
                <a:cubicBezTo>
                  <a:pt x="113506" y="24210"/>
                  <a:pt x="227013" y="43657"/>
                  <a:pt x="323850" y="42863"/>
                </a:cubicBezTo>
                <a:cubicBezTo>
                  <a:pt x="420687" y="42069"/>
                  <a:pt x="500856" y="21034"/>
                  <a:pt x="581025" y="0"/>
                </a:cubicBezTo>
              </a:path>
            </a:pathLst>
          </a:cu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30" name="Group 65"/>
          <p:cNvGrpSpPr>
            <a:grpSpLocks noChangeAspect="1"/>
          </p:cNvGrpSpPr>
          <p:nvPr/>
        </p:nvGrpSpPr>
        <p:grpSpPr bwMode="auto">
          <a:xfrm>
            <a:off x="521315" y="2962342"/>
            <a:ext cx="113605" cy="113605"/>
            <a:chOff x="2416" y="1321"/>
            <a:chExt cx="417" cy="417"/>
          </a:xfrm>
        </p:grpSpPr>
        <p:sp>
          <p:nvSpPr>
            <p:cNvPr id="231" name="Oval 66"/>
            <p:cNvSpPr>
              <a:spLocks noChangeArrowheads="1"/>
            </p:cNvSpPr>
            <p:nvPr/>
          </p:nvSpPr>
          <p:spPr bwMode="auto">
            <a:xfrm>
              <a:off x="2416" y="1704"/>
              <a:ext cx="34" cy="34"/>
            </a:xfrm>
            <a:prstGeom prst="ellipse">
              <a:avLst/>
            </a:prstGeom>
            <a:solidFill>
              <a:srgbClr val="00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67"/>
            <p:cNvSpPr>
              <a:spLocks/>
            </p:cNvSpPr>
            <p:nvPr/>
          </p:nvSpPr>
          <p:spPr bwMode="auto">
            <a:xfrm>
              <a:off x="2425" y="1453"/>
              <a:ext cx="275" cy="276"/>
            </a:xfrm>
            <a:custGeom>
              <a:avLst/>
              <a:gdLst>
                <a:gd name="T0" fmla="*/ 56 w 56"/>
                <a:gd name="T1" fmla="*/ 56 h 56"/>
                <a:gd name="T2" fmla="*/ 0 w 56"/>
                <a:gd name="T3" fmla="*/ 0 h 56"/>
              </a:gdLst>
              <a:ahLst/>
              <a:cxnLst>
                <a:cxn ang="0">
                  <a:pos x="T0" y="T1"/>
                </a:cxn>
                <a:cxn ang="0">
                  <a:pos x="T2" y="T3"/>
                </a:cxn>
              </a:cxnLst>
              <a:rect l="0" t="0" r="r" b="b"/>
              <a:pathLst>
                <a:path w="56" h="56">
                  <a:moveTo>
                    <a:pt x="56" y="56"/>
                  </a:moveTo>
                  <a:cubicBezTo>
                    <a:pt x="56" y="25"/>
                    <a:pt x="31" y="0"/>
                    <a:pt x="0" y="0"/>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68"/>
            <p:cNvSpPr>
              <a:spLocks/>
            </p:cNvSpPr>
            <p:nvPr/>
          </p:nvSpPr>
          <p:spPr bwMode="auto">
            <a:xfrm>
              <a:off x="2425" y="1591"/>
              <a:ext cx="138" cy="138"/>
            </a:xfrm>
            <a:custGeom>
              <a:avLst/>
              <a:gdLst>
                <a:gd name="T0" fmla="*/ 0 w 28"/>
                <a:gd name="T1" fmla="*/ 0 h 28"/>
                <a:gd name="T2" fmla="*/ 28 w 28"/>
                <a:gd name="T3" fmla="*/ 28 h 28"/>
              </a:gdLst>
              <a:ahLst/>
              <a:cxnLst>
                <a:cxn ang="0">
                  <a:pos x="T0" y="T1"/>
                </a:cxn>
                <a:cxn ang="0">
                  <a:pos x="T2" y="T3"/>
                </a:cxn>
              </a:cxnLst>
              <a:rect l="0" t="0" r="r" b="b"/>
              <a:pathLst>
                <a:path w="28" h="28">
                  <a:moveTo>
                    <a:pt x="0" y="0"/>
                  </a:moveTo>
                  <a:cubicBezTo>
                    <a:pt x="16" y="0"/>
                    <a:pt x="28" y="12"/>
                    <a:pt x="28" y="28"/>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69"/>
            <p:cNvSpPr>
              <a:spLocks/>
            </p:cNvSpPr>
            <p:nvPr/>
          </p:nvSpPr>
          <p:spPr bwMode="auto">
            <a:xfrm>
              <a:off x="2425" y="1321"/>
              <a:ext cx="408" cy="408"/>
            </a:xfrm>
            <a:custGeom>
              <a:avLst/>
              <a:gdLst>
                <a:gd name="T0" fmla="*/ 83 w 83"/>
                <a:gd name="T1" fmla="*/ 83 h 83"/>
                <a:gd name="T2" fmla="*/ 0 w 83"/>
                <a:gd name="T3" fmla="*/ 0 h 83"/>
              </a:gdLst>
              <a:ahLst/>
              <a:cxnLst>
                <a:cxn ang="0">
                  <a:pos x="T0" y="T1"/>
                </a:cxn>
                <a:cxn ang="0">
                  <a:pos x="T2" y="T3"/>
                </a:cxn>
              </a:cxnLst>
              <a:rect l="0" t="0" r="r" b="b"/>
              <a:pathLst>
                <a:path w="83" h="83">
                  <a:moveTo>
                    <a:pt x="83" y="83"/>
                  </a:moveTo>
                  <a:cubicBezTo>
                    <a:pt x="83" y="37"/>
                    <a:pt x="46" y="0"/>
                    <a:pt x="0" y="0"/>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 name="Line 70"/>
            <p:cNvSpPr>
              <a:spLocks noChangeShapeType="1"/>
            </p:cNvSpPr>
            <p:nvPr/>
          </p:nvSpPr>
          <p:spPr bwMode="auto">
            <a:xfrm>
              <a:off x="2425" y="1729"/>
              <a:ext cx="0" cy="0"/>
            </a:xfrm>
            <a:prstGeom prst="line">
              <a:avLst/>
            </a:prstGeom>
            <a:noFill/>
            <a:ln w="7938" cap="flat">
              <a:solidFill>
                <a:srgbClr val="00D2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6" name="Group 65"/>
          <p:cNvGrpSpPr>
            <a:grpSpLocks noChangeAspect="1"/>
          </p:cNvGrpSpPr>
          <p:nvPr/>
        </p:nvGrpSpPr>
        <p:grpSpPr bwMode="auto">
          <a:xfrm>
            <a:off x="1208551" y="2806737"/>
            <a:ext cx="113605" cy="113605"/>
            <a:chOff x="2416" y="1321"/>
            <a:chExt cx="417" cy="417"/>
          </a:xfrm>
        </p:grpSpPr>
        <p:sp>
          <p:nvSpPr>
            <p:cNvPr id="237" name="Oval 66"/>
            <p:cNvSpPr>
              <a:spLocks noChangeArrowheads="1"/>
            </p:cNvSpPr>
            <p:nvPr/>
          </p:nvSpPr>
          <p:spPr bwMode="auto">
            <a:xfrm>
              <a:off x="2416" y="1704"/>
              <a:ext cx="34" cy="34"/>
            </a:xfrm>
            <a:prstGeom prst="ellipse">
              <a:avLst/>
            </a:prstGeom>
            <a:solidFill>
              <a:srgbClr val="00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67"/>
            <p:cNvSpPr>
              <a:spLocks/>
            </p:cNvSpPr>
            <p:nvPr/>
          </p:nvSpPr>
          <p:spPr bwMode="auto">
            <a:xfrm>
              <a:off x="2425" y="1453"/>
              <a:ext cx="275" cy="276"/>
            </a:xfrm>
            <a:custGeom>
              <a:avLst/>
              <a:gdLst>
                <a:gd name="T0" fmla="*/ 56 w 56"/>
                <a:gd name="T1" fmla="*/ 56 h 56"/>
                <a:gd name="T2" fmla="*/ 0 w 56"/>
                <a:gd name="T3" fmla="*/ 0 h 56"/>
              </a:gdLst>
              <a:ahLst/>
              <a:cxnLst>
                <a:cxn ang="0">
                  <a:pos x="T0" y="T1"/>
                </a:cxn>
                <a:cxn ang="0">
                  <a:pos x="T2" y="T3"/>
                </a:cxn>
              </a:cxnLst>
              <a:rect l="0" t="0" r="r" b="b"/>
              <a:pathLst>
                <a:path w="56" h="56">
                  <a:moveTo>
                    <a:pt x="56" y="56"/>
                  </a:moveTo>
                  <a:cubicBezTo>
                    <a:pt x="56" y="25"/>
                    <a:pt x="31" y="0"/>
                    <a:pt x="0" y="0"/>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68"/>
            <p:cNvSpPr>
              <a:spLocks/>
            </p:cNvSpPr>
            <p:nvPr/>
          </p:nvSpPr>
          <p:spPr bwMode="auto">
            <a:xfrm>
              <a:off x="2425" y="1591"/>
              <a:ext cx="138" cy="138"/>
            </a:xfrm>
            <a:custGeom>
              <a:avLst/>
              <a:gdLst>
                <a:gd name="T0" fmla="*/ 0 w 28"/>
                <a:gd name="T1" fmla="*/ 0 h 28"/>
                <a:gd name="T2" fmla="*/ 28 w 28"/>
                <a:gd name="T3" fmla="*/ 28 h 28"/>
              </a:gdLst>
              <a:ahLst/>
              <a:cxnLst>
                <a:cxn ang="0">
                  <a:pos x="T0" y="T1"/>
                </a:cxn>
                <a:cxn ang="0">
                  <a:pos x="T2" y="T3"/>
                </a:cxn>
              </a:cxnLst>
              <a:rect l="0" t="0" r="r" b="b"/>
              <a:pathLst>
                <a:path w="28" h="28">
                  <a:moveTo>
                    <a:pt x="0" y="0"/>
                  </a:moveTo>
                  <a:cubicBezTo>
                    <a:pt x="16" y="0"/>
                    <a:pt x="28" y="12"/>
                    <a:pt x="28" y="28"/>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69"/>
            <p:cNvSpPr>
              <a:spLocks/>
            </p:cNvSpPr>
            <p:nvPr/>
          </p:nvSpPr>
          <p:spPr bwMode="auto">
            <a:xfrm>
              <a:off x="2425" y="1321"/>
              <a:ext cx="408" cy="408"/>
            </a:xfrm>
            <a:custGeom>
              <a:avLst/>
              <a:gdLst>
                <a:gd name="T0" fmla="*/ 83 w 83"/>
                <a:gd name="T1" fmla="*/ 83 h 83"/>
                <a:gd name="T2" fmla="*/ 0 w 83"/>
                <a:gd name="T3" fmla="*/ 0 h 83"/>
              </a:gdLst>
              <a:ahLst/>
              <a:cxnLst>
                <a:cxn ang="0">
                  <a:pos x="T0" y="T1"/>
                </a:cxn>
                <a:cxn ang="0">
                  <a:pos x="T2" y="T3"/>
                </a:cxn>
              </a:cxnLst>
              <a:rect l="0" t="0" r="r" b="b"/>
              <a:pathLst>
                <a:path w="83" h="83">
                  <a:moveTo>
                    <a:pt x="83" y="83"/>
                  </a:moveTo>
                  <a:cubicBezTo>
                    <a:pt x="83" y="37"/>
                    <a:pt x="46" y="0"/>
                    <a:pt x="0" y="0"/>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 name="Line 70"/>
            <p:cNvSpPr>
              <a:spLocks noChangeShapeType="1"/>
            </p:cNvSpPr>
            <p:nvPr/>
          </p:nvSpPr>
          <p:spPr bwMode="auto">
            <a:xfrm>
              <a:off x="2425" y="1729"/>
              <a:ext cx="0" cy="0"/>
            </a:xfrm>
            <a:prstGeom prst="line">
              <a:avLst/>
            </a:prstGeom>
            <a:noFill/>
            <a:ln w="7938" cap="flat">
              <a:solidFill>
                <a:srgbClr val="00D2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2" name="Group 65"/>
          <p:cNvGrpSpPr>
            <a:grpSpLocks noChangeAspect="1"/>
          </p:cNvGrpSpPr>
          <p:nvPr/>
        </p:nvGrpSpPr>
        <p:grpSpPr bwMode="auto">
          <a:xfrm>
            <a:off x="3667404" y="1986083"/>
            <a:ext cx="113605" cy="113605"/>
            <a:chOff x="2416" y="1321"/>
            <a:chExt cx="417" cy="417"/>
          </a:xfrm>
        </p:grpSpPr>
        <p:sp>
          <p:nvSpPr>
            <p:cNvPr id="243" name="Oval 66"/>
            <p:cNvSpPr>
              <a:spLocks noChangeArrowheads="1"/>
            </p:cNvSpPr>
            <p:nvPr/>
          </p:nvSpPr>
          <p:spPr bwMode="auto">
            <a:xfrm>
              <a:off x="2416" y="1704"/>
              <a:ext cx="34" cy="34"/>
            </a:xfrm>
            <a:prstGeom prst="ellipse">
              <a:avLst/>
            </a:prstGeom>
            <a:solidFill>
              <a:srgbClr val="00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67"/>
            <p:cNvSpPr>
              <a:spLocks/>
            </p:cNvSpPr>
            <p:nvPr/>
          </p:nvSpPr>
          <p:spPr bwMode="auto">
            <a:xfrm>
              <a:off x="2425" y="1453"/>
              <a:ext cx="275" cy="276"/>
            </a:xfrm>
            <a:custGeom>
              <a:avLst/>
              <a:gdLst>
                <a:gd name="T0" fmla="*/ 56 w 56"/>
                <a:gd name="T1" fmla="*/ 56 h 56"/>
                <a:gd name="T2" fmla="*/ 0 w 56"/>
                <a:gd name="T3" fmla="*/ 0 h 56"/>
              </a:gdLst>
              <a:ahLst/>
              <a:cxnLst>
                <a:cxn ang="0">
                  <a:pos x="T0" y="T1"/>
                </a:cxn>
                <a:cxn ang="0">
                  <a:pos x="T2" y="T3"/>
                </a:cxn>
              </a:cxnLst>
              <a:rect l="0" t="0" r="r" b="b"/>
              <a:pathLst>
                <a:path w="56" h="56">
                  <a:moveTo>
                    <a:pt x="56" y="56"/>
                  </a:moveTo>
                  <a:cubicBezTo>
                    <a:pt x="56" y="25"/>
                    <a:pt x="31" y="0"/>
                    <a:pt x="0" y="0"/>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68"/>
            <p:cNvSpPr>
              <a:spLocks/>
            </p:cNvSpPr>
            <p:nvPr/>
          </p:nvSpPr>
          <p:spPr bwMode="auto">
            <a:xfrm>
              <a:off x="2425" y="1591"/>
              <a:ext cx="138" cy="138"/>
            </a:xfrm>
            <a:custGeom>
              <a:avLst/>
              <a:gdLst>
                <a:gd name="T0" fmla="*/ 0 w 28"/>
                <a:gd name="T1" fmla="*/ 0 h 28"/>
                <a:gd name="T2" fmla="*/ 28 w 28"/>
                <a:gd name="T3" fmla="*/ 28 h 28"/>
              </a:gdLst>
              <a:ahLst/>
              <a:cxnLst>
                <a:cxn ang="0">
                  <a:pos x="T0" y="T1"/>
                </a:cxn>
                <a:cxn ang="0">
                  <a:pos x="T2" y="T3"/>
                </a:cxn>
              </a:cxnLst>
              <a:rect l="0" t="0" r="r" b="b"/>
              <a:pathLst>
                <a:path w="28" h="28">
                  <a:moveTo>
                    <a:pt x="0" y="0"/>
                  </a:moveTo>
                  <a:cubicBezTo>
                    <a:pt x="16" y="0"/>
                    <a:pt x="28" y="12"/>
                    <a:pt x="28" y="28"/>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69"/>
            <p:cNvSpPr>
              <a:spLocks/>
            </p:cNvSpPr>
            <p:nvPr/>
          </p:nvSpPr>
          <p:spPr bwMode="auto">
            <a:xfrm>
              <a:off x="2425" y="1321"/>
              <a:ext cx="408" cy="408"/>
            </a:xfrm>
            <a:custGeom>
              <a:avLst/>
              <a:gdLst>
                <a:gd name="T0" fmla="*/ 83 w 83"/>
                <a:gd name="T1" fmla="*/ 83 h 83"/>
                <a:gd name="T2" fmla="*/ 0 w 83"/>
                <a:gd name="T3" fmla="*/ 0 h 83"/>
              </a:gdLst>
              <a:ahLst/>
              <a:cxnLst>
                <a:cxn ang="0">
                  <a:pos x="T0" y="T1"/>
                </a:cxn>
                <a:cxn ang="0">
                  <a:pos x="T2" y="T3"/>
                </a:cxn>
              </a:cxnLst>
              <a:rect l="0" t="0" r="r" b="b"/>
              <a:pathLst>
                <a:path w="83" h="83">
                  <a:moveTo>
                    <a:pt x="83" y="83"/>
                  </a:moveTo>
                  <a:cubicBezTo>
                    <a:pt x="83" y="37"/>
                    <a:pt x="46" y="0"/>
                    <a:pt x="0" y="0"/>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 name="Line 70"/>
            <p:cNvSpPr>
              <a:spLocks noChangeShapeType="1"/>
            </p:cNvSpPr>
            <p:nvPr/>
          </p:nvSpPr>
          <p:spPr bwMode="auto">
            <a:xfrm>
              <a:off x="2425" y="1729"/>
              <a:ext cx="0" cy="0"/>
            </a:xfrm>
            <a:prstGeom prst="line">
              <a:avLst/>
            </a:prstGeom>
            <a:noFill/>
            <a:ln w="7938" cap="flat">
              <a:solidFill>
                <a:srgbClr val="00D2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8" name="Group 65"/>
          <p:cNvGrpSpPr>
            <a:grpSpLocks noChangeAspect="1"/>
          </p:cNvGrpSpPr>
          <p:nvPr/>
        </p:nvGrpSpPr>
        <p:grpSpPr bwMode="auto">
          <a:xfrm>
            <a:off x="4596891" y="1869495"/>
            <a:ext cx="113605" cy="113605"/>
            <a:chOff x="2416" y="1321"/>
            <a:chExt cx="417" cy="417"/>
          </a:xfrm>
        </p:grpSpPr>
        <p:sp>
          <p:nvSpPr>
            <p:cNvPr id="249" name="Oval 66"/>
            <p:cNvSpPr>
              <a:spLocks noChangeArrowheads="1"/>
            </p:cNvSpPr>
            <p:nvPr/>
          </p:nvSpPr>
          <p:spPr bwMode="auto">
            <a:xfrm>
              <a:off x="2416" y="1704"/>
              <a:ext cx="34" cy="34"/>
            </a:xfrm>
            <a:prstGeom prst="ellipse">
              <a:avLst/>
            </a:prstGeom>
            <a:solidFill>
              <a:srgbClr val="00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67"/>
            <p:cNvSpPr>
              <a:spLocks/>
            </p:cNvSpPr>
            <p:nvPr/>
          </p:nvSpPr>
          <p:spPr bwMode="auto">
            <a:xfrm>
              <a:off x="2425" y="1453"/>
              <a:ext cx="275" cy="276"/>
            </a:xfrm>
            <a:custGeom>
              <a:avLst/>
              <a:gdLst>
                <a:gd name="T0" fmla="*/ 56 w 56"/>
                <a:gd name="T1" fmla="*/ 56 h 56"/>
                <a:gd name="T2" fmla="*/ 0 w 56"/>
                <a:gd name="T3" fmla="*/ 0 h 56"/>
              </a:gdLst>
              <a:ahLst/>
              <a:cxnLst>
                <a:cxn ang="0">
                  <a:pos x="T0" y="T1"/>
                </a:cxn>
                <a:cxn ang="0">
                  <a:pos x="T2" y="T3"/>
                </a:cxn>
              </a:cxnLst>
              <a:rect l="0" t="0" r="r" b="b"/>
              <a:pathLst>
                <a:path w="56" h="56">
                  <a:moveTo>
                    <a:pt x="56" y="56"/>
                  </a:moveTo>
                  <a:cubicBezTo>
                    <a:pt x="56" y="25"/>
                    <a:pt x="31" y="0"/>
                    <a:pt x="0" y="0"/>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68"/>
            <p:cNvSpPr>
              <a:spLocks/>
            </p:cNvSpPr>
            <p:nvPr/>
          </p:nvSpPr>
          <p:spPr bwMode="auto">
            <a:xfrm>
              <a:off x="2425" y="1591"/>
              <a:ext cx="138" cy="138"/>
            </a:xfrm>
            <a:custGeom>
              <a:avLst/>
              <a:gdLst>
                <a:gd name="T0" fmla="*/ 0 w 28"/>
                <a:gd name="T1" fmla="*/ 0 h 28"/>
                <a:gd name="T2" fmla="*/ 28 w 28"/>
                <a:gd name="T3" fmla="*/ 28 h 28"/>
              </a:gdLst>
              <a:ahLst/>
              <a:cxnLst>
                <a:cxn ang="0">
                  <a:pos x="T0" y="T1"/>
                </a:cxn>
                <a:cxn ang="0">
                  <a:pos x="T2" y="T3"/>
                </a:cxn>
              </a:cxnLst>
              <a:rect l="0" t="0" r="r" b="b"/>
              <a:pathLst>
                <a:path w="28" h="28">
                  <a:moveTo>
                    <a:pt x="0" y="0"/>
                  </a:moveTo>
                  <a:cubicBezTo>
                    <a:pt x="16" y="0"/>
                    <a:pt x="28" y="12"/>
                    <a:pt x="28" y="28"/>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69"/>
            <p:cNvSpPr>
              <a:spLocks/>
            </p:cNvSpPr>
            <p:nvPr/>
          </p:nvSpPr>
          <p:spPr bwMode="auto">
            <a:xfrm>
              <a:off x="2425" y="1321"/>
              <a:ext cx="408" cy="408"/>
            </a:xfrm>
            <a:custGeom>
              <a:avLst/>
              <a:gdLst>
                <a:gd name="T0" fmla="*/ 83 w 83"/>
                <a:gd name="T1" fmla="*/ 83 h 83"/>
                <a:gd name="T2" fmla="*/ 0 w 83"/>
                <a:gd name="T3" fmla="*/ 0 h 83"/>
              </a:gdLst>
              <a:ahLst/>
              <a:cxnLst>
                <a:cxn ang="0">
                  <a:pos x="T0" y="T1"/>
                </a:cxn>
                <a:cxn ang="0">
                  <a:pos x="T2" y="T3"/>
                </a:cxn>
              </a:cxnLst>
              <a:rect l="0" t="0" r="r" b="b"/>
              <a:pathLst>
                <a:path w="83" h="83">
                  <a:moveTo>
                    <a:pt x="83" y="83"/>
                  </a:moveTo>
                  <a:cubicBezTo>
                    <a:pt x="83" y="37"/>
                    <a:pt x="46" y="0"/>
                    <a:pt x="0" y="0"/>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 name="Line 70"/>
            <p:cNvSpPr>
              <a:spLocks noChangeShapeType="1"/>
            </p:cNvSpPr>
            <p:nvPr/>
          </p:nvSpPr>
          <p:spPr bwMode="auto">
            <a:xfrm>
              <a:off x="2425" y="1729"/>
              <a:ext cx="0" cy="0"/>
            </a:xfrm>
            <a:prstGeom prst="line">
              <a:avLst/>
            </a:prstGeom>
            <a:noFill/>
            <a:ln w="7938" cap="flat">
              <a:solidFill>
                <a:srgbClr val="00D2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54" name="Group 65"/>
          <p:cNvGrpSpPr>
            <a:grpSpLocks noChangeAspect="1"/>
          </p:cNvGrpSpPr>
          <p:nvPr/>
        </p:nvGrpSpPr>
        <p:grpSpPr bwMode="auto">
          <a:xfrm>
            <a:off x="5588217" y="2412792"/>
            <a:ext cx="113605" cy="113605"/>
            <a:chOff x="2416" y="1321"/>
            <a:chExt cx="417" cy="417"/>
          </a:xfrm>
        </p:grpSpPr>
        <p:sp>
          <p:nvSpPr>
            <p:cNvPr id="255" name="Oval 66"/>
            <p:cNvSpPr>
              <a:spLocks noChangeArrowheads="1"/>
            </p:cNvSpPr>
            <p:nvPr/>
          </p:nvSpPr>
          <p:spPr bwMode="auto">
            <a:xfrm>
              <a:off x="2416" y="1704"/>
              <a:ext cx="34" cy="34"/>
            </a:xfrm>
            <a:prstGeom prst="ellipse">
              <a:avLst/>
            </a:prstGeom>
            <a:solidFill>
              <a:srgbClr val="00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67"/>
            <p:cNvSpPr>
              <a:spLocks/>
            </p:cNvSpPr>
            <p:nvPr/>
          </p:nvSpPr>
          <p:spPr bwMode="auto">
            <a:xfrm>
              <a:off x="2425" y="1453"/>
              <a:ext cx="275" cy="276"/>
            </a:xfrm>
            <a:custGeom>
              <a:avLst/>
              <a:gdLst>
                <a:gd name="T0" fmla="*/ 56 w 56"/>
                <a:gd name="T1" fmla="*/ 56 h 56"/>
                <a:gd name="T2" fmla="*/ 0 w 56"/>
                <a:gd name="T3" fmla="*/ 0 h 56"/>
              </a:gdLst>
              <a:ahLst/>
              <a:cxnLst>
                <a:cxn ang="0">
                  <a:pos x="T0" y="T1"/>
                </a:cxn>
                <a:cxn ang="0">
                  <a:pos x="T2" y="T3"/>
                </a:cxn>
              </a:cxnLst>
              <a:rect l="0" t="0" r="r" b="b"/>
              <a:pathLst>
                <a:path w="56" h="56">
                  <a:moveTo>
                    <a:pt x="56" y="56"/>
                  </a:moveTo>
                  <a:cubicBezTo>
                    <a:pt x="56" y="25"/>
                    <a:pt x="31" y="0"/>
                    <a:pt x="0" y="0"/>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68"/>
            <p:cNvSpPr>
              <a:spLocks/>
            </p:cNvSpPr>
            <p:nvPr/>
          </p:nvSpPr>
          <p:spPr bwMode="auto">
            <a:xfrm>
              <a:off x="2425" y="1591"/>
              <a:ext cx="138" cy="138"/>
            </a:xfrm>
            <a:custGeom>
              <a:avLst/>
              <a:gdLst>
                <a:gd name="T0" fmla="*/ 0 w 28"/>
                <a:gd name="T1" fmla="*/ 0 h 28"/>
                <a:gd name="T2" fmla="*/ 28 w 28"/>
                <a:gd name="T3" fmla="*/ 28 h 28"/>
              </a:gdLst>
              <a:ahLst/>
              <a:cxnLst>
                <a:cxn ang="0">
                  <a:pos x="T0" y="T1"/>
                </a:cxn>
                <a:cxn ang="0">
                  <a:pos x="T2" y="T3"/>
                </a:cxn>
              </a:cxnLst>
              <a:rect l="0" t="0" r="r" b="b"/>
              <a:pathLst>
                <a:path w="28" h="28">
                  <a:moveTo>
                    <a:pt x="0" y="0"/>
                  </a:moveTo>
                  <a:cubicBezTo>
                    <a:pt x="16" y="0"/>
                    <a:pt x="28" y="12"/>
                    <a:pt x="28" y="28"/>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69"/>
            <p:cNvSpPr>
              <a:spLocks/>
            </p:cNvSpPr>
            <p:nvPr/>
          </p:nvSpPr>
          <p:spPr bwMode="auto">
            <a:xfrm>
              <a:off x="2425" y="1321"/>
              <a:ext cx="408" cy="408"/>
            </a:xfrm>
            <a:custGeom>
              <a:avLst/>
              <a:gdLst>
                <a:gd name="T0" fmla="*/ 83 w 83"/>
                <a:gd name="T1" fmla="*/ 83 h 83"/>
                <a:gd name="T2" fmla="*/ 0 w 83"/>
                <a:gd name="T3" fmla="*/ 0 h 83"/>
              </a:gdLst>
              <a:ahLst/>
              <a:cxnLst>
                <a:cxn ang="0">
                  <a:pos x="T0" y="T1"/>
                </a:cxn>
                <a:cxn ang="0">
                  <a:pos x="T2" y="T3"/>
                </a:cxn>
              </a:cxnLst>
              <a:rect l="0" t="0" r="r" b="b"/>
              <a:pathLst>
                <a:path w="83" h="83">
                  <a:moveTo>
                    <a:pt x="83" y="83"/>
                  </a:moveTo>
                  <a:cubicBezTo>
                    <a:pt x="83" y="37"/>
                    <a:pt x="46" y="0"/>
                    <a:pt x="0" y="0"/>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 name="Line 70"/>
            <p:cNvSpPr>
              <a:spLocks noChangeShapeType="1"/>
            </p:cNvSpPr>
            <p:nvPr/>
          </p:nvSpPr>
          <p:spPr bwMode="auto">
            <a:xfrm>
              <a:off x="2425" y="1729"/>
              <a:ext cx="0" cy="0"/>
            </a:xfrm>
            <a:prstGeom prst="line">
              <a:avLst/>
            </a:prstGeom>
            <a:noFill/>
            <a:ln w="7938" cap="flat">
              <a:solidFill>
                <a:srgbClr val="00D2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0" name="Group 65"/>
          <p:cNvGrpSpPr>
            <a:grpSpLocks noChangeAspect="1"/>
          </p:cNvGrpSpPr>
          <p:nvPr/>
        </p:nvGrpSpPr>
        <p:grpSpPr bwMode="auto">
          <a:xfrm>
            <a:off x="2017679" y="2890506"/>
            <a:ext cx="113605" cy="113605"/>
            <a:chOff x="2416" y="1321"/>
            <a:chExt cx="417" cy="417"/>
          </a:xfrm>
        </p:grpSpPr>
        <p:sp>
          <p:nvSpPr>
            <p:cNvPr id="261" name="Oval 66"/>
            <p:cNvSpPr>
              <a:spLocks noChangeArrowheads="1"/>
            </p:cNvSpPr>
            <p:nvPr/>
          </p:nvSpPr>
          <p:spPr bwMode="auto">
            <a:xfrm>
              <a:off x="2416" y="1704"/>
              <a:ext cx="34" cy="34"/>
            </a:xfrm>
            <a:prstGeom prst="ellipse">
              <a:avLst/>
            </a:prstGeom>
            <a:solidFill>
              <a:srgbClr val="00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67"/>
            <p:cNvSpPr>
              <a:spLocks/>
            </p:cNvSpPr>
            <p:nvPr/>
          </p:nvSpPr>
          <p:spPr bwMode="auto">
            <a:xfrm>
              <a:off x="2425" y="1453"/>
              <a:ext cx="275" cy="276"/>
            </a:xfrm>
            <a:custGeom>
              <a:avLst/>
              <a:gdLst>
                <a:gd name="T0" fmla="*/ 56 w 56"/>
                <a:gd name="T1" fmla="*/ 56 h 56"/>
                <a:gd name="T2" fmla="*/ 0 w 56"/>
                <a:gd name="T3" fmla="*/ 0 h 56"/>
              </a:gdLst>
              <a:ahLst/>
              <a:cxnLst>
                <a:cxn ang="0">
                  <a:pos x="T0" y="T1"/>
                </a:cxn>
                <a:cxn ang="0">
                  <a:pos x="T2" y="T3"/>
                </a:cxn>
              </a:cxnLst>
              <a:rect l="0" t="0" r="r" b="b"/>
              <a:pathLst>
                <a:path w="56" h="56">
                  <a:moveTo>
                    <a:pt x="56" y="56"/>
                  </a:moveTo>
                  <a:cubicBezTo>
                    <a:pt x="56" y="25"/>
                    <a:pt x="31" y="0"/>
                    <a:pt x="0" y="0"/>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68"/>
            <p:cNvSpPr>
              <a:spLocks/>
            </p:cNvSpPr>
            <p:nvPr/>
          </p:nvSpPr>
          <p:spPr bwMode="auto">
            <a:xfrm>
              <a:off x="2425" y="1591"/>
              <a:ext cx="138" cy="138"/>
            </a:xfrm>
            <a:custGeom>
              <a:avLst/>
              <a:gdLst>
                <a:gd name="T0" fmla="*/ 0 w 28"/>
                <a:gd name="T1" fmla="*/ 0 h 28"/>
                <a:gd name="T2" fmla="*/ 28 w 28"/>
                <a:gd name="T3" fmla="*/ 28 h 28"/>
              </a:gdLst>
              <a:ahLst/>
              <a:cxnLst>
                <a:cxn ang="0">
                  <a:pos x="T0" y="T1"/>
                </a:cxn>
                <a:cxn ang="0">
                  <a:pos x="T2" y="T3"/>
                </a:cxn>
              </a:cxnLst>
              <a:rect l="0" t="0" r="r" b="b"/>
              <a:pathLst>
                <a:path w="28" h="28">
                  <a:moveTo>
                    <a:pt x="0" y="0"/>
                  </a:moveTo>
                  <a:cubicBezTo>
                    <a:pt x="16" y="0"/>
                    <a:pt x="28" y="12"/>
                    <a:pt x="28" y="28"/>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69"/>
            <p:cNvSpPr>
              <a:spLocks/>
            </p:cNvSpPr>
            <p:nvPr/>
          </p:nvSpPr>
          <p:spPr bwMode="auto">
            <a:xfrm>
              <a:off x="2425" y="1321"/>
              <a:ext cx="408" cy="408"/>
            </a:xfrm>
            <a:custGeom>
              <a:avLst/>
              <a:gdLst>
                <a:gd name="T0" fmla="*/ 83 w 83"/>
                <a:gd name="T1" fmla="*/ 83 h 83"/>
                <a:gd name="T2" fmla="*/ 0 w 83"/>
                <a:gd name="T3" fmla="*/ 0 h 83"/>
              </a:gdLst>
              <a:ahLst/>
              <a:cxnLst>
                <a:cxn ang="0">
                  <a:pos x="T0" y="T1"/>
                </a:cxn>
                <a:cxn ang="0">
                  <a:pos x="T2" y="T3"/>
                </a:cxn>
              </a:cxnLst>
              <a:rect l="0" t="0" r="r" b="b"/>
              <a:pathLst>
                <a:path w="83" h="83">
                  <a:moveTo>
                    <a:pt x="83" y="83"/>
                  </a:moveTo>
                  <a:cubicBezTo>
                    <a:pt x="83" y="37"/>
                    <a:pt x="46" y="0"/>
                    <a:pt x="0" y="0"/>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 name="Line 70"/>
            <p:cNvSpPr>
              <a:spLocks noChangeShapeType="1"/>
            </p:cNvSpPr>
            <p:nvPr/>
          </p:nvSpPr>
          <p:spPr bwMode="auto">
            <a:xfrm>
              <a:off x="2425" y="1729"/>
              <a:ext cx="0" cy="0"/>
            </a:xfrm>
            <a:prstGeom prst="line">
              <a:avLst/>
            </a:prstGeom>
            <a:noFill/>
            <a:ln w="7938" cap="flat">
              <a:solidFill>
                <a:srgbClr val="00D2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6" name="Group 65"/>
          <p:cNvGrpSpPr>
            <a:grpSpLocks noChangeAspect="1"/>
          </p:cNvGrpSpPr>
          <p:nvPr/>
        </p:nvGrpSpPr>
        <p:grpSpPr bwMode="auto">
          <a:xfrm>
            <a:off x="5036474" y="2398122"/>
            <a:ext cx="113605" cy="113605"/>
            <a:chOff x="2416" y="1321"/>
            <a:chExt cx="417" cy="417"/>
          </a:xfrm>
        </p:grpSpPr>
        <p:sp>
          <p:nvSpPr>
            <p:cNvPr id="267" name="Oval 66"/>
            <p:cNvSpPr>
              <a:spLocks noChangeArrowheads="1"/>
            </p:cNvSpPr>
            <p:nvPr/>
          </p:nvSpPr>
          <p:spPr bwMode="auto">
            <a:xfrm>
              <a:off x="2416" y="1704"/>
              <a:ext cx="34" cy="34"/>
            </a:xfrm>
            <a:prstGeom prst="ellipse">
              <a:avLst/>
            </a:prstGeom>
            <a:solidFill>
              <a:srgbClr val="00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67"/>
            <p:cNvSpPr>
              <a:spLocks/>
            </p:cNvSpPr>
            <p:nvPr/>
          </p:nvSpPr>
          <p:spPr bwMode="auto">
            <a:xfrm>
              <a:off x="2425" y="1453"/>
              <a:ext cx="275" cy="276"/>
            </a:xfrm>
            <a:custGeom>
              <a:avLst/>
              <a:gdLst>
                <a:gd name="T0" fmla="*/ 56 w 56"/>
                <a:gd name="T1" fmla="*/ 56 h 56"/>
                <a:gd name="T2" fmla="*/ 0 w 56"/>
                <a:gd name="T3" fmla="*/ 0 h 56"/>
              </a:gdLst>
              <a:ahLst/>
              <a:cxnLst>
                <a:cxn ang="0">
                  <a:pos x="T0" y="T1"/>
                </a:cxn>
                <a:cxn ang="0">
                  <a:pos x="T2" y="T3"/>
                </a:cxn>
              </a:cxnLst>
              <a:rect l="0" t="0" r="r" b="b"/>
              <a:pathLst>
                <a:path w="56" h="56">
                  <a:moveTo>
                    <a:pt x="56" y="56"/>
                  </a:moveTo>
                  <a:cubicBezTo>
                    <a:pt x="56" y="25"/>
                    <a:pt x="31" y="0"/>
                    <a:pt x="0" y="0"/>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68"/>
            <p:cNvSpPr>
              <a:spLocks/>
            </p:cNvSpPr>
            <p:nvPr/>
          </p:nvSpPr>
          <p:spPr bwMode="auto">
            <a:xfrm>
              <a:off x="2425" y="1591"/>
              <a:ext cx="138" cy="138"/>
            </a:xfrm>
            <a:custGeom>
              <a:avLst/>
              <a:gdLst>
                <a:gd name="T0" fmla="*/ 0 w 28"/>
                <a:gd name="T1" fmla="*/ 0 h 28"/>
                <a:gd name="T2" fmla="*/ 28 w 28"/>
                <a:gd name="T3" fmla="*/ 28 h 28"/>
              </a:gdLst>
              <a:ahLst/>
              <a:cxnLst>
                <a:cxn ang="0">
                  <a:pos x="T0" y="T1"/>
                </a:cxn>
                <a:cxn ang="0">
                  <a:pos x="T2" y="T3"/>
                </a:cxn>
              </a:cxnLst>
              <a:rect l="0" t="0" r="r" b="b"/>
              <a:pathLst>
                <a:path w="28" h="28">
                  <a:moveTo>
                    <a:pt x="0" y="0"/>
                  </a:moveTo>
                  <a:cubicBezTo>
                    <a:pt x="16" y="0"/>
                    <a:pt x="28" y="12"/>
                    <a:pt x="28" y="28"/>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69"/>
            <p:cNvSpPr>
              <a:spLocks/>
            </p:cNvSpPr>
            <p:nvPr/>
          </p:nvSpPr>
          <p:spPr bwMode="auto">
            <a:xfrm>
              <a:off x="2425" y="1321"/>
              <a:ext cx="408" cy="408"/>
            </a:xfrm>
            <a:custGeom>
              <a:avLst/>
              <a:gdLst>
                <a:gd name="T0" fmla="*/ 83 w 83"/>
                <a:gd name="T1" fmla="*/ 83 h 83"/>
                <a:gd name="T2" fmla="*/ 0 w 83"/>
                <a:gd name="T3" fmla="*/ 0 h 83"/>
              </a:gdLst>
              <a:ahLst/>
              <a:cxnLst>
                <a:cxn ang="0">
                  <a:pos x="T0" y="T1"/>
                </a:cxn>
                <a:cxn ang="0">
                  <a:pos x="T2" y="T3"/>
                </a:cxn>
              </a:cxnLst>
              <a:rect l="0" t="0" r="r" b="b"/>
              <a:pathLst>
                <a:path w="83" h="83">
                  <a:moveTo>
                    <a:pt x="83" y="83"/>
                  </a:moveTo>
                  <a:cubicBezTo>
                    <a:pt x="83" y="37"/>
                    <a:pt x="46" y="0"/>
                    <a:pt x="0" y="0"/>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1" name="Line 70"/>
            <p:cNvSpPr>
              <a:spLocks noChangeShapeType="1"/>
            </p:cNvSpPr>
            <p:nvPr/>
          </p:nvSpPr>
          <p:spPr bwMode="auto">
            <a:xfrm>
              <a:off x="2425" y="1729"/>
              <a:ext cx="0" cy="0"/>
            </a:xfrm>
            <a:prstGeom prst="line">
              <a:avLst/>
            </a:prstGeom>
            <a:noFill/>
            <a:ln w="7938" cap="flat">
              <a:solidFill>
                <a:srgbClr val="00D2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8" name="Group 65"/>
          <p:cNvGrpSpPr>
            <a:grpSpLocks noChangeAspect="1"/>
          </p:cNvGrpSpPr>
          <p:nvPr/>
        </p:nvGrpSpPr>
        <p:grpSpPr bwMode="auto">
          <a:xfrm>
            <a:off x="5363626" y="2807215"/>
            <a:ext cx="113605" cy="113605"/>
            <a:chOff x="2416" y="1321"/>
            <a:chExt cx="417" cy="417"/>
          </a:xfrm>
        </p:grpSpPr>
        <p:sp>
          <p:nvSpPr>
            <p:cNvPr id="279" name="Oval 66"/>
            <p:cNvSpPr>
              <a:spLocks noChangeArrowheads="1"/>
            </p:cNvSpPr>
            <p:nvPr/>
          </p:nvSpPr>
          <p:spPr bwMode="auto">
            <a:xfrm>
              <a:off x="2416" y="1704"/>
              <a:ext cx="34" cy="34"/>
            </a:xfrm>
            <a:prstGeom prst="ellipse">
              <a:avLst/>
            </a:prstGeom>
            <a:solidFill>
              <a:srgbClr val="00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67"/>
            <p:cNvSpPr>
              <a:spLocks/>
            </p:cNvSpPr>
            <p:nvPr/>
          </p:nvSpPr>
          <p:spPr bwMode="auto">
            <a:xfrm>
              <a:off x="2425" y="1453"/>
              <a:ext cx="275" cy="276"/>
            </a:xfrm>
            <a:custGeom>
              <a:avLst/>
              <a:gdLst>
                <a:gd name="T0" fmla="*/ 56 w 56"/>
                <a:gd name="T1" fmla="*/ 56 h 56"/>
                <a:gd name="T2" fmla="*/ 0 w 56"/>
                <a:gd name="T3" fmla="*/ 0 h 56"/>
              </a:gdLst>
              <a:ahLst/>
              <a:cxnLst>
                <a:cxn ang="0">
                  <a:pos x="T0" y="T1"/>
                </a:cxn>
                <a:cxn ang="0">
                  <a:pos x="T2" y="T3"/>
                </a:cxn>
              </a:cxnLst>
              <a:rect l="0" t="0" r="r" b="b"/>
              <a:pathLst>
                <a:path w="56" h="56">
                  <a:moveTo>
                    <a:pt x="56" y="56"/>
                  </a:moveTo>
                  <a:cubicBezTo>
                    <a:pt x="56" y="25"/>
                    <a:pt x="31" y="0"/>
                    <a:pt x="0" y="0"/>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68"/>
            <p:cNvSpPr>
              <a:spLocks/>
            </p:cNvSpPr>
            <p:nvPr/>
          </p:nvSpPr>
          <p:spPr bwMode="auto">
            <a:xfrm>
              <a:off x="2425" y="1591"/>
              <a:ext cx="138" cy="138"/>
            </a:xfrm>
            <a:custGeom>
              <a:avLst/>
              <a:gdLst>
                <a:gd name="T0" fmla="*/ 0 w 28"/>
                <a:gd name="T1" fmla="*/ 0 h 28"/>
                <a:gd name="T2" fmla="*/ 28 w 28"/>
                <a:gd name="T3" fmla="*/ 28 h 28"/>
              </a:gdLst>
              <a:ahLst/>
              <a:cxnLst>
                <a:cxn ang="0">
                  <a:pos x="T0" y="T1"/>
                </a:cxn>
                <a:cxn ang="0">
                  <a:pos x="T2" y="T3"/>
                </a:cxn>
              </a:cxnLst>
              <a:rect l="0" t="0" r="r" b="b"/>
              <a:pathLst>
                <a:path w="28" h="28">
                  <a:moveTo>
                    <a:pt x="0" y="0"/>
                  </a:moveTo>
                  <a:cubicBezTo>
                    <a:pt x="16" y="0"/>
                    <a:pt x="28" y="12"/>
                    <a:pt x="28" y="28"/>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69"/>
            <p:cNvSpPr>
              <a:spLocks/>
            </p:cNvSpPr>
            <p:nvPr/>
          </p:nvSpPr>
          <p:spPr bwMode="auto">
            <a:xfrm>
              <a:off x="2425" y="1321"/>
              <a:ext cx="408" cy="408"/>
            </a:xfrm>
            <a:custGeom>
              <a:avLst/>
              <a:gdLst>
                <a:gd name="T0" fmla="*/ 83 w 83"/>
                <a:gd name="T1" fmla="*/ 83 h 83"/>
                <a:gd name="T2" fmla="*/ 0 w 83"/>
                <a:gd name="T3" fmla="*/ 0 h 83"/>
              </a:gdLst>
              <a:ahLst/>
              <a:cxnLst>
                <a:cxn ang="0">
                  <a:pos x="T0" y="T1"/>
                </a:cxn>
                <a:cxn ang="0">
                  <a:pos x="T2" y="T3"/>
                </a:cxn>
              </a:cxnLst>
              <a:rect l="0" t="0" r="r" b="b"/>
              <a:pathLst>
                <a:path w="83" h="83">
                  <a:moveTo>
                    <a:pt x="83" y="83"/>
                  </a:moveTo>
                  <a:cubicBezTo>
                    <a:pt x="83" y="37"/>
                    <a:pt x="46" y="0"/>
                    <a:pt x="0" y="0"/>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 name="Line 70"/>
            <p:cNvSpPr>
              <a:spLocks noChangeShapeType="1"/>
            </p:cNvSpPr>
            <p:nvPr/>
          </p:nvSpPr>
          <p:spPr bwMode="auto">
            <a:xfrm>
              <a:off x="2425" y="1729"/>
              <a:ext cx="0" cy="0"/>
            </a:xfrm>
            <a:prstGeom prst="line">
              <a:avLst/>
            </a:prstGeom>
            <a:noFill/>
            <a:ln w="7938" cap="flat">
              <a:solidFill>
                <a:srgbClr val="00D2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90" name="Group 65"/>
          <p:cNvGrpSpPr>
            <a:grpSpLocks noChangeAspect="1"/>
          </p:cNvGrpSpPr>
          <p:nvPr/>
        </p:nvGrpSpPr>
        <p:grpSpPr bwMode="auto">
          <a:xfrm>
            <a:off x="6121403" y="2609984"/>
            <a:ext cx="113605" cy="113605"/>
            <a:chOff x="2416" y="1321"/>
            <a:chExt cx="417" cy="417"/>
          </a:xfrm>
        </p:grpSpPr>
        <p:sp>
          <p:nvSpPr>
            <p:cNvPr id="291" name="Oval 66"/>
            <p:cNvSpPr>
              <a:spLocks noChangeArrowheads="1"/>
            </p:cNvSpPr>
            <p:nvPr/>
          </p:nvSpPr>
          <p:spPr bwMode="auto">
            <a:xfrm>
              <a:off x="2416" y="1704"/>
              <a:ext cx="34" cy="34"/>
            </a:xfrm>
            <a:prstGeom prst="ellipse">
              <a:avLst/>
            </a:prstGeom>
            <a:solidFill>
              <a:srgbClr val="00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67"/>
            <p:cNvSpPr>
              <a:spLocks/>
            </p:cNvSpPr>
            <p:nvPr/>
          </p:nvSpPr>
          <p:spPr bwMode="auto">
            <a:xfrm>
              <a:off x="2425" y="1453"/>
              <a:ext cx="275" cy="276"/>
            </a:xfrm>
            <a:custGeom>
              <a:avLst/>
              <a:gdLst>
                <a:gd name="T0" fmla="*/ 56 w 56"/>
                <a:gd name="T1" fmla="*/ 56 h 56"/>
                <a:gd name="T2" fmla="*/ 0 w 56"/>
                <a:gd name="T3" fmla="*/ 0 h 56"/>
              </a:gdLst>
              <a:ahLst/>
              <a:cxnLst>
                <a:cxn ang="0">
                  <a:pos x="T0" y="T1"/>
                </a:cxn>
                <a:cxn ang="0">
                  <a:pos x="T2" y="T3"/>
                </a:cxn>
              </a:cxnLst>
              <a:rect l="0" t="0" r="r" b="b"/>
              <a:pathLst>
                <a:path w="56" h="56">
                  <a:moveTo>
                    <a:pt x="56" y="56"/>
                  </a:moveTo>
                  <a:cubicBezTo>
                    <a:pt x="56" y="25"/>
                    <a:pt x="31" y="0"/>
                    <a:pt x="0" y="0"/>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 name="Freeform 68"/>
            <p:cNvSpPr>
              <a:spLocks/>
            </p:cNvSpPr>
            <p:nvPr/>
          </p:nvSpPr>
          <p:spPr bwMode="auto">
            <a:xfrm>
              <a:off x="2425" y="1591"/>
              <a:ext cx="138" cy="138"/>
            </a:xfrm>
            <a:custGeom>
              <a:avLst/>
              <a:gdLst>
                <a:gd name="T0" fmla="*/ 0 w 28"/>
                <a:gd name="T1" fmla="*/ 0 h 28"/>
                <a:gd name="T2" fmla="*/ 28 w 28"/>
                <a:gd name="T3" fmla="*/ 28 h 28"/>
              </a:gdLst>
              <a:ahLst/>
              <a:cxnLst>
                <a:cxn ang="0">
                  <a:pos x="T0" y="T1"/>
                </a:cxn>
                <a:cxn ang="0">
                  <a:pos x="T2" y="T3"/>
                </a:cxn>
              </a:cxnLst>
              <a:rect l="0" t="0" r="r" b="b"/>
              <a:pathLst>
                <a:path w="28" h="28">
                  <a:moveTo>
                    <a:pt x="0" y="0"/>
                  </a:moveTo>
                  <a:cubicBezTo>
                    <a:pt x="16" y="0"/>
                    <a:pt x="28" y="12"/>
                    <a:pt x="28" y="28"/>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69"/>
            <p:cNvSpPr>
              <a:spLocks/>
            </p:cNvSpPr>
            <p:nvPr/>
          </p:nvSpPr>
          <p:spPr bwMode="auto">
            <a:xfrm>
              <a:off x="2425" y="1321"/>
              <a:ext cx="408" cy="408"/>
            </a:xfrm>
            <a:custGeom>
              <a:avLst/>
              <a:gdLst>
                <a:gd name="T0" fmla="*/ 83 w 83"/>
                <a:gd name="T1" fmla="*/ 83 h 83"/>
                <a:gd name="T2" fmla="*/ 0 w 83"/>
                <a:gd name="T3" fmla="*/ 0 h 83"/>
              </a:gdLst>
              <a:ahLst/>
              <a:cxnLst>
                <a:cxn ang="0">
                  <a:pos x="T0" y="T1"/>
                </a:cxn>
                <a:cxn ang="0">
                  <a:pos x="T2" y="T3"/>
                </a:cxn>
              </a:cxnLst>
              <a:rect l="0" t="0" r="r" b="b"/>
              <a:pathLst>
                <a:path w="83" h="83">
                  <a:moveTo>
                    <a:pt x="83" y="83"/>
                  </a:moveTo>
                  <a:cubicBezTo>
                    <a:pt x="83" y="37"/>
                    <a:pt x="46" y="0"/>
                    <a:pt x="0" y="0"/>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 name="Line 70"/>
            <p:cNvSpPr>
              <a:spLocks noChangeShapeType="1"/>
            </p:cNvSpPr>
            <p:nvPr/>
          </p:nvSpPr>
          <p:spPr bwMode="auto">
            <a:xfrm>
              <a:off x="2425" y="1729"/>
              <a:ext cx="0" cy="0"/>
            </a:xfrm>
            <a:prstGeom prst="line">
              <a:avLst/>
            </a:prstGeom>
            <a:noFill/>
            <a:ln w="7938" cap="flat">
              <a:solidFill>
                <a:srgbClr val="00D2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96" name="TextBox 295"/>
          <p:cNvSpPr txBox="1"/>
          <p:nvPr/>
        </p:nvSpPr>
        <p:spPr>
          <a:xfrm>
            <a:off x="106206" y="4074528"/>
            <a:ext cx="910039" cy="330072"/>
          </a:xfrm>
          <a:prstGeom prst="rect">
            <a:avLst/>
          </a:prstGeom>
          <a:noFill/>
        </p:spPr>
        <p:txBody>
          <a:bodyPr wrap="none" lIns="72000" tIns="72000" rIns="72000" bIns="72000" rtlCol="0">
            <a:spAutoFit/>
          </a:bodyPr>
          <a:lstStyle/>
          <a:p>
            <a:pPr marR="0" algn="l" defTabSz="457200" rtl="0" eaLnBrk="1" fontAlgn="base" latinLnBrk="0" hangingPunct="1">
              <a:lnSpc>
                <a:spcPct val="100000"/>
              </a:lnSpc>
              <a:spcBef>
                <a:spcPts val="0"/>
              </a:spcBef>
              <a:spcAft>
                <a:spcPct val="0"/>
              </a:spcAft>
              <a:buClr>
                <a:srgbClr val="001135"/>
              </a:buClr>
              <a:buSzTx/>
              <a:tabLst/>
            </a:pPr>
            <a:r>
              <a:rPr lang="en-US" sz="1200" dirty="0">
                <a:latin typeface="+mn-lt"/>
                <a:ea typeface="Nokia Pure Text" panose="020B0503020202020204" pitchFamily="34" charset="0"/>
                <a:cs typeface="Nokia Pure Headline Light"/>
              </a:rPr>
              <a:t>Generation</a:t>
            </a:r>
          </a:p>
        </p:txBody>
      </p:sp>
      <p:sp>
        <p:nvSpPr>
          <p:cNvPr id="297" name="TextBox 296"/>
          <p:cNvSpPr txBox="1"/>
          <p:nvPr/>
        </p:nvSpPr>
        <p:spPr>
          <a:xfrm>
            <a:off x="1796418" y="4080225"/>
            <a:ext cx="1052706" cy="330072"/>
          </a:xfrm>
          <a:prstGeom prst="rect">
            <a:avLst/>
          </a:prstGeom>
          <a:noFill/>
        </p:spPr>
        <p:txBody>
          <a:bodyPr wrap="none" lIns="72000" tIns="72000" rIns="72000" bIns="72000" rtlCol="0">
            <a:spAutoFit/>
          </a:bodyPr>
          <a:lstStyle/>
          <a:p>
            <a:pPr marR="0" algn="l" defTabSz="457200" rtl="0" eaLnBrk="1" fontAlgn="base" latinLnBrk="0" hangingPunct="1">
              <a:lnSpc>
                <a:spcPct val="100000"/>
              </a:lnSpc>
              <a:spcBef>
                <a:spcPts val="0"/>
              </a:spcBef>
              <a:spcAft>
                <a:spcPct val="0"/>
              </a:spcAft>
              <a:buClr>
                <a:srgbClr val="001135"/>
              </a:buClr>
              <a:buSzTx/>
              <a:tabLst/>
            </a:pPr>
            <a:r>
              <a:rPr lang="en-US" sz="1200" dirty="0">
                <a:latin typeface="+mn-lt"/>
                <a:ea typeface="Nokia Pure Text" panose="020B0503020202020204" pitchFamily="34" charset="0"/>
                <a:cs typeface="Nokia Pure Headline Light"/>
              </a:rPr>
              <a:t>Transmission</a:t>
            </a:r>
          </a:p>
        </p:txBody>
      </p:sp>
      <p:sp>
        <p:nvSpPr>
          <p:cNvPr id="298" name="TextBox 297"/>
          <p:cNvSpPr txBox="1"/>
          <p:nvPr/>
        </p:nvSpPr>
        <p:spPr>
          <a:xfrm>
            <a:off x="4910271" y="4082205"/>
            <a:ext cx="959732" cy="330072"/>
          </a:xfrm>
          <a:prstGeom prst="rect">
            <a:avLst/>
          </a:prstGeom>
          <a:noFill/>
        </p:spPr>
        <p:txBody>
          <a:bodyPr wrap="none" lIns="72000" tIns="72000" rIns="72000" bIns="72000" rtlCol="0">
            <a:spAutoFit/>
          </a:bodyPr>
          <a:lstStyle/>
          <a:p>
            <a:pPr marR="0" algn="l" defTabSz="457200" rtl="0" eaLnBrk="1" fontAlgn="base" latinLnBrk="0" hangingPunct="1">
              <a:lnSpc>
                <a:spcPct val="100000"/>
              </a:lnSpc>
              <a:spcBef>
                <a:spcPts val="0"/>
              </a:spcBef>
              <a:spcAft>
                <a:spcPct val="0"/>
              </a:spcAft>
              <a:buClr>
                <a:srgbClr val="001135"/>
              </a:buClr>
              <a:buSzTx/>
              <a:tabLst/>
            </a:pPr>
            <a:r>
              <a:rPr lang="en-US" sz="1200" dirty="0">
                <a:latin typeface="+mn-lt"/>
                <a:ea typeface="Nokia Pure Text" panose="020B0503020202020204" pitchFamily="34" charset="0"/>
                <a:cs typeface="Nokia Pure Headline Light"/>
              </a:rPr>
              <a:t>Distribution</a:t>
            </a:r>
          </a:p>
        </p:txBody>
      </p:sp>
      <p:grpSp>
        <p:nvGrpSpPr>
          <p:cNvPr id="299" name="Group 65"/>
          <p:cNvGrpSpPr>
            <a:grpSpLocks noChangeAspect="1"/>
          </p:cNvGrpSpPr>
          <p:nvPr/>
        </p:nvGrpSpPr>
        <p:grpSpPr bwMode="auto">
          <a:xfrm>
            <a:off x="2686881" y="1761473"/>
            <a:ext cx="113605" cy="113605"/>
            <a:chOff x="2416" y="1321"/>
            <a:chExt cx="417" cy="417"/>
          </a:xfrm>
        </p:grpSpPr>
        <p:sp>
          <p:nvSpPr>
            <p:cNvPr id="300" name="Oval 66"/>
            <p:cNvSpPr>
              <a:spLocks noChangeArrowheads="1"/>
            </p:cNvSpPr>
            <p:nvPr/>
          </p:nvSpPr>
          <p:spPr bwMode="auto">
            <a:xfrm>
              <a:off x="2416" y="1704"/>
              <a:ext cx="34" cy="34"/>
            </a:xfrm>
            <a:prstGeom prst="ellipse">
              <a:avLst/>
            </a:prstGeom>
            <a:solidFill>
              <a:srgbClr val="00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67"/>
            <p:cNvSpPr>
              <a:spLocks/>
            </p:cNvSpPr>
            <p:nvPr/>
          </p:nvSpPr>
          <p:spPr bwMode="auto">
            <a:xfrm>
              <a:off x="2425" y="1453"/>
              <a:ext cx="275" cy="276"/>
            </a:xfrm>
            <a:custGeom>
              <a:avLst/>
              <a:gdLst>
                <a:gd name="T0" fmla="*/ 56 w 56"/>
                <a:gd name="T1" fmla="*/ 56 h 56"/>
                <a:gd name="T2" fmla="*/ 0 w 56"/>
                <a:gd name="T3" fmla="*/ 0 h 56"/>
              </a:gdLst>
              <a:ahLst/>
              <a:cxnLst>
                <a:cxn ang="0">
                  <a:pos x="T0" y="T1"/>
                </a:cxn>
                <a:cxn ang="0">
                  <a:pos x="T2" y="T3"/>
                </a:cxn>
              </a:cxnLst>
              <a:rect l="0" t="0" r="r" b="b"/>
              <a:pathLst>
                <a:path w="56" h="56">
                  <a:moveTo>
                    <a:pt x="56" y="56"/>
                  </a:moveTo>
                  <a:cubicBezTo>
                    <a:pt x="56" y="25"/>
                    <a:pt x="31" y="0"/>
                    <a:pt x="0" y="0"/>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68"/>
            <p:cNvSpPr>
              <a:spLocks/>
            </p:cNvSpPr>
            <p:nvPr/>
          </p:nvSpPr>
          <p:spPr bwMode="auto">
            <a:xfrm>
              <a:off x="2425" y="1591"/>
              <a:ext cx="138" cy="138"/>
            </a:xfrm>
            <a:custGeom>
              <a:avLst/>
              <a:gdLst>
                <a:gd name="T0" fmla="*/ 0 w 28"/>
                <a:gd name="T1" fmla="*/ 0 h 28"/>
                <a:gd name="T2" fmla="*/ 28 w 28"/>
                <a:gd name="T3" fmla="*/ 28 h 28"/>
              </a:gdLst>
              <a:ahLst/>
              <a:cxnLst>
                <a:cxn ang="0">
                  <a:pos x="T0" y="T1"/>
                </a:cxn>
                <a:cxn ang="0">
                  <a:pos x="T2" y="T3"/>
                </a:cxn>
              </a:cxnLst>
              <a:rect l="0" t="0" r="r" b="b"/>
              <a:pathLst>
                <a:path w="28" h="28">
                  <a:moveTo>
                    <a:pt x="0" y="0"/>
                  </a:moveTo>
                  <a:cubicBezTo>
                    <a:pt x="16" y="0"/>
                    <a:pt x="28" y="12"/>
                    <a:pt x="28" y="28"/>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69"/>
            <p:cNvSpPr>
              <a:spLocks/>
            </p:cNvSpPr>
            <p:nvPr/>
          </p:nvSpPr>
          <p:spPr bwMode="auto">
            <a:xfrm>
              <a:off x="2425" y="1321"/>
              <a:ext cx="408" cy="408"/>
            </a:xfrm>
            <a:custGeom>
              <a:avLst/>
              <a:gdLst>
                <a:gd name="T0" fmla="*/ 83 w 83"/>
                <a:gd name="T1" fmla="*/ 83 h 83"/>
                <a:gd name="T2" fmla="*/ 0 w 83"/>
                <a:gd name="T3" fmla="*/ 0 h 83"/>
              </a:gdLst>
              <a:ahLst/>
              <a:cxnLst>
                <a:cxn ang="0">
                  <a:pos x="T0" y="T1"/>
                </a:cxn>
                <a:cxn ang="0">
                  <a:pos x="T2" y="T3"/>
                </a:cxn>
              </a:cxnLst>
              <a:rect l="0" t="0" r="r" b="b"/>
              <a:pathLst>
                <a:path w="83" h="83">
                  <a:moveTo>
                    <a:pt x="83" y="83"/>
                  </a:moveTo>
                  <a:cubicBezTo>
                    <a:pt x="83" y="37"/>
                    <a:pt x="46" y="0"/>
                    <a:pt x="0" y="0"/>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4" name="Line 70"/>
            <p:cNvSpPr>
              <a:spLocks noChangeShapeType="1"/>
            </p:cNvSpPr>
            <p:nvPr/>
          </p:nvSpPr>
          <p:spPr bwMode="auto">
            <a:xfrm>
              <a:off x="2425" y="1729"/>
              <a:ext cx="0" cy="0"/>
            </a:xfrm>
            <a:prstGeom prst="line">
              <a:avLst/>
            </a:prstGeom>
            <a:noFill/>
            <a:ln w="7938" cap="flat">
              <a:solidFill>
                <a:srgbClr val="00D2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3" name="Group 312"/>
          <p:cNvGrpSpPr/>
          <p:nvPr/>
        </p:nvGrpSpPr>
        <p:grpSpPr>
          <a:xfrm>
            <a:off x="2622729" y="3055455"/>
            <a:ext cx="271045" cy="246753"/>
            <a:chOff x="7365846" y="2956650"/>
            <a:chExt cx="1402435" cy="1276745"/>
          </a:xfrm>
        </p:grpSpPr>
        <p:sp>
          <p:nvSpPr>
            <p:cNvPr id="308" name="Freeform 191"/>
            <p:cNvSpPr>
              <a:spLocks noEditPoints="1"/>
            </p:cNvSpPr>
            <p:nvPr/>
          </p:nvSpPr>
          <p:spPr bwMode="auto">
            <a:xfrm>
              <a:off x="7365846" y="2956650"/>
              <a:ext cx="1402435" cy="1276745"/>
            </a:xfrm>
            <a:custGeom>
              <a:avLst/>
              <a:gdLst>
                <a:gd name="T0" fmla="*/ 424 w 424"/>
                <a:gd name="T1" fmla="*/ 386 h 386"/>
                <a:gd name="T2" fmla="*/ 424 w 424"/>
                <a:gd name="T3" fmla="*/ 386 h 386"/>
                <a:gd name="T4" fmla="*/ 143 w 424"/>
                <a:gd name="T5" fmla="*/ 386 h 386"/>
                <a:gd name="T6" fmla="*/ 143 w 424"/>
                <a:gd name="T7" fmla="*/ 229 h 386"/>
                <a:gd name="T8" fmla="*/ 209 w 424"/>
                <a:gd name="T9" fmla="*/ 229 h 386"/>
                <a:gd name="T10" fmla="*/ 209 w 424"/>
                <a:gd name="T11" fmla="*/ 386 h 386"/>
                <a:gd name="T12" fmla="*/ 143 w 424"/>
                <a:gd name="T13" fmla="*/ 386 h 386"/>
                <a:gd name="T14" fmla="*/ 424 w 424"/>
                <a:gd name="T15" fmla="*/ 386 h 386"/>
                <a:gd name="T16" fmla="*/ 424 w 424"/>
                <a:gd name="T17" fmla="*/ 0 h 386"/>
                <a:gd name="T18" fmla="*/ 0 w 424"/>
                <a:gd name="T19" fmla="*/ 0 h 386"/>
                <a:gd name="T20" fmla="*/ 0 w 424"/>
                <a:gd name="T21" fmla="*/ 386 h 386"/>
                <a:gd name="T22" fmla="*/ 424 w 424"/>
                <a:gd name="T23"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4" h="386">
                  <a:moveTo>
                    <a:pt x="424" y="386"/>
                  </a:moveTo>
                  <a:lnTo>
                    <a:pt x="424" y="386"/>
                  </a:lnTo>
                  <a:close/>
                  <a:moveTo>
                    <a:pt x="143" y="386"/>
                  </a:moveTo>
                  <a:lnTo>
                    <a:pt x="143" y="229"/>
                  </a:lnTo>
                  <a:lnTo>
                    <a:pt x="209" y="229"/>
                  </a:lnTo>
                  <a:lnTo>
                    <a:pt x="209" y="386"/>
                  </a:lnTo>
                  <a:lnTo>
                    <a:pt x="143" y="386"/>
                  </a:lnTo>
                  <a:close/>
                  <a:moveTo>
                    <a:pt x="424" y="386"/>
                  </a:moveTo>
                  <a:lnTo>
                    <a:pt x="424" y="0"/>
                  </a:lnTo>
                  <a:lnTo>
                    <a:pt x="0" y="0"/>
                  </a:lnTo>
                  <a:lnTo>
                    <a:pt x="0" y="386"/>
                  </a:lnTo>
                  <a:lnTo>
                    <a:pt x="424" y="3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9" name="Freeform 192"/>
            <p:cNvSpPr>
              <a:spLocks noEditPoints="1"/>
            </p:cNvSpPr>
            <p:nvPr/>
          </p:nvSpPr>
          <p:spPr bwMode="auto">
            <a:xfrm>
              <a:off x="7365846" y="2956650"/>
              <a:ext cx="1402435" cy="1276745"/>
            </a:xfrm>
            <a:custGeom>
              <a:avLst/>
              <a:gdLst>
                <a:gd name="T0" fmla="*/ 424 w 424"/>
                <a:gd name="T1" fmla="*/ 386 h 386"/>
                <a:gd name="T2" fmla="*/ 424 w 424"/>
                <a:gd name="T3" fmla="*/ 386 h 386"/>
                <a:gd name="T4" fmla="*/ 143 w 424"/>
                <a:gd name="T5" fmla="*/ 386 h 386"/>
                <a:gd name="T6" fmla="*/ 143 w 424"/>
                <a:gd name="T7" fmla="*/ 229 h 386"/>
                <a:gd name="T8" fmla="*/ 209 w 424"/>
                <a:gd name="T9" fmla="*/ 229 h 386"/>
                <a:gd name="T10" fmla="*/ 209 w 424"/>
                <a:gd name="T11" fmla="*/ 386 h 386"/>
                <a:gd name="T12" fmla="*/ 424 w 424"/>
                <a:gd name="T13" fmla="*/ 386 h 386"/>
                <a:gd name="T14" fmla="*/ 424 w 424"/>
                <a:gd name="T15" fmla="*/ 0 h 386"/>
                <a:gd name="T16" fmla="*/ 0 w 424"/>
                <a:gd name="T17" fmla="*/ 0 h 386"/>
                <a:gd name="T18" fmla="*/ 0 w 424"/>
                <a:gd name="T19"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4" h="386">
                  <a:moveTo>
                    <a:pt x="424" y="386"/>
                  </a:moveTo>
                  <a:lnTo>
                    <a:pt x="424" y="386"/>
                  </a:lnTo>
                  <a:moveTo>
                    <a:pt x="143" y="386"/>
                  </a:moveTo>
                  <a:lnTo>
                    <a:pt x="143" y="229"/>
                  </a:lnTo>
                  <a:lnTo>
                    <a:pt x="209" y="229"/>
                  </a:lnTo>
                  <a:lnTo>
                    <a:pt x="209" y="386"/>
                  </a:lnTo>
                  <a:moveTo>
                    <a:pt x="424" y="386"/>
                  </a:moveTo>
                  <a:lnTo>
                    <a:pt x="424" y="0"/>
                  </a:lnTo>
                  <a:lnTo>
                    <a:pt x="0" y="0"/>
                  </a:lnTo>
                  <a:lnTo>
                    <a:pt x="0" y="386"/>
                  </a:lnTo>
                </a:path>
              </a:pathLst>
            </a:custGeom>
            <a:noFill/>
            <a:ln w="9525"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 name="Freeform 193"/>
            <p:cNvSpPr>
              <a:spLocks/>
            </p:cNvSpPr>
            <p:nvPr/>
          </p:nvSpPr>
          <p:spPr bwMode="auto">
            <a:xfrm>
              <a:off x="7560996" y="3260952"/>
              <a:ext cx="128998" cy="281149"/>
            </a:xfrm>
            <a:custGeom>
              <a:avLst/>
              <a:gdLst>
                <a:gd name="T0" fmla="*/ 0 w 39"/>
                <a:gd name="T1" fmla="*/ 85 h 85"/>
                <a:gd name="T2" fmla="*/ 0 w 39"/>
                <a:gd name="T3" fmla="*/ 0 h 85"/>
                <a:gd name="T4" fmla="*/ 39 w 39"/>
                <a:gd name="T5" fmla="*/ 0 h 85"/>
              </a:gdLst>
              <a:ahLst/>
              <a:cxnLst>
                <a:cxn ang="0">
                  <a:pos x="T0" y="T1"/>
                </a:cxn>
                <a:cxn ang="0">
                  <a:pos x="T2" y="T3"/>
                </a:cxn>
                <a:cxn ang="0">
                  <a:pos x="T4" y="T5"/>
                </a:cxn>
              </a:cxnLst>
              <a:rect l="0" t="0" r="r" b="b"/>
              <a:pathLst>
                <a:path w="39" h="85">
                  <a:moveTo>
                    <a:pt x="0" y="85"/>
                  </a:moveTo>
                  <a:lnTo>
                    <a:pt x="0" y="0"/>
                  </a:lnTo>
                  <a:lnTo>
                    <a:pt x="39" y="0"/>
                  </a:lnTo>
                </a:path>
              </a:pathLst>
            </a:custGeom>
            <a:noFill/>
            <a:ln w="9525"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 name="Freeform 194"/>
            <p:cNvSpPr>
              <a:spLocks/>
            </p:cNvSpPr>
            <p:nvPr/>
          </p:nvSpPr>
          <p:spPr bwMode="auto">
            <a:xfrm>
              <a:off x="8186138" y="3260952"/>
              <a:ext cx="152151" cy="281149"/>
            </a:xfrm>
            <a:custGeom>
              <a:avLst/>
              <a:gdLst>
                <a:gd name="T0" fmla="*/ 0 w 46"/>
                <a:gd name="T1" fmla="*/ 85 h 85"/>
                <a:gd name="T2" fmla="*/ 0 w 46"/>
                <a:gd name="T3" fmla="*/ 0 h 85"/>
                <a:gd name="T4" fmla="*/ 46 w 46"/>
                <a:gd name="T5" fmla="*/ 0 h 85"/>
              </a:gdLst>
              <a:ahLst/>
              <a:cxnLst>
                <a:cxn ang="0">
                  <a:pos x="T0" y="T1"/>
                </a:cxn>
                <a:cxn ang="0">
                  <a:pos x="T2" y="T3"/>
                </a:cxn>
                <a:cxn ang="0">
                  <a:pos x="T4" y="T5"/>
                </a:cxn>
              </a:cxnLst>
              <a:rect l="0" t="0" r="r" b="b"/>
              <a:pathLst>
                <a:path w="46" h="85">
                  <a:moveTo>
                    <a:pt x="0" y="85"/>
                  </a:moveTo>
                  <a:lnTo>
                    <a:pt x="0" y="0"/>
                  </a:lnTo>
                  <a:lnTo>
                    <a:pt x="46" y="0"/>
                  </a:lnTo>
                </a:path>
              </a:pathLst>
            </a:custGeom>
            <a:noFill/>
            <a:ln w="9525"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2" name="Freeform 195"/>
            <p:cNvSpPr>
              <a:spLocks/>
            </p:cNvSpPr>
            <p:nvPr/>
          </p:nvSpPr>
          <p:spPr bwMode="auto">
            <a:xfrm>
              <a:off x="8510286" y="3260952"/>
              <a:ext cx="128998" cy="281149"/>
            </a:xfrm>
            <a:custGeom>
              <a:avLst/>
              <a:gdLst>
                <a:gd name="T0" fmla="*/ 0 w 39"/>
                <a:gd name="T1" fmla="*/ 85 h 85"/>
                <a:gd name="T2" fmla="*/ 0 w 39"/>
                <a:gd name="T3" fmla="*/ 0 h 85"/>
                <a:gd name="T4" fmla="*/ 39 w 39"/>
                <a:gd name="T5" fmla="*/ 0 h 85"/>
              </a:gdLst>
              <a:ahLst/>
              <a:cxnLst>
                <a:cxn ang="0">
                  <a:pos x="T0" y="T1"/>
                </a:cxn>
                <a:cxn ang="0">
                  <a:pos x="T2" y="T3"/>
                </a:cxn>
                <a:cxn ang="0">
                  <a:pos x="T4" y="T5"/>
                </a:cxn>
              </a:cxnLst>
              <a:rect l="0" t="0" r="r" b="b"/>
              <a:pathLst>
                <a:path w="39" h="85">
                  <a:moveTo>
                    <a:pt x="0" y="85"/>
                  </a:moveTo>
                  <a:lnTo>
                    <a:pt x="0" y="0"/>
                  </a:lnTo>
                  <a:lnTo>
                    <a:pt x="39" y="0"/>
                  </a:lnTo>
                </a:path>
              </a:pathLst>
            </a:custGeom>
            <a:noFill/>
            <a:ln w="9525"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4" name="Group 313"/>
          <p:cNvGrpSpPr/>
          <p:nvPr/>
        </p:nvGrpSpPr>
        <p:grpSpPr>
          <a:xfrm>
            <a:off x="3970894" y="3043601"/>
            <a:ext cx="271045" cy="246753"/>
            <a:chOff x="7365846" y="2956650"/>
            <a:chExt cx="1402435" cy="1276745"/>
          </a:xfrm>
        </p:grpSpPr>
        <p:sp>
          <p:nvSpPr>
            <p:cNvPr id="315" name="Freeform 191"/>
            <p:cNvSpPr>
              <a:spLocks noEditPoints="1"/>
            </p:cNvSpPr>
            <p:nvPr/>
          </p:nvSpPr>
          <p:spPr bwMode="auto">
            <a:xfrm>
              <a:off x="7365846" y="2956650"/>
              <a:ext cx="1402435" cy="1276745"/>
            </a:xfrm>
            <a:custGeom>
              <a:avLst/>
              <a:gdLst>
                <a:gd name="T0" fmla="*/ 424 w 424"/>
                <a:gd name="T1" fmla="*/ 386 h 386"/>
                <a:gd name="T2" fmla="*/ 424 w 424"/>
                <a:gd name="T3" fmla="*/ 386 h 386"/>
                <a:gd name="T4" fmla="*/ 143 w 424"/>
                <a:gd name="T5" fmla="*/ 386 h 386"/>
                <a:gd name="T6" fmla="*/ 143 w 424"/>
                <a:gd name="T7" fmla="*/ 229 h 386"/>
                <a:gd name="T8" fmla="*/ 209 w 424"/>
                <a:gd name="T9" fmla="*/ 229 h 386"/>
                <a:gd name="T10" fmla="*/ 209 w 424"/>
                <a:gd name="T11" fmla="*/ 386 h 386"/>
                <a:gd name="T12" fmla="*/ 143 w 424"/>
                <a:gd name="T13" fmla="*/ 386 h 386"/>
                <a:gd name="T14" fmla="*/ 424 w 424"/>
                <a:gd name="T15" fmla="*/ 386 h 386"/>
                <a:gd name="T16" fmla="*/ 424 w 424"/>
                <a:gd name="T17" fmla="*/ 0 h 386"/>
                <a:gd name="T18" fmla="*/ 0 w 424"/>
                <a:gd name="T19" fmla="*/ 0 h 386"/>
                <a:gd name="T20" fmla="*/ 0 w 424"/>
                <a:gd name="T21" fmla="*/ 386 h 386"/>
                <a:gd name="T22" fmla="*/ 424 w 424"/>
                <a:gd name="T23"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4" h="386">
                  <a:moveTo>
                    <a:pt x="424" y="386"/>
                  </a:moveTo>
                  <a:lnTo>
                    <a:pt x="424" y="386"/>
                  </a:lnTo>
                  <a:close/>
                  <a:moveTo>
                    <a:pt x="143" y="386"/>
                  </a:moveTo>
                  <a:lnTo>
                    <a:pt x="143" y="229"/>
                  </a:lnTo>
                  <a:lnTo>
                    <a:pt x="209" y="229"/>
                  </a:lnTo>
                  <a:lnTo>
                    <a:pt x="209" y="386"/>
                  </a:lnTo>
                  <a:lnTo>
                    <a:pt x="143" y="386"/>
                  </a:lnTo>
                  <a:close/>
                  <a:moveTo>
                    <a:pt x="424" y="386"/>
                  </a:moveTo>
                  <a:lnTo>
                    <a:pt x="424" y="0"/>
                  </a:lnTo>
                  <a:lnTo>
                    <a:pt x="0" y="0"/>
                  </a:lnTo>
                  <a:lnTo>
                    <a:pt x="0" y="386"/>
                  </a:lnTo>
                  <a:lnTo>
                    <a:pt x="424" y="3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6" name="Freeform 192"/>
            <p:cNvSpPr>
              <a:spLocks noEditPoints="1"/>
            </p:cNvSpPr>
            <p:nvPr/>
          </p:nvSpPr>
          <p:spPr bwMode="auto">
            <a:xfrm>
              <a:off x="7365846" y="2956650"/>
              <a:ext cx="1402435" cy="1276745"/>
            </a:xfrm>
            <a:custGeom>
              <a:avLst/>
              <a:gdLst>
                <a:gd name="T0" fmla="*/ 424 w 424"/>
                <a:gd name="T1" fmla="*/ 386 h 386"/>
                <a:gd name="T2" fmla="*/ 424 w 424"/>
                <a:gd name="T3" fmla="*/ 386 h 386"/>
                <a:gd name="T4" fmla="*/ 143 w 424"/>
                <a:gd name="T5" fmla="*/ 386 h 386"/>
                <a:gd name="T6" fmla="*/ 143 w 424"/>
                <a:gd name="T7" fmla="*/ 229 h 386"/>
                <a:gd name="T8" fmla="*/ 209 w 424"/>
                <a:gd name="T9" fmla="*/ 229 h 386"/>
                <a:gd name="T10" fmla="*/ 209 w 424"/>
                <a:gd name="T11" fmla="*/ 386 h 386"/>
                <a:gd name="T12" fmla="*/ 424 w 424"/>
                <a:gd name="T13" fmla="*/ 386 h 386"/>
                <a:gd name="T14" fmla="*/ 424 w 424"/>
                <a:gd name="T15" fmla="*/ 0 h 386"/>
                <a:gd name="T16" fmla="*/ 0 w 424"/>
                <a:gd name="T17" fmla="*/ 0 h 386"/>
                <a:gd name="T18" fmla="*/ 0 w 424"/>
                <a:gd name="T19"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4" h="386">
                  <a:moveTo>
                    <a:pt x="424" y="386"/>
                  </a:moveTo>
                  <a:lnTo>
                    <a:pt x="424" y="386"/>
                  </a:lnTo>
                  <a:moveTo>
                    <a:pt x="143" y="386"/>
                  </a:moveTo>
                  <a:lnTo>
                    <a:pt x="143" y="229"/>
                  </a:lnTo>
                  <a:lnTo>
                    <a:pt x="209" y="229"/>
                  </a:lnTo>
                  <a:lnTo>
                    <a:pt x="209" y="386"/>
                  </a:lnTo>
                  <a:moveTo>
                    <a:pt x="424" y="386"/>
                  </a:moveTo>
                  <a:lnTo>
                    <a:pt x="424" y="0"/>
                  </a:lnTo>
                  <a:lnTo>
                    <a:pt x="0" y="0"/>
                  </a:lnTo>
                  <a:lnTo>
                    <a:pt x="0" y="386"/>
                  </a:lnTo>
                </a:path>
              </a:pathLst>
            </a:custGeom>
            <a:noFill/>
            <a:ln w="9525"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 name="Freeform 193"/>
            <p:cNvSpPr>
              <a:spLocks/>
            </p:cNvSpPr>
            <p:nvPr/>
          </p:nvSpPr>
          <p:spPr bwMode="auto">
            <a:xfrm>
              <a:off x="7560996" y="3260952"/>
              <a:ext cx="128998" cy="281149"/>
            </a:xfrm>
            <a:custGeom>
              <a:avLst/>
              <a:gdLst>
                <a:gd name="T0" fmla="*/ 0 w 39"/>
                <a:gd name="T1" fmla="*/ 85 h 85"/>
                <a:gd name="T2" fmla="*/ 0 w 39"/>
                <a:gd name="T3" fmla="*/ 0 h 85"/>
                <a:gd name="T4" fmla="*/ 39 w 39"/>
                <a:gd name="T5" fmla="*/ 0 h 85"/>
              </a:gdLst>
              <a:ahLst/>
              <a:cxnLst>
                <a:cxn ang="0">
                  <a:pos x="T0" y="T1"/>
                </a:cxn>
                <a:cxn ang="0">
                  <a:pos x="T2" y="T3"/>
                </a:cxn>
                <a:cxn ang="0">
                  <a:pos x="T4" y="T5"/>
                </a:cxn>
              </a:cxnLst>
              <a:rect l="0" t="0" r="r" b="b"/>
              <a:pathLst>
                <a:path w="39" h="85">
                  <a:moveTo>
                    <a:pt x="0" y="85"/>
                  </a:moveTo>
                  <a:lnTo>
                    <a:pt x="0" y="0"/>
                  </a:lnTo>
                  <a:lnTo>
                    <a:pt x="39" y="0"/>
                  </a:lnTo>
                </a:path>
              </a:pathLst>
            </a:custGeom>
            <a:noFill/>
            <a:ln w="9525"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 name="Freeform 194"/>
            <p:cNvSpPr>
              <a:spLocks/>
            </p:cNvSpPr>
            <p:nvPr/>
          </p:nvSpPr>
          <p:spPr bwMode="auto">
            <a:xfrm>
              <a:off x="8186138" y="3260952"/>
              <a:ext cx="152151" cy="281149"/>
            </a:xfrm>
            <a:custGeom>
              <a:avLst/>
              <a:gdLst>
                <a:gd name="T0" fmla="*/ 0 w 46"/>
                <a:gd name="T1" fmla="*/ 85 h 85"/>
                <a:gd name="T2" fmla="*/ 0 w 46"/>
                <a:gd name="T3" fmla="*/ 0 h 85"/>
                <a:gd name="T4" fmla="*/ 46 w 46"/>
                <a:gd name="T5" fmla="*/ 0 h 85"/>
              </a:gdLst>
              <a:ahLst/>
              <a:cxnLst>
                <a:cxn ang="0">
                  <a:pos x="T0" y="T1"/>
                </a:cxn>
                <a:cxn ang="0">
                  <a:pos x="T2" y="T3"/>
                </a:cxn>
                <a:cxn ang="0">
                  <a:pos x="T4" y="T5"/>
                </a:cxn>
              </a:cxnLst>
              <a:rect l="0" t="0" r="r" b="b"/>
              <a:pathLst>
                <a:path w="46" h="85">
                  <a:moveTo>
                    <a:pt x="0" y="85"/>
                  </a:moveTo>
                  <a:lnTo>
                    <a:pt x="0" y="0"/>
                  </a:lnTo>
                  <a:lnTo>
                    <a:pt x="46" y="0"/>
                  </a:lnTo>
                </a:path>
              </a:pathLst>
            </a:custGeom>
            <a:noFill/>
            <a:ln w="9525"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 name="Freeform 195"/>
            <p:cNvSpPr>
              <a:spLocks/>
            </p:cNvSpPr>
            <p:nvPr/>
          </p:nvSpPr>
          <p:spPr bwMode="auto">
            <a:xfrm>
              <a:off x="8510286" y="3260952"/>
              <a:ext cx="128998" cy="281149"/>
            </a:xfrm>
            <a:custGeom>
              <a:avLst/>
              <a:gdLst>
                <a:gd name="T0" fmla="*/ 0 w 39"/>
                <a:gd name="T1" fmla="*/ 85 h 85"/>
                <a:gd name="T2" fmla="*/ 0 w 39"/>
                <a:gd name="T3" fmla="*/ 0 h 85"/>
                <a:gd name="T4" fmla="*/ 39 w 39"/>
                <a:gd name="T5" fmla="*/ 0 h 85"/>
              </a:gdLst>
              <a:ahLst/>
              <a:cxnLst>
                <a:cxn ang="0">
                  <a:pos x="T0" y="T1"/>
                </a:cxn>
                <a:cxn ang="0">
                  <a:pos x="T2" y="T3"/>
                </a:cxn>
                <a:cxn ang="0">
                  <a:pos x="T4" y="T5"/>
                </a:cxn>
              </a:cxnLst>
              <a:rect l="0" t="0" r="r" b="b"/>
              <a:pathLst>
                <a:path w="39" h="85">
                  <a:moveTo>
                    <a:pt x="0" y="85"/>
                  </a:moveTo>
                  <a:lnTo>
                    <a:pt x="0" y="0"/>
                  </a:lnTo>
                  <a:lnTo>
                    <a:pt x="39" y="0"/>
                  </a:lnTo>
                </a:path>
              </a:pathLst>
            </a:custGeom>
            <a:noFill/>
            <a:ln w="9525"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320" name="TextBox 319"/>
          <p:cNvSpPr txBox="1"/>
          <p:nvPr/>
        </p:nvSpPr>
        <p:spPr>
          <a:xfrm>
            <a:off x="2841824" y="3085067"/>
            <a:ext cx="781799" cy="330072"/>
          </a:xfrm>
          <a:prstGeom prst="rect">
            <a:avLst/>
          </a:prstGeom>
          <a:noFill/>
        </p:spPr>
        <p:txBody>
          <a:bodyPr wrap="none" lIns="72000" tIns="72000" rIns="72000" bIns="72000" rtlCol="0">
            <a:spAutoFit/>
          </a:bodyPr>
          <a:lstStyle/>
          <a:p>
            <a:pPr marR="0" algn="l" defTabSz="457200" rtl="0" eaLnBrk="1" fontAlgn="base" latinLnBrk="0" hangingPunct="1">
              <a:lnSpc>
                <a:spcPct val="100000"/>
              </a:lnSpc>
              <a:spcBef>
                <a:spcPts val="0"/>
              </a:spcBef>
              <a:spcAft>
                <a:spcPct val="0"/>
              </a:spcAft>
              <a:buClr>
                <a:srgbClr val="001135"/>
              </a:buClr>
              <a:buSzTx/>
              <a:tabLst/>
            </a:pPr>
            <a:r>
              <a:rPr lang="en-US" sz="600" dirty="0">
                <a:solidFill>
                  <a:schemeClr val="tx2"/>
                </a:solidFill>
                <a:latin typeface="+mn-lt"/>
                <a:ea typeface="Nokia Pure Text" panose="020B0503020202020204" pitchFamily="34" charset="0"/>
                <a:cs typeface="Nokia Pure Headline Light"/>
              </a:rPr>
              <a:t>Data and</a:t>
            </a:r>
            <a:br>
              <a:rPr lang="en-US" sz="600" dirty="0">
                <a:solidFill>
                  <a:schemeClr val="tx2"/>
                </a:solidFill>
                <a:latin typeface="+mn-lt"/>
                <a:ea typeface="Nokia Pure Text" panose="020B0503020202020204" pitchFamily="34" charset="0"/>
                <a:cs typeface="Nokia Pure Headline Light"/>
              </a:rPr>
            </a:br>
            <a:r>
              <a:rPr lang="en-US" sz="600" dirty="0">
                <a:solidFill>
                  <a:schemeClr val="tx2"/>
                </a:solidFill>
                <a:latin typeface="+mn-lt"/>
                <a:ea typeface="Nokia Pure Text" panose="020B0503020202020204" pitchFamily="34" charset="0"/>
                <a:cs typeface="Nokia Pure Headline Light"/>
              </a:rPr>
              <a:t>Operations Center</a:t>
            </a:r>
          </a:p>
        </p:txBody>
      </p:sp>
      <p:grpSp>
        <p:nvGrpSpPr>
          <p:cNvPr id="325" name="Group 54"/>
          <p:cNvGrpSpPr>
            <a:grpSpLocks noChangeAspect="1"/>
          </p:cNvGrpSpPr>
          <p:nvPr/>
        </p:nvGrpSpPr>
        <p:grpSpPr bwMode="auto">
          <a:xfrm>
            <a:off x="4001884" y="2474037"/>
            <a:ext cx="116758" cy="187908"/>
            <a:chOff x="541" y="1257"/>
            <a:chExt cx="384" cy="618"/>
          </a:xfrm>
        </p:grpSpPr>
        <p:sp>
          <p:nvSpPr>
            <p:cNvPr id="326" name="Freeform 55"/>
            <p:cNvSpPr>
              <a:spLocks/>
            </p:cNvSpPr>
            <p:nvPr/>
          </p:nvSpPr>
          <p:spPr bwMode="auto">
            <a:xfrm>
              <a:off x="687" y="1556"/>
              <a:ext cx="106" cy="319"/>
            </a:xfrm>
            <a:custGeom>
              <a:avLst/>
              <a:gdLst>
                <a:gd name="T0" fmla="*/ 0 w 106"/>
                <a:gd name="T1" fmla="*/ 319 h 319"/>
                <a:gd name="T2" fmla="*/ 53 w 106"/>
                <a:gd name="T3" fmla="*/ 0 h 319"/>
                <a:gd name="T4" fmla="*/ 106 w 106"/>
                <a:gd name="T5" fmla="*/ 319 h 319"/>
              </a:gdLst>
              <a:ahLst/>
              <a:cxnLst>
                <a:cxn ang="0">
                  <a:pos x="T0" y="T1"/>
                </a:cxn>
                <a:cxn ang="0">
                  <a:pos x="T2" y="T3"/>
                </a:cxn>
                <a:cxn ang="0">
                  <a:pos x="T4" y="T5"/>
                </a:cxn>
              </a:cxnLst>
              <a:rect l="0" t="0" r="r" b="b"/>
              <a:pathLst>
                <a:path w="106" h="319">
                  <a:moveTo>
                    <a:pt x="0" y="319"/>
                  </a:moveTo>
                  <a:lnTo>
                    <a:pt x="53" y="0"/>
                  </a:lnTo>
                  <a:lnTo>
                    <a:pt x="106" y="319"/>
                  </a:lnTo>
                </a:path>
              </a:pathLst>
            </a:custGeom>
            <a:noFill/>
            <a:ln w="11113"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 name="Oval 56"/>
            <p:cNvSpPr>
              <a:spLocks noChangeArrowheads="1"/>
            </p:cNvSpPr>
            <p:nvPr/>
          </p:nvSpPr>
          <p:spPr bwMode="auto">
            <a:xfrm>
              <a:off x="727" y="1443"/>
              <a:ext cx="19" cy="20"/>
            </a:xfrm>
            <a:prstGeom prst="ellipse">
              <a:avLst/>
            </a:prstGeom>
            <a:solidFill>
              <a:srgbClr val="00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8" name="Freeform 57"/>
            <p:cNvSpPr>
              <a:spLocks noEditPoints="1"/>
            </p:cNvSpPr>
            <p:nvPr/>
          </p:nvSpPr>
          <p:spPr bwMode="auto">
            <a:xfrm>
              <a:off x="541" y="1257"/>
              <a:ext cx="384" cy="385"/>
            </a:xfrm>
            <a:custGeom>
              <a:avLst/>
              <a:gdLst>
                <a:gd name="T0" fmla="*/ 58 w 58"/>
                <a:gd name="T1" fmla="*/ 29 h 58"/>
                <a:gd name="T2" fmla="*/ 29 w 58"/>
                <a:gd name="T3" fmla="*/ 0 h 58"/>
                <a:gd name="T4" fmla="*/ 0 w 58"/>
                <a:gd name="T5" fmla="*/ 29 h 58"/>
                <a:gd name="T6" fmla="*/ 29 w 58"/>
                <a:gd name="T7" fmla="*/ 58 h 58"/>
                <a:gd name="T8" fmla="*/ 58 w 58"/>
                <a:gd name="T9" fmla="*/ 29 h 58"/>
                <a:gd name="T10" fmla="*/ 49 w 58"/>
                <a:gd name="T11" fmla="*/ 29 h 58"/>
                <a:gd name="T12" fmla="*/ 29 w 58"/>
                <a:gd name="T13" fmla="*/ 10 h 58"/>
                <a:gd name="T14" fmla="*/ 10 w 58"/>
                <a:gd name="T15" fmla="*/ 29 h 58"/>
                <a:gd name="T16" fmla="*/ 29 w 58"/>
                <a:gd name="T17" fmla="*/ 49 h 58"/>
                <a:gd name="T18" fmla="*/ 49 w 58"/>
                <a:gd name="T19" fmla="*/ 29 h 58"/>
                <a:gd name="T20" fmla="*/ 39 w 58"/>
                <a:gd name="T21" fmla="*/ 29 h 58"/>
                <a:gd name="T22" fmla="*/ 29 w 58"/>
                <a:gd name="T23" fmla="*/ 20 h 58"/>
                <a:gd name="T24" fmla="*/ 20 w 58"/>
                <a:gd name="T25" fmla="*/ 29 h 58"/>
                <a:gd name="T26" fmla="*/ 29 w 58"/>
                <a:gd name="T27" fmla="*/ 39 h 58"/>
                <a:gd name="T28" fmla="*/ 39 w 58"/>
                <a:gd name="T2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58">
                  <a:moveTo>
                    <a:pt x="58" y="29"/>
                  </a:moveTo>
                  <a:cubicBezTo>
                    <a:pt x="58" y="13"/>
                    <a:pt x="45" y="0"/>
                    <a:pt x="29" y="0"/>
                  </a:cubicBezTo>
                  <a:cubicBezTo>
                    <a:pt x="13" y="0"/>
                    <a:pt x="0" y="13"/>
                    <a:pt x="0" y="29"/>
                  </a:cubicBezTo>
                  <a:cubicBezTo>
                    <a:pt x="0" y="45"/>
                    <a:pt x="13" y="58"/>
                    <a:pt x="29" y="58"/>
                  </a:cubicBezTo>
                  <a:cubicBezTo>
                    <a:pt x="45" y="58"/>
                    <a:pt x="58" y="45"/>
                    <a:pt x="58" y="29"/>
                  </a:cubicBezTo>
                  <a:close/>
                  <a:moveTo>
                    <a:pt x="49" y="29"/>
                  </a:moveTo>
                  <a:cubicBezTo>
                    <a:pt x="49" y="19"/>
                    <a:pt x="40" y="10"/>
                    <a:pt x="29" y="10"/>
                  </a:cubicBezTo>
                  <a:cubicBezTo>
                    <a:pt x="19" y="10"/>
                    <a:pt x="10" y="19"/>
                    <a:pt x="10" y="29"/>
                  </a:cubicBezTo>
                  <a:cubicBezTo>
                    <a:pt x="10" y="40"/>
                    <a:pt x="19" y="49"/>
                    <a:pt x="29" y="49"/>
                  </a:cubicBezTo>
                  <a:cubicBezTo>
                    <a:pt x="40" y="49"/>
                    <a:pt x="49" y="40"/>
                    <a:pt x="49" y="29"/>
                  </a:cubicBezTo>
                  <a:close/>
                  <a:moveTo>
                    <a:pt x="39" y="29"/>
                  </a:moveTo>
                  <a:cubicBezTo>
                    <a:pt x="39" y="24"/>
                    <a:pt x="35" y="20"/>
                    <a:pt x="29" y="20"/>
                  </a:cubicBezTo>
                  <a:cubicBezTo>
                    <a:pt x="24" y="20"/>
                    <a:pt x="20" y="24"/>
                    <a:pt x="20" y="29"/>
                  </a:cubicBezTo>
                  <a:cubicBezTo>
                    <a:pt x="20" y="35"/>
                    <a:pt x="24" y="39"/>
                    <a:pt x="29" y="39"/>
                  </a:cubicBezTo>
                  <a:cubicBezTo>
                    <a:pt x="35" y="39"/>
                    <a:pt x="39" y="35"/>
                    <a:pt x="39" y="29"/>
                  </a:cubicBezTo>
                  <a:close/>
                </a:path>
              </a:pathLst>
            </a:custGeom>
            <a:noFill/>
            <a:ln w="11113"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9" name="Group 54"/>
          <p:cNvGrpSpPr>
            <a:grpSpLocks noChangeAspect="1"/>
          </p:cNvGrpSpPr>
          <p:nvPr/>
        </p:nvGrpSpPr>
        <p:grpSpPr bwMode="auto">
          <a:xfrm>
            <a:off x="2414603" y="2493677"/>
            <a:ext cx="116758" cy="187908"/>
            <a:chOff x="541" y="1257"/>
            <a:chExt cx="384" cy="618"/>
          </a:xfrm>
        </p:grpSpPr>
        <p:sp>
          <p:nvSpPr>
            <p:cNvPr id="330" name="Freeform 55"/>
            <p:cNvSpPr>
              <a:spLocks/>
            </p:cNvSpPr>
            <p:nvPr/>
          </p:nvSpPr>
          <p:spPr bwMode="auto">
            <a:xfrm>
              <a:off x="687" y="1556"/>
              <a:ext cx="106" cy="319"/>
            </a:xfrm>
            <a:custGeom>
              <a:avLst/>
              <a:gdLst>
                <a:gd name="T0" fmla="*/ 0 w 106"/>
                <a:gd name="T1" fmla="*/ 319 h 319"/>
                <a:gd name="T2" fmla="*/ 53 w 106"/>
                <a:gd name="T3" fmla="*/ 0 h 319"/>
                <a:gd name="T4" fmla="*/ 106 w 106"/>
                <a:gd name="T5" fmla="*/ 319 h 319"/>
              </a:gdLst>
              <a:ahLst/>
              <a:cxnLst>
                <a:cxn ang="0">
                  <a:pos x="T0" y="T1"/>
                </a:cxn>
                <a:cxn ang="0">
                  <a:pos x="T2" y="T3"/>
                </a:cxn>
                <a:cxn ang="0">
                  <a:pos x="T4" y="T5"/>
                </a:cxn>
              </a:cxnLst>
              <a:rect l="0" t="0" r="r" b="b"/>
              <a:pathLst>
                <a:path w="106" h="319">
                  <a:moveTo>
                    <a:pt x="0" y="319"/>
                  </a:moveTo>
                  <a:lnTo>
                    <a:pt x="53" y="0"/>
                  </a:lnTo>
                  <a:lnTo>
                    <a:pt x="106" y="319"/>
                  </a:lnTo>
                </a:path>
              </a:pathLst>
            </a:custGeom>
            <a:noFill/>
            <a:ln w="11113"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1" name="Oval 56"/>
            <p:cNvSpPr>
              <a:spLocks noChangeArrowheads="1"/>
            </p:cNvSpPr>
            <p:nvPr/>
          </p:nvSpPr>
          <p:spPr bwMode="auto">
            <a:xfrm>
              <a:off x="727" y="1443"/>
              <a:ext cx="19" cy="20"/>
            </a:xfrm>
            <a:prstGeom prst="ellipse">
              <a:avLst/>
            </a:prstGeom>
            <a:solidFill>
              <a:srgbClr val="00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2" name="Freeform 57"/>
            <p:cNvSpPr>
              <a:spLocks noEditPoints="1"/>
            </p:cNvSpPr>
            <p:nvPr/>
          </p:nvSpPr>
          <p:spPr bwMode="auto">
            <a:xfrm>
              <a:off x="541" y="1257"/>
              <a:ext cx="384" cy="385"/>
            </a:xfrm>
            <a:custGeom>
              <a:avLst/>
              <a:gdLst>
                <a:gd name="T0" fmla="*/ 58 w 58"/>
                <a:gd name="T1" fmla="*/ 29 h 58"/>
                <a:gd name="T2" fmla="*/ 29 w 58"/>
                <a:gd name="T3" fmla="*/ 0 h 58"/>
                <a:gd name="T4" fmla="*/ 0 w 58"/>
                <a:gd name="T5" fmla="*/ 29 h 58"/>
                <a:gd name="T6" fmla="*/ 29 w 58"/>
                <a:gd name="T7" fmla="*/ 58 h 58"/>
                <a:gd name="T8" fmla="*/ 58 w 58"/>
                <a:gd name="T9" fmla="*/ 29 h 58"/>
                <a:gd name="T10" fmla="*/ 49 w 58"/>
                <a:gd name="T11" fmla="*/ 29 h 58"/>
                <a:gd name="T12" fmla="*/ 29 w 58"/>
                <a:gd name="T13" fmla="*/ 10 h 58"/>
                <a:gd name="T14" fmla="*/ 10 w 58"/>
                <a:gd name="T15" fmla="*/ 29 h 58"/>
                <a:gd name="T16" fmla="*/ 29 w 58"/>
                <a:gd name="T17" fmla="*/ 49 h 58"/>
                <a:gd name="T18" fmla="*/ 49 w 58"/>
                <a:gd name="T19" fmla="*/ 29 h 58"/>
                <a:gd name="T20" fmla="*/ 39 w 58"/>
                <a:gd name="T21" fmla="*/ 29 h 58"/>
                <a:gd name="T22" fmla="*/ 29 w 58"/>
                <a:gd name="T23" fmla="*/ 20 h 58"/>
                <a:gd name="T24" fmla="*/ 20 w 58"/>
                <a:gd name="T25" fmla="*/ 29 h 58"/>
                <a:gd name="T26" fmla="*/ 29 w 58"/>
                <a:gd name="T27" fmla="*/ 39 h 58"/>
                <a:gd name="T28" fmla="*/ 39 w 58"/>
                <a:gd name="T2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58">
                  <a:moveTo>
                    <a:pt x="58" y="29"/>
                  </a:moveTo>
                  <a:cubicBezTo>
                    <a:pt x="58" y="13"/>
                    <a:pt x="45" y="0"/>
                    <a:pt x="29" y="0"/>
                  </a:cubicBezTo>
                  <a:cubicBezTo>
                    <a:pt x="13" y="0"/>
                    <a:pt x="0" y="13"/>
                    <a:pt x="0" y="29"/>
                  </a:cubicBezTo>
                  <a:cubicBezTo>
                    <a:pt x="0" y="45"/>
                    <a:pt x="13" y="58"/>
                    <a:pt x="29" y="58"/>
                  </a:cubicBezTo>
                  <a:cubicBezTo>
                    <a:pt x="45" y="58"/>
                    <a:pt x="58" y="45"/>
                    <a:pt x="58" y="29"/>
                  </a:cubicBezTo>
                  <a:close/>
                  <a:moveTo>
                    <a:pt x="49" y="29"/>
                  </a:moveTo>
                  <a:cubicBezTo>
                    <a:pt x="49" y="19"/>
                    <a:pt x="40" y="10"/>
                    <a:pt x="29" y="10"/>
                  </a:cubicBezTo>
                  <a:cubicBezTo>
                    <a:pt x="19" y="10"/>
                    <a:pt x="10" y="19"/>
                    <a:pt x="10" y="29"/>
                  </a:cubicBezTo>
                  <a:cubicBezTo>
                    <a:pt x="10" y="40"/>
                    <a:pt x="19" y="49"/>
                    <a:pt x="29" y="49"/>
                  </a:cubicBezTo>
                  <a:cubicBezTo>
                    <a:pt x="40" y="49"/>
                    <a:pt x="49" y="40"/>
                    <a:pt x="49" y="29"/>
                  </a:cubicBezTo>
                  <a:close/>
                  <a:moveTo>
                    <a:pt x="39" y="29"/>
                  </a:moveTo>
                  <a:cubicBezTo>
                    <a:pt x="39" y="24"/>
                    <a:pt x="35" y="20"/>
                    <a:pt x="29" y="20"/>
                  </a:cubicBezTo>
                  <a:cubicBezTo>
                    <a:pt x="24" y="20"/>
                    <a:pt x="20" y="24"/>
                    <a:pt x="20" y="29"/>
                  </a:cubicBezTo>
                  <a:cubicBezTo>
                    <a:pt x="20" y="35"/>
                    <a:pt x="24" y="39"/>
                    <a:pt x="29" y="39"/>
                  </a:cubicBezTo>
                  <a:cubicBezTo>
                    <a:pt x="35" y="39"/>
                    <a:pt x="39" y="35"/>
                    <a:pt x="39" y="29"/>
                  </a:cubicBezTo>
                  <a:close/>
                </a:path>
              </a:pathLst>
            </a:custGeom>
            <a:noFill/>
            <a:ln w="11113"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00" name="Group 399"/>
          <p:cNvGrpSpPr/>
          <p:nvPr/>
        </p:nvGrpSpPr>
        <p:grpSpPr>
          <a:xfrm>
            <a:off x="6437303" y="2911557"/>
            <a:ext cx="432892" cy="295288"/>
            <a:chOff x="4330794" y="2697261"/>
            <a:chExt cx="432892" cy="295288"/>
          </a:xfrm>
        </p:grpSpPr>
        <p:grpSp>
          <p:nvGrpSpPr>
            <p:cNvPr id="117" name="Group 124"/>
            <p:cNvGrpSpPr>
              <a:grpSpLocks noChangeAspect="1"/>
            </p:cNvGrpSpPr>
            <p:nvPr/>
          </p:nvGrpSpPr>
          <p:grpSpPr bwMode="auto">
            <a:xfrm>
              <a:off x="4330794" y="2774720"/>
              <a:ext cx="432892" cy="217829"/>
              <a:chOff x="2584" y="1455"/>
              <a:chExt cx="626" cy="315"/>
            </a:xfrm>
          </p:grpSpPr>
          <p:sp>
            <p:nvSpPr>
              <p:cNvPr id="118" name="Freeform 125"/>
              <p:cNvSpPr>
                <a:spLocks/>
              </p:cNvSpPr>
              <p:nvPr/>
            </p:nvSpPr>
            <p:spPr bwMode="auto">
              <a:xfrm>
                <a:off x="2584" y="1455"/>
                <a:ext cx="626" cy="271"/>
              </a:xfrm>
              <a:custGeom>
                <a:avLst/>
                <a:gdLst>
                  <a:gd name="T0" fmla="*/ 117 w 128"/>
                  <a:gd name="T1" fmla="*/ 55 h 55"/>
                  <a:gd name="T2" fmla="*/ 126 w 128"/>
                  <a:gd name="T3" fmla="*/ 55 h 55"/>
                  <a:gd name="T4" fmla="*/ 127 w 128"/>
                  <a:gd name="T5" fmla="*/ 53 h 55"/>
                  <a:gd name="T6" fmla="*/ 127 w 128"/>
                  <a:gd name="T7" fmla="*/ 49 h 55"/>
                  <a:gd name="T8" fmla="*/ 126 w 128"/>
                  <a:gd name="T9" fmla="*/ 47 h 55"/>
                  <a:gd name="T10" fmla="*/ 122 w 128"/>
                  <a:gd name="T11" fmla="*/ 38 h 55"/>
                  <a:gd name="T12" fmla="*/ 106 w 128"/>
                  <a:gd name="T13" fmla="*/ 24 h 55"/>
                  <a:gd name="T14" fmla="*/ 91 w 128"/>
                  <a:gd name="T15" fmla="*/ 5 h 55"/>
                  <a:gd name="T16" fmla="*/ 82 w 128"/>
                  <a:gd name="T17" fmla="*/ 0 h 55"/>
                  <a:gd name="T18" fmla="*/ 7 w 128"/>
                  <a:gd name="T19" fmla="*/ 0 h 55"/>
                  <a:gd name="T20" fmla="*/ 0 w 128"/>
                  <a:gd name="T21" fmla="*/ 6 h 55"/>
                  <a:gd name="T22" fmla="*/ 0 w 128"/>
                  <a:gd name="T23" fmla="*/ 55 h 55"/>
                  <a:gd name="T24" fmla="*/ 10 w 128"/>
                  <a:gd name="T2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55">
                    <a:moveTo>
                      <a:pt x="117" y="55"/>
                    </a:moveTo>
                    <a:cubicBezTo>
                      <a:pt x="119" y="55"/>
                      <a:pt x="124" y="55"/>
                      <a:pt x="126" y="55"/>
                    </a:cubicBezTo>
                    <a:cubicBezTo>
                      <a:pt x="128" y="55"/>
                      <a:pt x="127" y="53"/>
                      <a:pt x="127" y="53"/>
                    </a:cubicBezTo>
                    <a:cubicBezTo>
                      <a:pt x="127" y="53"/>
                      <a:pt x="127" y="51"/>
                      <a:pt x="127" y="49"/>
                    </a:cubicBezTo>
                    <a:cubicBezTo>
                      <a:pt x="127" y="47"/>
                      <a:pt x="126" y="47"/>
                      <a:pt x="126" y="47"/>
                    </a:cubicBezTo>
                    <a:cubicBezTo>
                      <a:pt x="126" y="41"/>
                      <a:pt x="122" y="38"/>
                      <a:pt x="122" y="38"/>
                    </a:cubicBezTo>
                    <a:cubicBezTo>
                      <a:pt x="106" y="24"/>
                      <a:pt x="106" y="24"/>
                      <a:pt x="106" y="24"/>
                    </a:cubicBezTo>
                    <a:cubicBezTo>
                      <a:pt x="91" y="5"/>
                      <a:pt x="91" y="5"/>
                      <a:pt x="91" y="5"/>
                    </a:cubicBezTo>
                    <a:cubicBezTo>
                      <a:pt x="89" y="1"/>
                      <a:pt x="85" y="0"/>
                      <a:pt x="82" y="0"/>
                    </a:cubicBezTo>
                    <a:cubicBezTo>
                      <a:pt x="7" y="0"/>
                      <a:pt x="7" y="0"/>
                      <a:pt x="7" y="0"/>
                    </a:cubicBezTo>
                    <a:cubicBezTo>
                      <a:pt x="3" y="0"/>
                      <a:pt x="0" y="3"/>
                      <a:pt x="0" y="6"/>
                    </a:cubicBezTo>
                    <a:cubicBezTo>
                      <a:pt x="0" y="25"/>
                      <a:pt x="0" y="55"/>
                      <a:pt x="0" y="55"/>
                    </a:cubicBezTo>
                    <a:cubicBezTo>
                      <a:pt x="10" y="55"/>
                      <a:pt x="10" y="55"/>
                      <a:pt x="10" y="55"/>
                    </a:cubicBezTo>
                  </a:path>
                </a:pathLst>
              </a:custGeom>
              <a:noFill/>
              <a:ln w="7938" cap="flat">
                <a:solidFill>
                  <a:srgbClr val="1D1D1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Line 126"/>
              <p:cNvSpPr>
                <a:spLocks noChangeShapeType="1"/>
              </p:cNvSpPr>
              <p:nvPr/>
            </p:nvSpPr>
            <p:spPr bwMode="auto">
              <a:xfrm flipH="1">
                <a:off x="2736" y="1726"/>
                <a:ext cx="318" cy="0"/>
              </a:xfrm>
              <a:prstGeom prst="line">
                <a:avLst/>
              </a:prstGeom>
              <a:noFill/>
              <a:ln w="7938"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27"/>
              <p:cNvSpPr>
                <a:spLocks/>
              </p:cNvSpPr>
              <p:nvPr/>
            </p:nvSpPr>
            <p:spPr bwMode="auto">
              <a:xfrm>
                <a:off x="2633" y="1726"/>
                <a:ext cx="103" cy="44"/>
              </a:xfrm>
              <a:custGeom>
                <a:avLst/>
                <a:gdLst>
                  <a:gd name="T0" fmla="*/ 21 w 21"/>
                  <a:gd name="T1" fmla="*/ 0 h 9"/>
                  <a:gd name="T2" fmla="*/ 11 w 21"/>
                  <a:gd name="T3" fmla="*/ 9 h 9"/>
                  <a:gd name="T4" fmla="*/ 0 w 21"/>
                  <a:gd name="T5" fmla="*/ 0 h 9"/>
                </a:gdLst>
                <a:ahLst/>
                <a:cxnLst>
                  <a:cxn ang="0">
                    <a:pos x="T0" y="T1"/>
                  </a:cxn>
                  <a:cxn ang="0">
                    <a:pos x="T2" y="T3"/>
                  </a:cxn>
                  <a:cxn ang="0">
                    <a:pos x="T4" y="T5"/>
                  </a:cxn>
                </a:cxnLst>
                <a:rect l="0" t="0" r="r" b="b"/>
                <a:pathLst>
                  <a:path w="21" h="9">
                    <a:moveTo>
                      <a:pt x="21" y="0"/>
                    </a:moveTo>
                    <a:cubicBezTo>
                      <a:pt x="20" y="5"/>
                      <a:pt x="16" y="9"/>
                      <a:pt x="11" y="9"/>
                    </a:cubicBezTo>
                    <a:cubicBezTo>
                      <a:pt x="5" y="9"/>
                      <a:pt x="1" y="5"/>
                      <a:pt x="0" y="0"/>
                    </a:cubicBezTo>
                  </a:path>
                </a:pathLst>
              </a:custGeom>
              <a:noFill/>
              <a:ln w="7938" cap="rnd">
                <a:solidFill>
                  <a:srgbClr val="1D1D1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28"/>
              <p:cNvSpPr>
                <a:spLocks/>
              </p:cNvSpPr>
              <p:nvPr/>
            </p:nvSpPr>
            <p:spPr bwMode="auto">
              <a:xfrm>
                <a:off x="2633" y="1662"/>
                <a:ext cx="103" cy="64"/>
              </a:xfrm>
              <a:custGeom>
                <a:avLst/>
                <a:gdLst>
                  <a:gd name="T0" fmla="*/ 21 w 21"/>
                  <a:gd name="T1" fmla="*/ 13 h 13"/>
                  <a:gd name="T2" fmla="*/ 21 w 21"/>
                  <a:gd name="T3" fmla="*/ 11 h 13"/>
                  <a:gd name="T4" fmla="*/ 11 w 21"/>
                  <a:gd name="T5" fmla="*/ 0 h 13"/>
                  <a:gd name="T6" fmla="*/ 0 w 21"/>
                  <a:gd name="T7" fmla="*/ 11 h 13"/>
                  <a:gd name="T8" fmla="*/ 0 w 21"/>
                  <a:gd name="T9" fmla="*/ 13 h 13"/>
                </a:gdLst>
                <a:ahLst/>
                <a:cxnLst>
                  <a:cxn ang="0">
                    <a:pos x="T0" y="T1"/>
                  </a:cxn>
                  <a:cxn ang="0">
                    <a:pos x="T2" y="T3"/>
                  </a:cxn>
                  <a:cxn ang="0">
                    <a:pos x="T4" y="T5"/>
                  </a:cxn>
                  <a:cxn ang="0">
                    <a:pos x="T6" y="T7"/>
                  </a:cxn>
                  <a:cxn ang="0">
                    <a:pos x="T8" y="T9"/>
                  </a:cxn>
                </a:cxnLst>
                <a:rect l="0" t="0" r="r" b="b"/>
                <a:pathLst>
                  <a:path w="21" h="13">
                    <a:moveTo>
                      <a:pt x="21" y="13"/>
                    </a:moveTo>
                    <a:cubicBezTo>
                      <a:pt x="21" y="12"/>
                      <a:pt x="21" y="12"/>
                      <a:pt x="21" y="11"/>
                    </a:cubicBezTo>
                    <a:cubicBezTo>
                      <a:pt x="21" y="5"/>
                      <a:pt x="16" y="0"/>
                      <a:pt x="11" y="0"/>
                    </a:cubicBezTo>
                    <a:cubicBezTo>
                      <a:pt x="5" y="0"/>
                      <a:pt x="0" y="5"/>
                      <a:pt x="0" y="11"/>
                    </a:cubicBezTo>
                    <a:cubicBezTo>
                      <a:pt x="0" y="12"/>
                      <a:pt x="0" y="12"/>
                      <a:pt x="0" y="13"/>
                    </a:cubicBezTo>
                  </a:path>
                </a:pathLst>
              </a:custGeom>
              <a:noFill/>
              <a:ln w="7938" cap="rnd">
                <a:solidFill>
                  <a:srgbClr val="1D1D1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29"/>
              <p:cNvSpPr>
                <a:spLocks/>
              </p:cNvSpPr>
              <p:nvPr/>
            </p:nvSpPr>
            <p:spPr bwMode="auto">
              <a:xfrm>
                <a:off x="3054" y="1726"/>
                <a:ext cx="102" cy="44"/>
              </a:xfrm>
              <a:custGeom>
                <a:avLst/>
                <a:gdLst>
                  <a:gd name="T0" fmla="*/ 21 w 21"/>
                  <a:gd name="T1" fmla="*/ 0 h 9"/>
                  <a:gd name="T2" fmla="*/ 11 w 21"/>
                  <a:gd name="T3" fmla="*/ 9 h 9"/>
                  <a:gd name="T4" fmla="*/ 0 w 21"/>
                  <a:gd name="T5" fmla="*/ 0 h 9"/>
                </a:gdLst>
                <a:ahLst/>
                <a:cxnLst>
                  <a:cxn ang="0">
                    <a:pos x="T0" y="T1"/>
                  </a:cxn>
                  <a:cxn ang="0">
                    <a:pos x="T2" y="T3"/>
                  </a:cxn>
                  <a:cxn ang="0">
                    <a:pos x="T4" y="T5"/>
                  </a:cxn>
                </a:cxnLst>
                <a:rect l="0" t="0" r="r" b="b"/>
                <a:pathLst>
                  <a:path w="21" h="9">
                    <a:moveTo>
                      <a:pt x="21" y="0"/>
                    </a:moveTo>
                    <a:cubicBezTo>
                      <a:pt x="20" y="5"/>
                      <a:pt x="16" y="9"/>
                      <a:pt x="11" y="9"/>
                    </a:cubicBezTo>
                    <a:cubicBezTo>
                      <a:pt x="6" y="9"/>
                      <a:pt x="1" y="5"/>
                      <a:pt x="0" y="0"/>
                    </a:cubicBezTo>
                  </a:path>
                </a:pathLst>
              </a:custGeom>
              <a:noFill/>
              <a:ln w="7938" cap="rnd">
                <a:solidFill>
                  <a:srgbClr val="1D1D1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30"/>
              <p:cNvSpPr>
                <a:spLocks/>
              </p:cNvSpPr>
              <p:nvPr/>
            </p:nvSpPr>
            <p:spPr bwMode="auto">
              <a:xfrm>
                <a:off x="3054" y="1662"/>
                <a:ext cx="107" cy="64"/>
              </a:xfrm>
              <a:custGeom>
                <a:avLst/>
                <a:gdLst>
                  <a:gd name="T0" fmla="*/ 21 w 22"/>
                  <a:gd name="T1" fmla="*/ 13 h 13"/>
                  <a:gd name="T2" fmla="*/ 22 w 22"/>
                  <a:gd name="T3" fmla="*/ 11 h 13"/>
                  <a:gd name="T4" fmla="*/ 11 w 22"/>
                  <a:gd name="T5" fmla="*/ 0 h 13"/>
                  <a:gd name="T6" fmla="*/ 0 w 22"/>
                  <a:gd name="T7" fmla="*/ 11 h 13"/>
                  <a:gd name="T8" fmla="*/ 0 w 22"/>
                  <a:gd name="T9" fmla="*/ 13 h 13"/>
                </a:gdLst>
                <a:ahLst/>
                <a:cxnLst>
                  <a:cxn ang="0">
                    <a:pos x="T0" y="T1"/>
                  </a:cxn>
                  <a:cxn ang="0">
                    <a:pos x="T2" y="T3"/>
                  </a:cxn>
                  <a:cxn ang="0">
                    <a:pos x="T4" y="T5"/>
                  </a:cxn>
                  <a:cxn ang="0">
                    <a:pos x="T6" y="T7"/>
                  </a:cxn>
                  <a:cxn ang="0">
                    <a:pos x="T8" y="T9"/>
                  </a:cxn>
                </a:cxnLst>
                <a:rect l="0" t="0" r="r" b="b"/>
                <a:pathLst>
                  <a:path w="22" h="13">
                    <a:moveTo>
                      <a:pt x="21" y="13"/>
                    </a:moveTo>
                    <a:cubicBezTo>
                      <a:pt x="22" y="12"/>
                      <a:pt x="22" y="12"/>
                      <a:pt x="22" y="11"/>
                    </a:cubicBezTo>
                    <a:cubicBezTo>
                      <a:pt x="22" y="5"/>
                      <a:pt x="17" y="0"/>
                      <a:pt x="11" y="0"/>
                    </a:cubicBezTo>
                    <a:cubicBezTo>
                      <a:pt x="5" y="0"/>
                      <a:pt x="0" y="5"/>
                      <a:pt x="0" y="11"/>
                    </a:cubicBezTo>
                    <a:cubicBezTo>
                      <a:pt x="0" y="12"/>
                      <a:pt x="0" y="12"/>
                      <a:pt x="0" y="13"/>
                    </a:cubicBezTo>
                  </a:path>
                </a:pathLst>
              </a:custGeom>
              <a:noFill/>
              <a:ln w="7938" cap="rnd">
                <a:solidFill>
                  <a:srgbClr val="1D1D1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31"/>
              <p:cNvSpPr>
                <a:spLocks/>
              </p:cNvSpPr>
              <p:nvPr/>
            </p:nvSpPr>
            <p:spPr bwMode="auto">
              <a:xfrm>
                <a:off x="2956" y="1485"/>
                <a:ext cx="146" cy="88"/>
              </a:xfrm>
              <a:custGeom>
                <a:avLst/>
                <a:gdLst>
                  <a:gd name="T0" fmla="*/ 146 w 146"/>
                  <a:gd name="T1" fmla="*/ 88 h 88"/>
                  <a:gd name="T2" fmla="*/ 0 w 146"/>
                  <a:gd name="T3" fmla="*/ 88 h 88"/>
                  <a:gd name="T4" fmla="*/ 0 w 146"/>
                  <a:gd name="T5" fmla="*/ 0 h 88"/>
                </a:gdLst>
                <a:ahLst/>
                <a:cxnLst>
                  <a:cxn ang="0">
                    <a:pos x="T0" y="T1"/>
                  </a:cxn>
                  <a:cxn ang="0">
                    <a:pos x="T2" y="T3"/>
                  </a:cxn>
                  <a:cxn ang="0">
                    <a:pos x="T4" y="T5"/>
                  </a:cxn>
                </a:cxnLst>
                <a:rect l="0" t="0" r="r" b="b"/>
                <a:pathLst>
                  <a:path w="146" h="88">
                    <a:moveTo>
                      <a:pt x="146" y="88"/>
                    </a:moveTo>
                    <a:lnTo>
                      <a:pt x="0" y="88"/>
                    </a:lnTo>
                    <a:lnTo>
                      <a:pt x="0" y="0"/>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7" name="Group 60"/>
            <p:cNvGrpSpPr>
              <a:grpSpLocks noChangeAspect="1"/>
            </p:cNvGrpSpPr>
            <p:nvPr/>
          </p:nvGrpSpPr>
          <p:grpSpPr bwMode="auto">
            <a:xfrm>
              <a:off x="4551174" y="2697261"/>
              <a:ext cx="123088" cy="123373"/>
              <a:chOff x="1450" y="1350"/>
              <a:chExt cx="431" cy="432"/>
            </a:xfrm>
          </p:grpSpPr>
          <p:sp>
            <p:nvSpPr>
              <p:cNvPr id="338" name="Oval 61"/>
              <p:cNvSpPr>
                <a:spLocks noChangeArrowheads="1"/>
              </p:cNvSpPr>
              <p:nvPr/>
            </p:nvSpPr>
            <p:spPr bwMode="auto">
              <a:xfrm>
                <a:off x="1656" y="1551"/>
                <a:ext cx="24" cy="25"/>
              </a:xfrm>
              <a:prstGeom prst="ellipse">
                <a:avLst/>
              </a:prstGeom>
              <a:solidFill>
                <a:srgbClr val="00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9" name="Freeform 62"/>
              <p:cNvSpPr>
                <a:spLocks noEditPoints="1"/>
              </p:cNvSpPr>
              <p:nvPr/>
            </p:nvSpPr>
            <p:spPr bwMode="auto">
              <a:xfrm>
                <a:off x="1450" y="1350"/>
                <a:ext cx="431" cy="432"/>
              </a:xfrm>
              <a:custGeom>
                <a:avLst/>
                <a:gdLst>
                  <a:gd name="T0" fmla="*/ 88 w 88"/>
                  <a:gd name="T1" fmla="*/ 44 h 88"/>
                  <a:gd name="T2" fmla="*/ 44 w 88"/>
                  <a:gd name="T3" fmla="*/ 0 h 88"/>
                  <a:gd name="T4" fmla="*/ 0 w 88"/>
                  <a:gd name="T5" fmla="*/ 44 h 88"/>
                  <a:gd name="T6" fmla="*/ 44 w 88"/>
                  <a:gd name="T7" fmla="*/ 88 h 88"/>
                  <a:gd name="T8" fmla="*/ 88 w 88"/>
                  <a:gd name="T9" fmla="*/ 44 h 88"/>
                  <a:gd name="T10" fmla="*/ 74 w 88"/>
                  <a:gd name="T11" fmla="*/ 44 h 88"/>
                  <a:gd name="T12" fmla="*/ 44 w 88"/>
                  <a:gd name="T13" fmla="*/ 14 h 88"/>
                  <a:gd name="T14" fmla="*/ 15 w 88"/>
                  <a:gd name="T15" fmla="*/ 44 h 88"/>
                  <a:gd name="T16" fmla="*/ 44 w 88"/>
                  <a:gd name="T17" fmla="*/ 73 h 88"/>
                  <a:gd name="T18" fmla="*/ 74 w 88"/>
                  <a:gd name="T19" fmla="*/ 44 h 88"/>
                  <a:gd name="T20" fmla="*/ 59 w 88"/>
                  <a:gd name="T21" fmla="*/ 44 h 88"/>
                  <a:gd name="T22" fmla="*/ 44 w 88"/>
                  <a:gd name="T23" fmla="*/ 29 h 88"/>
                  <a:gd name="T24" fmla="*/ 30 w 88"/>
                  <a:gd name="T25" fmla="*/ 44 h 88"/>
                  <a:gd name="T26" fmla="*/ 44 w 88"/>
                  <a:gd name="T27" fmla="*/ 58 h 88"/>
                  <a:gd name="T28" fmla="*/ 59 w 88"/>
                  <a:gd name="T29"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88">
                    <a:moveTo>
                      <a:pt x="88" y="44"/>
                    </a:moveTo>
                    <a:cubicBezTo>
                      <a:pt x="88" y="19"/>
                      <a:pt x="69" y="0"/>
                      <a:pt x="44" y="0"/>
                    </a:cubicBezTo>
                    <a:cubicBezTo>
                      <a:pt x="20" y="0"/>
                      <a:pt x="0" y="19"/>
                      <a:pt x="0" y="44"/>
                    </a:cubicBezTo>
                    <a:cubicBezTo>
                      <a:pt x="0" y="68"/>
                      <a:pt x="20" y="88"/>
                      <a:pt x="44" y="88"/>
                    </a:cubicBezTo>
                    <a:cubicBezTo>
                      <a:pt x="69" y="88"/>
                      <a:pt x="88" y="68"/>
                      <a:pt x="88" y="44"/>
                    </a:cubicBezTo>
                    <a:close/>
                    <a:moveTo>
                      <a:pt x="74" y="44"/>
                    </a:moveTo>
                    <a:cubicBezTo>
                      <a:pt x="74" y="27"/>
                      <a:pt x="61" y="14"/>
                      <a:pt x="44" y="14"/>
                    </a:cubicBezTo>
                    <a:cubicBezTo>
                      <a:pt x="28" y="14"/>
                      <a:pt x="15" y="27"/>
                      <a:pt x="15" y="44"/>
                    </a:cubicBezTo>
                    <a:cubicBezTo>
                      <a:pt x="15" y="60"/>
                      <a:pt x="28" y="73"/>
                      <a:pt x="44" y="73"/>
                    </a:cubicBezTo>
                    <a:cubicBezTo>
                      <a:pt x="61" y="73"/>
                      <a:pt x="74" y="60"/>
                      <a:pt x="74" y="44"/>
                    </a:cubicBezTo>
                    <a:close/>
                    <a:moveTo>
                      <a:pt x="59" y="44"/>
                    </a:moveTo>
                    <a:cubicBezTo>
                      <a:pt x="59" y="36"/>
                      <a:pt x="52" y="29"/>
                      <a:pt x="44" y="29"/>
                    </a:cubicBezTo>
                    <a:cubicBezTo>
                      <a:pt x="36" y="29"/>
                      <a:pt x="30" y="36"/>
                      <a:pt x="30" y="44"/>
                    </a:cubicBezTo>
                    <a:cubicBezTo>
                      <a:pt x="30" y="52"/>
                      <a:pt x="36" y="58"/>
                      <a:pt x="44" y="58"/>
                    </a:cubicBezTo>
                    <a:cubicBezTo>
                      <a:pt x="52" y="58"/>
                      <a:pt x="59" y="52"/>
                      <a:pt x="59" y="44"/>
                    </a:cubicBezTo>
                    <a:close/>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40" name="Group 65"/>
          <p:cNvGrpSpPr>
            <a:grpSpLocks noChangeAspect="1"/>
          </p:cNvGrpSpPr>
          <p:nvPr/>
        </p:nvGrpSpPr>
        <p:grpSpPr bwMode="auto">
          <a:xfrm>
            <a:off x="6884557" y="2279432"/>
            <a:ext cx="113605" cy="113605"/>
            <a:chOff x="2416" y="1321"/>
            <a:chExt cx="417" cy="417"/>
          </a:xfrm>
        </p:grpSpPr>
        <p:sp>
          <p:nvSpPr>
            <p:cNvPr id="341" name="Oval 66"/>
            <p:cNvSpPr>
              <a:spLocks noChangeArrowheads="1"/>
            </p:cNvSpPr>
            <p:nvPr/>
          </p:nvSpPr>
          <p:spPr bwMode="auto">
            <a:xfrm>
              <a:off x="2416" y="1704"/>
              <a:ext cx="34" cy="34"/>
            </a:xfrm>
            <a:prstGeom prst="ellipse">
              <a:avLst/>
            </a:prstGeom>
            <a:solidFill>
              <a:srgbClr val="00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2" name="Freeform 67"/>
            <p:cNvSpPr>
              <a:spLocks/>
            </p:cNvSpPr>
            <p:nvPr/>
          </p:nvSpPr>
          <p:spPr bwMode="auto">
            <a:xfrm>
              <a:off x="2425" y="1453"/>
              <a:ext cx="275" cy="276"/>
            </a:xfrm>
            <a:custGeom>
              <a:avLst/>
              <a:gdLst>
                <a:gd name="T0" fmla="*/ 56 w 56"/>
                <a:gd name="T1" fmla="*/ 56 h 56"/>
                <a:gd name="T2" fmla="*/ 0 w 56"/>
                <a:gd name="T3" fmla="*/ 0 h 56"/>
              </a:gdLst>
              <a:ahLst/>
              <a:cxnLst>
                <a:cxn ang="0">
                  <a:pos x="T0" y="T1"/>
                </a:cxn>
                <a:cxn ang="0">
                  <a:pos x="T2" y="T3"/>
                </a:cxn>
              </a:cxnLst>
              <a:rect l="0" t="0" r="r" b="b"/>
              <a:pathLst>
                <a:path w="56" h="56">
                  <a:moveTo>
                    <a:pt x="56" y="56"/>
                  </a:moveTo>
                  <a:cubicBezTo>
                    <a:pt x="56" y="25"/>
                    <a:pt x="31" y="0"/>
                    <a:pt x="0" y="0"/>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 name="Freeform 68"/>
            <p:cNvSpPr>
              <a:spLocks/>
            </p:cNvSpPr>
            <p:nvPr/>
          </p:nvSpPr>
          <p:spPr bwMode="auto">
            <a:xfrm>
              <a:off x="2425" y="1591"/>
              <a:ext cx="138" cy="138"/>
            </a:xfrm>
            <a:custGeom>
              <a:avLst/>
              <a:gdLst>
                <a:gd name="T0" fmla="*/ 0 w 28"/>
                <a:gd name="T1" fmla="*/ 0 h 28"/>
                <a:gd name="T2" fmla="*/ 28 w 28"/>
                <a:gd name="T3" fmla="*/ 28 h 28"/>
              </a:gdLst>
              <a:ahLst/>
              <a:cxnLst>
                <a:cxn ang="0">
                  <a:pos x="T0" y="T1"/>
                </a:cxn>
                <a:cxn ang="0">
                  <a:pos x="T2" y="T3"/>
                </a:cxn>
              </a:cxnLst>
              <a:rect l="0" t="0" r="r" b="b"/>
              <a:pathLst>
                <a:path w="28" h="28">
                  <a:moveTo>
                    <a:pt x="0" y="0"/>
                  </a:moveTo>
                  <a:cubicBezTo>
                    <a:pt x="16" y="0"/>
                    <a:pt x="28" y="12"/>
                    <a:pt x="28" y="28"/>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 name="Freeform 69"/>
            <p:cNvSpPr>
              <a:spLocks/>
            </p:cNvSpPr>
            <p:nvPr/>
          </p:nvSpPr>
          <p:spPr bwMode="auto">
            <a:xfrm>
              <a:off x="2425" y="1321"/>
              <a:ext cx="408" cy="408"/>
            </a:xfrm>
            <a:custGeom>
              <a:avLst/>
              <a:gdLst>
                <a:gd name="T0" fmla="*/ 83 w 83"/>
                <a:gd name="T1" fmla="*/ 83 h 83"/>
                <a:gd name="T2" fmla="*/ 0 w 83"/>
                <a:gd name="T3" fmla="*/ 0 h 83"/>
              </a:gdLst>
              <a:ahLst/>
              <a:cxnLst>
                <a:cxn ang="0">
                  <a:pos x="T0" y="T1"/>
                </a:cxn>
                <a:cxn ang="0">
                  <a:pos x="T2" y="T3"/>
                </a:cxn>
              </a:cxnLst>
              <a:rect l="0" t="0" r="r" b="b"/>
              <a:pathLst>
                <a:path w="83" h="83">
                  <a:moveTo>
                    <a:pt x="83" y="83"/>
                  </a:moveTo>
                  <a:cubicBezTo>
                    <a:pt x="83" y="37"/>
                    <a:pt x="46" y="0"/>
                    <a:pt x="0" y="0"/>
                  </a:cubicBezTo>
                </a:path>
              </a:pathLst>
            </a:custGeom>
            <a:noFill/>
            <a:ln w="7938" cap="flat">
              <a:solidFill>
                <a:srgbClr val="00D2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 name="Line 70"/>
            <p:cNvSpPr>
              <a:spLocks noChangeShapeType="1"/>
            </p:cNvSpPr>
            <p:nvPr/>
          </p:nvSpPr>
          <p:spPr bwMode="auto">
            <a:xfrm>
              <a:off x="2425" y="1729"/>
              <a:ext cx="0" cy="0"/>
            </a:xfrm>
            <a:prstGeom prst="line">
              <a:avLst/>
            </a:prstGeom>
            <a:noFill/>
            <a:ln w="7938" cap="flat">
              <a:solidFill>
                <a:srgbClr val="00D2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346" name="Freeform 345"/>
          <p:cNvSpPr/>
          <p:nvPr/>
        </p:nvSpPr>
        <p:spPr>
          <a:xfrm>
            <a:off x="521316" y="2263562"/>
            <a:ext cx="873286" cy="181165"/>
          </a:xfrm>
          <a:custGeom>
            <a:avLst/>
            <a:gdLst>
              <a:gd name="connsiteX0" fmla="*/ 0 w 811659"/>
              <a:gd name="connsiteY0" fmla="*/ 184935 h 184935"/>
              <a:gd name="connsiteX1" fmla="*/ 452063 w 811659"/>
              <a:gd name="connsiteY1" fmla="*/ 143838 h 184935"/>
              <a:gd name="connsiteX2" fmla="*/ 811659 w 811659"/>
              <a:gd name="connsiteY2" fmla="*/ 0 h 184935"/>
              <a:gd name="connsiteX3" fmla="*/ 811659 w 811659"/>
              <a:gd name="connsiteY3" fmla="*/ 0 h 184935"/>
              <a:gd name="connsiteX4" fmla="*/ 811659 w 811659"/>
              <a:gd name="connsiteY4" fmla="*/ 0 h 184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659" h="184935">
                <a:moveTo>
                  <a:pt x="0" y="184935"/>
                </a:moveTo>
                <a:cubicBezTo>
                  <a:pt x="158393" y="179797"/>
                  <a:pt x="316787" y="174660"/>
                  <a:pt x="452063" y="143838"/>
                </a:cubicBezTo>
                <a:cubicBezTo>
                  <a:pt x="587339" y="113016"/>
                  <a:pt x="811659" y="0"/>
                  <a:pt x="811659" y="0"/>
                </a:cubicBezTo>
                <a:lnTo>
                  <a:pt x="811659" y="0"/>
                </a:lnTo>
                <a:lnTo>
                  <a:pt x="811659" y="0"/>
                </a:lnTo>
              </a:path>
            </a:pathLst>
          </a:cu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7" name="TextBox 346"/>
          <p:cNvSpPr txBox="1"/>
          <p:nvPr/>
        </p:nvSpPr>
        <p:spPr>
          <a:xfrm>
            <a:off x="4217008" y="3103646"/>
            <a:ext cx="977365" cy="330072"/>
          </a:xfrm>
          <a:prstGeom prst="rect">
            <a:avLst/>
          </a:prstGeom>
          <a:noFill/>
        </p:spPr>
        <p:txBody>
          <a:bodyPr wrap="none" lIns="72000" tIns="72000" rIns="72000" bIns="72000" rtlCol="0">
            <a:spAutoFit/>
          </a:bodyPr>
          <a:lstStyle/>
          <a:p>
            <a:pPr marR="0" algn="l" defTabSz="457200" rtl="0" eaLnBrk="1" fontAlgn="base" latinLnBrk="0" hangingPunct="1">
              <a:lnSpc>
                <a:spcPct val="100000"/>
              </a:lnSpc>
              <a:spcBef>
                <a:spcPts val="0"/>
              </a:spcBef>
              <a:spcAft>
                <a:spcPct val="0"/>
              </a:spcAft>
              <a:buClr>
                <a:srgbClr val="001135"/>
              </a:buClr>
              <a:buSzTx/>
              <a:tabLst/>
            </a:pPr>
            <a:r>
              <a:rPr lang="en-US" sz="600" dirty="0">
                <a:solidFill>
                  <a:schemeClr val="tx2"/>
                </a:solidFill>
                <a:latin typeface="+mn-lt"/>
                <a:ea typeface="Nokia Pure Text" panose="020B0503020202020204" pitchFamily="34" charset="0"/>
                <a:cs typeface="Nokia Pure Headline Light"/>
              </a:rPr>
              <a:t>Distribution Automation</a:t>
            </a:r>
            <a:br>
              <a:rPr lang="en-US" sz="600" dirty="0">
                <a:solidFill>
                  <a:schemeClr val="tx2"/>
                </a:solidFill>
                <a:latin typeface="+mn-lt"/>
                <a:ea typeface="Nokia Pure Text" panose="020B0503020202020204" pitchFamily="34" charset="0"/>
                <a:cs typeface="Nokia Pure Headline Light"/>
              </a:rPr>
            </a:br>
            <a:r>
              <a:rPr lang="en-US" sz="600" dirty="0">
                <a:solidFill>
                  <a:schemeClr val="tx2"/>
                </a:solidFill>
                <a:latin typeface="+mn-lt"/>
                <a:ea typeface="Nokia Pure Text" panose="020B0503020202020204" pitchFamily="34" charset="0"/>
                <a:cs typeface="Nokia Pure Headline Light"/>
              </a:rPr>
              <a:t>Operations Center</a:t>
            </a:r>
          </a:p>
        </p:txBody>
      </p:sp>
      <p:sp>
        <p:nvSpPr>
          <p:cNvPr id="348" name="Block Arc 347"/>
          <p:cNvSpPr/>
          <p:nvPr/>
        </p:nvSpPr>
        <p:spPr>
          <a:xfrm>
            <a:off x="2978849" y="2651159"/>
            <a:ext cx="284676" cy="293530"/>
          </a:xfrm>
          <a:prstGeom prst="blockArc">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dirty="0">
              <a:solidFill>
                <a:schemeClr val="bg1"/>
              </a:solidFill>
            </a:endParaRPr>
          </a:p>
        </p:txBody>
      </p:sp>
      <p:grpSp>
        <p:nvGrpSpPr>
          <p:cNvPr id="360" name="Group 359"/>
          <p:cNvGrpSpPr/>
          <p:nvPr/>
        </p:nvGrpSpPr>
        <p:grpSpPr>
          <a:xfrm>
            <a:off x="2939124" y="2598150"/>
            <a:ext cx="361148" cy="221572"/>
            <a:chOff x="6994288" y="4042142"/>
            <a:chExt cx="669971" cy="411040"/>
          </a:xfrm>
        </p:grpSpPr>
        <p:sp>
          <p:nvSpPr>
            <p:cNvPr id="349" name="Rectangle 348"/>
            <p:cNvSpPr/>
            <p:nvPr/>
          </p:nvSpPr>
          <p:spPr>
            <a:xfrm>
              <a:off x="6994288" y="4407463"/>
              <a:ext cx="669971"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dirty="0">
                <a:solidFill>
                  <a:schemeClr val="bg1"/>
                </a:solidFill>
              </a:endParaRPr>
            </a:p>
          </p:txBody>
        </p:sp>
        <p:grpSp>
          <p:nvGrpSpPr>
            <p:cNvPr id="359" name="Group 358"/>
            <p:cNvGrpSpPr/>
            <p:nvPr/>
          </p:nvGrpSpPr>
          <p:grpSpPr>
            <a:xfrm>
              <a:off x="7243536" y="4042142"/>
              <a:ext cx="177408" cy="177408"/>
              <a:chOff x="7145901" y="4082619"/>
              <a:chExt cx="177408" cy="177408"/>
            </a:xfrm>
          </p:grpSpPr>
          <p:sp>
            <p:nvSpPr>
              <p:cNvPr id="350" name="Oval 349"/>
              <p:cNvSpPr/>
              <p:nvPr/>
            </p:nvSpPr>
            <p:spPr>
              <a:xfrm>
                <a:off x="7145901" y="4082619"/>
                <a:ext cx="177408" cy="177408"/>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dirty="0">
                  <a:solidFill>
                    <a:schemeClr val="bg1"/>
                  </a:solidFill>
                </a:endParaRPr>
              </a:p>
            </p:txBody>
          </p:sp>
          <p:cxnSp>
            <p:nvCxnSpPr>
              <p:cNvPr id="352" name="Straight Connector 351"/>
              <p:cNvCxnSpPr>
                <a:stCxn id="350" idx="1"/>
                <a:endCxn id="350" idx="5"/>
              </p:cNvCxnSpPr>
              <p:nvPr/>
            </p:nvCxnSpPr>
            <p:spPr>
              <a:xfrm>
                <a:off x="7171882" y="4108600"/>
                <a:ext cx="125446" cy="125446"/>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a:stCxn id="350" idx="0"/>
                <a:endCxn id="350" idx="4"/>
              </p:cNvCxnSpPr>
              <p:nvPr/>
            </p:nvCxnSpPr>
            <p:spPr>
              <a:xfrm>
                <a:off x="7234605" y="4082619"/>
                <a:ext cx="0" cy="177408"/>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a:stCxn id="350" idx="7"/>
                <a:endCxn id="350" idx="3"/>
              </p:cNvCxnSpPr>
              <p:nvPr/>
            </p:nvCxnSpPr>
            <p:spPr>
              <a:xfrm flipH="1">
                <a:off x="7171882" y="4108600"/>
                <a:ext cx="125446" cy="125446"/>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p:cNvCxnSpPr>
                <a:stCxn id="350" idx="2"/>
                <a:endCxn id="350" idx="6"/>
              </p:cNvCxnSpPr>
              <p:nvPr/>
            </p:nvCxnSpPr>
            <p:spPr>
              <a:xfrm>
                <a:off x="7145901" y="4171323"/>
                <a:ext cx="177408"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grpSp>
      <p:sp>
        <p:nvSpPr>
          <p:cNvPr id="369" name="TextBox 368"/>
          <p:cNvSpPr txBox="1"/>
          <p:nvPr/>
        </p:nvSpPr>
        <p:spPr>
          <a:xfrm>
            <a:off x="3222457" y="2707524"/>
            <a:ext cx="1057515" cy="237739"/>
          </a:xfrm>
          <a:prstGeom prst="rect">
            <a:avLst/>
          </a:prstGeom>
          <a:noFill/>
        </p:spPr>
        <p:txBody>
          <a:bodyPr wrap="none" lIns="72000" tIns="72000" rIns="72000" bIns="72000" rtlCol="0">
            <a:spAutoFit/>
          </a:bodyPr>
          <a:lstStyle/>
          <a:p>
            <a:pPr marR="0" algn="l" defTabSz="457200" rtl="0" eaLnBrk="1" fontAlgn="base" latinLnBrk="0" hangingPunct="1">
              <a:lnSpc>
                <a:spcPct val="100000"/>
              </a:lnSpc>
              <a:spcBef>
                <a:spcPts val="0"/>
              </a:spcBef>
              <a:spcAft>
                <a:spcPct val="0"/>
              </a:spcAft>
              <a:buClr>
                <a:srgbClr val="001135"/>
              </a:buClr>
              <a:buSzTx/>
              <a:tabLst/>
            </a:pPr>
            <a:r>
              <a:rPr lang="en-US" sz="600" dirty="0">
                <a:solidFill>
                  <a:schemeClr val="tx2"/>
                </a:solidFill>
                <a:latin typeface="+mn-lt"/>
                <a:ea typeface="Nokia Pure Text" panose="020B0503020202020204" pitchFamily="34" charset="0"/>
                <a:cs typeface="Nokia Pure Headline Light"/>
              </a:rPr>
              <a:t>Gas Ops &amp; Storage Station</a:t>
            </a:r>
          </a:p>
        </p:txBody>
      </p:sp>
      <p:grpSp>
        <p:nvGrpSpPr>
          <p:cNvPr id="370" name="Group 24"/>
          <p:cNvGrpSpPr>
            <a:grpSpLocks noChangeAspect="1"/>
          </p:cNvGrpSpPr>
          <p:nvPr/>
        </p:nvGrpSpPr>
        <p:grpSpPr bwMode="auto">
          <a:xfrm>
            <a:off x="1475323" y="2091515"/>
            <a:ext cx="120570" cy="74291"/>
            <a:chOff x="2632" y="1465"/>
            <a:chExt cx="495" cy="305"/>
          </a:xfrm>
        </p:grpSpPr>
        <p:sp>
          <p:nvSpPr>
            <p:cNvPr id="371" name="Freeform 25"/>
            <p:cNvSpPr>
              <a:spLocks/>
            </p:cNvSpPr>
            <p:nvPr/>
          </p:nvSpPr>
          <p:spPr bwMode="auto">
            <a:xfrm>
              <a:off x="2726" y="1465"/>
              <a:ext cx="401" cy="305"/>
            </a:xfrm>
            <a:custGeom>
              <a:avLst/>
              <a:gdLst>
                <a:gd name="T0" fmla="*/ 0 w 401"/>
                <a:gd name="T1" fmla="*/ 162 h 305"/>
                <a:gd name="T2" fmla="*/ 245 w 401"/>
                <a:gd name="T3" fmla="*/ 285 h 305"/>
                <a:gd name="T4" fmla="*/ 269 w 401"/>
                <a:gd name="T5" fmla="*/ 231 h 305"/>
                <a:gd name="T6" fmla="*/ 313 w 401"/>
                <a:gd name="T7" fmla="*/ 251 h 305"/>
                <a:gd name="T8" fmla="*/ 338 w 401"/>
                <a:gd name="T9" fmla="*/ 305 h 305"/>
                <a:gd name="T10" fmla="*/ 401 w 401"/>
                <a:gd name="T11" fmla="*/ 182 h 305"/>
                <a:gd name="T12" fmla="*/ 343 w 401"/>
                <a:gd name="T13" fmla="*/ 192 h 305"/>
                <a:gd name="T14" fmla="*/ 299 w 401"/>
                <a:gd name="T15" fmla="*/ 172 h 305"/>
                <a:gd name="T16" fmla="*/ 328 w 401"/>
                <a:gd name="T17" fmla="*/ 118 h 305"/>
                <a:gd name="T18" fmla="*/ 78 w 401"/>
                <a:gd name="T19" fmla="*/ 0 h 305"/>
                <a:gd name="T20" fmla="*/ 0 w 401"/>
                <a:gd name="T21" fmla="*/ 16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305">
                  <a:moveTo>
                    <a:pt x="0" y="162"/>
                  </a:moveTo>
                  <a:lnTo>
                    <a:pt x="245" y="285"/>
                  </a:lnTo>
                  <a:lnTo>
                    <a:pt x="269" y="231"/>
                  </a:lnTo>
                  <a:lnTo>
                    <a:pt x="313" y="251"/>
                  </a:lnTo>
                  <a:lnTo>
                    <a:pt x="338" y="305"/>
                  </a:lnTo>
                  <a:lnTo>
                    <a:pt x="401" y="182"/>
                  </a:lnTo>
                  <a:lnTo>
                    <a:pt x="343" y="192"/>
                  </a:lnTo>
                  <a:lnTo>
                    <a:pt x="299" y="172"/>
                  </a:lnTo>
                  <a:lnTo>
                    <a:pt x="328" y="118"/>
                  </a:lnTo>
                  <a:lnTo>
                    <a:pt x="78" y="0"/>
                  </a:lnTo>
                  <a:lnTo>
                    <a:pt x="0"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2" name="Freeform 26"/>
            <p:cNvSpPr>
              <a:spLocks noEditPoints="1"/>
            </p:cNvSpPr>
            <p:nvPr/>
          </p:nvSpPr>
          <p:spPr bwMode="auto">
            <a:xfrm>
              <a:off x="2726" y="1465"/>
              <a:ext cx="401" cy="305"/>
            </a:xfrm>
            <a:custGeom>
              <a:avLst/>
              <a:gdLst>
                <a:gd name="T0" fmla="*/ 299 w 401"/>
                <a:gd name="T1" fmla="*/ 172 h 305"/>
                <a:gd name="T2" fmla="*/ 343 w 401"/>
                <a:gd name="T3" fmla="*/ 192 h 305"/>
                <a:gd name="T4" fmla="*/ 401 w 401"/>
                <a:gd name="T5" fmla="*/ 182 h 305"/>
                <a:gd name="T6" fmla="*/ 338 w 401"/>
                <a:gd name="T7" fmla="*/ 305 h 305"/>
                <a:gd name="T8" fmla="*/ 313 w 401"/>
                <a:gd name="T9" fmla="*/ 251 h 305"/>
                <a:gd name="T10" fmla="*/ 269 w 401"/>
                <a:gd name="T11" fmla="*/ 231 h 305"/>
                <a:gd name="T12" fmla="*/ 245 w 401"/>
                <a:gd name="T13" fmla="*/ 285 h 305"/>
                <a:gd name="T14" fmla="*/ 0 w 401"/>
                <a:gd name="T15" fmla="*/ 162 h 305"/>
                <a:gd name="T16" fmla="*/ 78 w 401"/>
                <a:gd name="T17" fmla="*/ 0 h 305"/>
                <a:gd name="T18" fmla="*/ 328 w 401"/>
                <a:gd name="T19" fmla="*/ 118 h 305"/>
                <a:gd name="T20" fmla="*/ 245 w 401"/>
                <a:gd name="T21" fmla="*/ 28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305">
                  <a:moveTo>
                    <a:pt x="299" y="172"/>
                  </a:moveTo>
                  <a:lnTo>
                    <a:pt x="343" y="192"/>
                  </a:lnTo>
                  <a:lnTo>
                    <a:pt x="401" y="182"/>
                  </a:lnTo>
                  <a:lnTo>
                    <a:pt x="338" y="305"/>
                  </a:lnTo>
                  <a:lnTo>
                    <a:pt x="313" y="251"/>
                  </a:lnTo>
                  <a:lnTo>
                    <a:pt x="269" y="231"/>
                  </a:lnTo>
                  <a:moveTo>
                    <a:pt x="245" y="285"/>
                  </a:moveTo>
                  <a:lnTo>
                    <a:pt x="0" y="162"/>
                  </a:lnTo>
                  <a:lnTo>
                    <a:pt x="78" y="0"/>
                  </a:lnTo>
                  <a:lnTo>
                    <a:pt x="328" y="118"/>
                  </a:lnTo>
                  <a:lnTo>
                    <a:pt x="245" y="285"/>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3" name="Freeform 27"/>
            <p:cNvSpPr>
              <a:spLocks/>
            </p:cNvSpPr>
            <p:nvPr/>
          </p:nvSpPr>
          <p:spPr bwMode="auto">
            <a:xfrm>
              <a:off x="2632" y="1691"/>
              <a:ext cx="216" cy="59"/>
            </a:xfrm>
            <a:custGeom>
              <a:avLst/>
              <a:gdLst>
                <a:gd name="T0" fmla="*/ 216 w 216"/>
                <a:gd name="T1" fmla="*/ 0 h 59"/>
                <a:gd name="T2" fmla="*/ 187 w 216"/>
                <a:gd name="T3" fmla="*/ 59 h 59"/>
                <a:gd name="T4" fmla="*/ 0 w 216"/>
                <a:gd name="T5" fmla="*/ 59 h 59"/>
              </a:gdLst>
              <a:ahLst/>
              <a:cxnLst>
                <a:cxn ang="0">
                  <a:pos x="T0" y="T1"/>
                </a:cxn>
                <a:cxn ang="0">
                  <a:pos x="T2" y="T3"/>
                </a:cxn>
                <a:cxn ang="0">
                  <a:pos x="T4" y="T5"/>
                </a:cxn>
              </a:cxnLst>
              <a:rect l="0" t="0" r="r" b="b"/>
              <a:pathLst>
                <a:path w="216" h="59">
                  <a:moveTo>
                    <a:pt x="216" y="0"/>
                  </a:moveTo>
                  <a:lnTo>
                    <a:pt x="187" y="59"/>
                  </a:lnTo>
                  <a:lnTo>
                    <a:pt x="0" y="59"/>
                  </a:lnTo>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4" name="Group 373"/>
          <p:cNvGrpSpPr/>
          <p:nvPr/>
        </p:nvGrpSpPr>
        <p:grpSpPr>
          <a:xfrm>
            <a:off x="3190043" y="2633833"/>
            <a:ext cx="100915" cy="100532"/>
            <a:chOff x="6772800" y="3016141"/>
            <a:chExt cx="151965" cy="151388"/>
          </a:xfrm>
        </p:grpSpPr>
        <p:sp>
          <p:nvSpPr>
            <p:cNvPr id="375" name="Oval 255"/>
            <p:cNvSpPr>
              <a:spLocks noChangeArrowheads="1"/>
            </p:cNvSpPr>
            <p:nvPr/>
          </p:nvSpPr>
          <p:spPr bwMode="auto">
            <a:xfrm>
              <a:off x="6772800" y="3016141"/>
              <a:ext cx="151965" cy="151388"/>
            </a:xfrm>
            <a:prstGeom prst="ellipse">
              <a:avLst/>
            </a:prstGeom>
            <a:solidFill>
              <a:srgbClr val="FFFFFF"/>
            </a:solidFill>
            <a:ln w="9525" cap="flat">
              <a:solidFill>
                <a:srgbClr val="00C9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p>
          </p:txBody>
        </p:sp>
        <p:sp>
          <p:nvSpPr>
            <p:cNvPr id="376" name="Rectangle 256"/>
            <p:cNvSpPr>
              <a:spLocks noChangeArrowheads="1"/>
            </p:cNvSpPr>
            <p:nvPr/>
          </p:nvSpPr>
          <p:spPr bwMode="auto">
            <a:xfrm>
              <a:off x="6793601" y="3069300"/>
              <a:ext cx="110940" cy="45070"/>
            </a:xfrm>
            <a:prstGeom prst="rect">
              <a:avLst/>
            </a:prstGeom>
            <a:solidFill>
              <a:srgbClr val="FFFFFF"/>
            </a:solidFill>
            <a:ln w="9525" cap="flat">
              <a:solidFill>
                <a:srgbClr val="00C9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p>
          </p:txBody>
        </p:sp>
        <p:sp>
          <p:nvSpPr>
            <p:cNvPr id="377" name="Rectangle 257"/>
            <p:cNvSpPr>
              <a:spLocks noChangeArrowheads="1"/>
            </p:cNvSpPr>
            <p:nvPr/>
          </p:nvSpPr>
          <p:spPr bwMode="auto">
            <a:xfrm>
              <a:off x="6801692" y="3084581"/>
              <a:ext cx="48278" cy="2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 b="0" i="0" u="none" strike="noStrike" cap="none" normalizeH="0" baseline="0" dirty="0">
                  <a:ln>
                    <a:noFill/>
                  </a:ln>
                  <a:solidFill>
                    <a:srgbClr val="00C9FF"/>
                  </a:solidFill>
                  <a:effectLst/>
                  <a:latin typeface="Nokia Pure Text" panose="020B0503020202020204" pitchFamily="34" charset="0"/>
                </a:rPr>
                <a:t>0123</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grpSp>
      <p:cxnSp>
        <p:nvCxnSpPr>
          <p:cNvPr id="379" name="Straight Connector 378"/>
          <p:cNvCxnSpPr>
            <a:stCxn id="96" idx="2"/>
          </p:cNvCxnSpPr>
          <p:nvPr/>
        </p:nvCxnSpPr>
        <p:spPr>
          <a:xfrm>
            <a:off x="3339913" y="2251045"/>
            <a:ext cx="0" cy="119038"/>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380" name="TextBox 379"/>
          <p:cNvSpPr txBox="1"/>
          <p:nvPr/>
        </p:nvSpPr>
        <p:spPr>
          <a:xfrm>
            <a:off x="2346865" y="3380819"/>
            <a:ext cx="2070613" cy="814820"/>
          </a:xfrm>
          <a:prstGeom prst="rect">
            <a:avLst/>
          </a:prstGeom>
          <a:noFill/>
        </p:spPr>
        <p:txBody>
          <a:bodyPr wrap="none" lIns="72000" tIns="72000" rIns="72000" bIns="72000" rtlCol="0">
            <a:spAutoFit/>
          </a:bodyPr>
          <a:lstStyle/>
          <a:p>
            <a:pPr marR="0" algn="l" defTabSz="457200" rtl="0" eaLnBrk="1" fontAlgn="base" latinLnBrk="0" hangingPunct="1">
              <a:lnSpc>
                <a:spcPct val="100000"/>
              </a:lnSpc>
              <a:spcBef>
                <a:spcPts val="0"/>
              </a:spcBef>
              <a:spcAft>
                <a:spcPct val="0"/>
              </a:spcAft>
              <a:buClr>
                <a:srgbClr val="001135"/>
              </a:buClr>
              <a:buSzTx/>
              <a:tabLst/>
            </a:pPr>
            <a:r>
              <a:rPr lang="en-US" sz="1200" dirty="0">
                <a:solidFill>
                  <a:schemeClr val="tx2"/>
                </a:solidFill>
                <a:latin typeface="+mn-lt"/>
                <a:ea typeface="Nokia Pure Text" panose="020B0503020202020204" pitchFamily="34" charset="0"/>
                <a:cs typeface="Nokia Pure Headline Light"/>
              </a:rPr>
              <a:t>Distributed Generation (DG)</a:t>
            </a:r>
          </a:p>
          <a:p>
            <a:pPr marL="171450" indent="-171450">
              <a:spcBef>
                <a:spcPts val="0"/>
              </a:spcBef>
              <a:buClr>
                <a:srgbClr val="001135"/>
              </a:buClr>
              <a:buFont typeface="Arial" panose="020B0604020202020204" pitchFamily="34" charset="0"/>
              <a:buChar char="•"/>
            </a:pPr>
            <a:r>
              <a:rPr lang="en-US" sz="1000" dirty="0">
                <a:solidFill>
                  <a:schemeClr val="tx2"/>
                </a:solidFill>
                <a:latin typeface="+mn-lt"/>
                <a:ea typeface="Nokia Pure Text" panose="020B0503020202020204" pitchFamily="34" charset="0"/>
                <a:cs typeface="Nokia Pure Headline Light"/>
              </a:rPr>
              <a:t>Energy Resources</a:t>
            </a:r>
          </a:p>
          <a:p>
            <a:pPr marL="171450" indent="-171450">
              <a:spcBef>
                <a:spcPts val="0"/>
              </a:spcBef>
              <a:buClr>
                <a:srgbClr val="001135"/>
              </a:buClr>
              <a:buFont typeface="Arial" panose="020B0604020202020204" pitchFamily="34" charset="0"/>
              <a:buChar char="•"/>
            </a:pPr>
            <a:r>
              <a:rPr lang="en-US" sz="1000" dirty="0">
                <a:solidFill>
                  <a:schemeClr val="tx2"/>
                </a:solidFill>
                <a:latin typeface="+mn-lt"/>
                <a:ea typeface="Nokia Pure Text" panose="020B0503020202020204" pitchFamily="34" charset="0"/>
                <a:cs typeface="Nokia Pure Headline Light"/>
              </a:rPr>
              <a:t>Energy Storage</a:t>
            </a:r>
          </a:p>
          <a:p>
            <a:pPr marL="171450" indent="-171450">
              <a:spcBef>
                <a:spcPts val="0"/>
              </a:spcBef>
              <a:buClr>
                <a:srgbClr val="001135"/>
              </a:buClr>
              <a:buFont typeface="Arial" panose="020B0604020202020204" pitchFamily="34" charset="0"/>
              <a:buChar char="•"/>
            </a:pPr>
            <a:r>
              <a:rPr lang="en-US" sz="1000" dirty="0">
                <a:solidFill>
                  <a:schemeClr val="tx2"/>
                </a:solidFill>
                <a:latin typeface="+mn-lt"/>
                <a:ea typeface="Nokia Pure Text" panose="020B0503020202020204" pitchFamily="34" charset="0"/>
                <a:cs typeface="Nokia Pure Headline Light"/>
              </a:rPr>
              <a:t>DG Collectors</a:t>
            </a:r>
          </a:p>
        </p:txBody>
      </p:sp>
      <p:sp>
        <p:nvSpPr>
          <p:cNvPr id="382" name="TextBox 381"/>
          <p:cNvSpPr txBox="1"/>
          <p:nvPr/>
        </p:nvSpPr>
        <p:spPr>
          <a:xfrm>
            <a:off x="7157095" y="1408688"/>
            <a:ext cx="1902297" cy="1322652"/>
          </a:xfrm>
          <a:prstGeom prst="rect">
            <a:avLst/>
          </a:prstGeom>
          <a:noFill/>
        </p:spPr>
        <p:txBody>
          <a:bodyPr wrap="none" lIns="72000" tIns="72000" rIns="72000" bIns="72000" rtlCol="0">
            <a:spAutoFit/>
          </a:bodyPr>
          <a:lstStyle/>
          <a:p>
            <a:pPr marR="0" algn="l" defTabSz="457200" rtl="0" eaLnBrk="1" fontAlgn="base" latinLnBrk="0" hangingPunct="1">
              <a:lnSpc>
                <a:spcPct val="100000"/>
              </a:lnSpc>
              <a:spcBef>
                <a:spcPts val="0"/>
              </a:spcBef>
              <a:spcAft>
                <a:spcPct val="0"/>
              </a:spcAft>
              <a:buClr>
                <a:srgbClr val="001135"/>
              </a:buClr>
              <a:buSzTx/>
              <a:tabLst/>
            </a:pPr>
            <a:r>
              <a:rPr lang="en-US" sz="1200" dirty="0">
                <a:solidFill>
                  <a:schemeClr val="tx2"/>
                </a:solidFill>
                <a:latin typeface="+mn-lt"/>
                <a:ea typeface="Nokia Pure Text" panose="020B0503020202020204" pitchFamily="34" charset="0"/>
                <a:cs typeface="Nokia Pure Headline Light"/>
              </a:rPr>
              <a:t>Distribution</a:t>
            </a:r>
            <a:br>
              <a:rPr lang="en-US" sz="1200" dirty="0">
                <a:solidFill>
                  <a:schemeClr val="tx2"/>
                </a:solidFill>
                <a:latin typeface="+mn-lt"/>
                <a:ea typeface="Nokia Pure Text" panose="020B0503020202020204" pitchFamily="34" charset="0"/>
                <a:cs typeface="Nokia Pure Headline Light"/>
              </a:rPr>
            </a:br>
            <a:r>
              <a:rPr lang="en-US" sz="1200" dirty="0">
                <a:solidFill>
                  <a:schemeClr val="tx2"/>
                </a:solidFill>
                <a:latin typeface="+mn-lt"/>
                <a:ea typeface="Nokia Pure Text" panose="020B0503020202020204" pitchFamily="34" charset="0"/>
                <a:cs typeface="Nokia Pure Headline Light"/>
              </a:rPr>
              <a:t>Automation</a:t>
            </a:r>
          </a:p>
          <a:p>
            <a:pPr marL="171450" indent="-171450">
              <a:spcBef>
                <a:spcPts val="0"/>
              </a:spcBef>
              <a:buClr>
                <a:srgbClr val="001135"/>
              </a:buClr>
              <a:buFont typeface="Arial" panose="020B0604020202020204" pitchFamily="34" charset="0"/>
              <a:buChar char="•"/>
            </a:pPr>
            <a:r>
              <a:rPr lang="en-US" sz="1000" dirty="0">
                <a:solidFill>
                  <a:schemeClr val="tx2"/>
                </a:solidFill>
                <a:latin typeface="+mn-lt"/>
                <a:ea typeface="Nokia Pure Text" panose="020B0503020202020204" pitchFamily="34" charset="0"/>
                <a:cs typeface="Nokia Pure Headline Light"/>
              </a:rPr>
              <a:t>Reclosers</a:t>
            </a:r>
          </a:p>
          <a:p>
            <a:pPr marL="171450" indent="-171450">
              <a:spcBef>
                <a:spcPts val="0"/>
              </a:spcBef>
              <a:buClr>
                <a:srgbClr val="001135"/>
              </a:buClr>
              <a:buFont typeface="Arial" panose="020B0604020202020204" pitchFamily="34" charset="0"/>
              <a:buChar char="•"/>
            </a:pPr>
            <a:r>
              <a:rPr lang="en-US" sz="1000" dirty="0">
                <a:solidFill>
                  <a:schemeClr val="tx2"/>
                </a:solidFill>
                <a:latin typeface="+mn-lt"/>
                <a:ea typeface="Nokia Pure Text" panose="020B0503020202020204" pitchFamily="34" charset="0"/>
                <a:cs typeface="Nokia Pure Headline Light"/>
              </a:rPr>
              <a:t>Capacitor Banks</a:t>
            </a:r>
          </a:p>
          <a:p>
            <a:pPr marL="171450" indent="-171450">
              <a:spcBef>
                <a:spcPts val="0"/>
              </a:spcBef>
              <a:buClr>
                <a:srgbClr val="001135"/>
              </a:buClr>
              <a:buFont typeface="Arial" panose="020B0604020202020204" pitchFamily="34" charset="0"/>
              <a:buChar char="•"/>
            </a:pPr>
            <a:r>
              <a:rPr lang="en-US" sz="1000" dirty="0">
                <a:solidFill>
                  <a:schemeClr val="tx2"/>
                </a:solidFill>
                <a:latin typeface="+mn-lt"/>
                <a:ea typeface="Nokia Pure Text" panose="020B0503020202020204" pitchFamily="34" charset="0"/>
                <a:cs typeface="Nokia Pure Headline Light"/>
              </a:rPr>
              <a:t>Switches</a:t>
            </a:r>
          </a:p>
          <a:p>
            <a:pPr marL="171450" indent="-171450">
              <a:spcBef>
                <a:spcPts val="0"/>
              </a:spcBef>
              <a:buClr>
                <a:srgbClr val="001135"/>
              </a:buClr>
              <a:buFont typeface="Arial" panose="020B0604020202020204" pitchFamily="34" charset="0"/>
              <a:buChar char="•"/>
            </a:pPr>
            <a:r>
              <a:rPr lang="en-US" sz="1000" dirty="0">
                <a:solidFill>
                  <a:schemeClr val="tx2"/>
                </a:solidFill>
                <a:latin typeface="+mn-lt"/>
                <a:ea typeface="Nokia Pure Text" panose="020B0503020202020204" pitchFamily="34" charset="0"/>
                <a:cs typeface="Nokia Pure Headline Light"/>
              </a:rPr>
              <a:t>Distribution Transformers</a:t>
            </a:r>
          </a:p>
          <a:p>
            <a:pPr marL="171450" indent="-171450">
              <a:spcBef>
                <a:spcPts val="0"/>
              </a:spcBef>
              <a:buClr>
                <a:srgbClr val="001135"/>
              </a:buClr>
              <a:buFont typeface="Arial" panose="020B0604020202020204" pitchFamily="34" charset="0"/>
              <a:buChar char="•"/>
            </a:pPr>
            <a:r>
              <a:rPr lang="en-US" sz="1000" dirty="0">
                <a:solidFill>
                  <a:schemeClr val="tx2"/>
                </a:solidFill>
                <a:ea typeface="Nokia Pure Text" panose="020B0503020202020204" pitchFamily="34" charset="0"/>
                <a:cs typeface="Nokia Pure Headline Light"/>
              </a:rPr>
              <a:t>...</a:t>
            </a:r>
            <a:endParaRPr lang="en-US" sz="1200" dirty="0">
              <a:solidFill>
                <a:schemeClr val="tx2"/>
              </a:solidFill>
              <a:latin typeface="+mn-lt"/>
              <a:ea typeface="Nokia Pure Text" panose="020B0503020202020204" pitchFamily="34" charset="0"/>
              <a:cs typeface="Nokia Pure Headline Light"/>
            </a:endParaRPr>
          </a:p>
        </p:txBody>
      </p:sp>
      <p:sp>
        <p:nvSpPr>
          <p:cNvPr id="383" name="TextBox 382"/>
          <p:cNvSpPr txBox="1"/>
          <p:nvPr/>
        </p:nvSpPr>
        <p:spPr>
          <a:xfrm>
            <a:off x="2858677" y="1063079"/>
            <a:ext cx="1605742" cy="653238"/>
          </a:xfrm>
          <a:prstGeom prst="rect">
            <a:avLst/>
          </a:prstGeom>
          <a:noFill/>
        </p:spPr>
        <p:txBody>
          <a:bodyPr wrap="none" lIns="72000" tIns="72000" rIns="72000" bIns="72000" rtlCol="0">
            <a:spAutoFit/>
          </a:bodyPr>
          <a:lstStyle/>
          <a:p>
            <a:pPr marR="0" algn="l" defTabSz="457200" rtl="0" eaLnBrk="1" fontAlgn="base" latinLnBrk="0" hangingPunct="1">
              <a:lnSpc>
                <a:spcPct val="100000"/>
              </a:lnSpc>
              <a:spcBef>
                <a:spcPts val="0"/>
              </a:spcBef>
              <a:spcAft>
                <a:spcPct val="0"/>
              </a:spcAft>
              <a:buClr>
                <a:srgbClr val="001135"/>
              </a:buClr>
              <a:buSzTx/>
              <a:tabLst/>
            </a:pPr>
            <a:r>
              <a:rPr lang="en-US" sz="1200" dirty="0">
                <a:solidFill>
                  <a:schemeClr val="tx2"/>
                </a:solidFill>
                <a:latin typeface="+mn-lt"/>
                <a:ea typeface="Nokia Pure Text" panose="020B0503020202020204" pitchFamily="34" charset="0"/>
                <a:cs typeface="Nokia Pure Headline Light"/>
              </a:rPr>
              <a:t>Transmission Towers</a:t>
            </a:r>
          </a:p>
          <a:p>
            <a:pPr marL="171450" marR="0" indent="-171450" algn="l" defTabSz="457200" rtl="0" eaLnBrk="1" fontAlgn="base" latinLnBrk="0" hangingPunct="1">
              <a:lnSpc>
                <a:spcPct val="100000"/>
              </a:lnSpc>
              <a:spcBef>
                <a:spcPts val="0"/>
              </a:spcBef>
              <a:spcAft>
                <a:spcPct val="0"/>
              </a:spcAft>
              <a:buClr>
                <a:srgbClr val="001135"/>
              </a:buClr>
              <a:buSzTx/>
              <a:buFont typeface="Arial" panose="020B0604020202020204" pitchFamily="34" charset="0"/>
              <a:buChar char="•"/>
              <a:tabLst/>
            </a:pPr>
            <a:r>
              <a:rPr lang="en-US" sz="1000" dirty="0">
                <a:solidFill>
                  <a:schemeClr val="tx2"/>
                </a:solidFill>
                <a:latin typeface="+mn-lt"/>
                <a:ea typeface="Nokia Pure Text" panose="020B0503020202020204" pitchFamily="34" charset="0"/>
                <a:cs typeface="Nokia Pure Headline Light"/>
              </a:rPr>
              <a:t>DLR</a:t>
            </a:r>
          </a:p>
          <a:p>
            <a:pPr marL="171450" marR="0" indent="-171450" algn="l" defTabSz="457200" rtl="0" eaLnBrk="1" fontAlgn="base" latinLnBrk="0" hangingPunct="1">
              <a:lnSpc>
                <a:spcPct val="100000"/>
              </a:lnSpc>
              <a:spcBef>
                <a:spcPts val="0"/>
              </a:spcBef>
              <a:spcAft>
                <a:spcPct val="0"/>
              </a:spcAft>
              <a:buClr>
                <a:srgbClr val="001135"/>
              </a:buClr>
              <a:buSzTx/>
              <a:buFont typeface="Arial" panose="020B0604020202020204" pitchFamily="34" charset="0"/>
              <a:buChar char="•"/>
              <a:tabLst/>
            </a:pPr>
            <a:r>
              <a:rPr lang="en-US" sz="1000" dirty="0">
                <a:solidFill>
                  <a:schemeClr val="tx2"/>
                </a:solidFill>
                <a:latin typeface="+mn-lt"/>
                <a:ea typeface="Nokia Pure Text" panose="020B0503020202020204" pitchFamily="34" charset="0"/>
                <a:cs typeface="Nokia Pure Headline Light"/>
              </a:rPr>
              <a:t>CCTV Cameras</a:t>
            </a:r>
          </a:p>
        </p:txBody>
      </p:sp>
      <p:sp>
        <p:nvSpPr>
          <p:cNvPr id="387" name="TextBox 386"/>
          <p:cNvSpPr txBox="1"/>
          <p:nvPr/>
        </p:nvSpPr>
        <p:spPr>
          <a:xfrm>
            <a:off x="7157095" y="3380819"/>
            <a:ext cx="1322010" cy="653238"/>
          </a:xfrm>
          <a:prstGeom prst="rect">
            <a:avLst/>
          </a:prstGeom>
          <a:noFill/>
        </p:spPr>
        <p:txBody>
          <a:bodyPr wrap="none" lIns="72000" tIns="72000" rIns="72000" bIns="72000" rtlCol="0">
            <a:spAutoFit/>
          </a:bodyPr>
          <a:lstStyle/>
          <a:p>
            <a:pPr marR="0" algn="l" defTabSz="457200" rtl="0" eaLnBrk="1" fontAlgn="base" latinLnBrk="0" hangingPunct="1">
              <a:lnSpc>
                <a:spcPct val="100000"/>
              </a:lnSpc>
              <a:spcBef>
                <a:spcPts val="0"/>
              </a:spcBef>
              <a:spcAft>
                <a:spcPct val="0"/>
              </a:spcAft>
              <a:buClr>
                <a:srgbClr val="001135"/>
              </a:buClr>
              <a:buSzTx/>
              <a:tabLst/>
            </a:pPr>
            <a:r>
              <a:rPr lang="en-US" sz="1200" dirty="0">
                <a:solidFill>
                  <a:schemeClr val="tx2"/>
                </a:solidFill>
                <a:latin typeface="+mn-lt"/>
                <a:ea typeface="Nokia Pure Text" panose="020B0503020202020204" pitchFamily="34" charset="0"/>
                <a:cs typeface="Nokia Pure Headline Light"/>
              </a:rPr>
              <a:t>Metering</a:t>
            </a:r>
          </a:p>
          <a:p>
            <a:pPr marL="171450" marR="0" indent="-171450" algn="l" defTabSz="457200" rtl="0" eaLnBrk="1" fontAlgn="base" latinLnBrk="0" hangingPunct="1">
              <a:lnSpc>
                <a:spcPct val="100000"/>
              </a:lnSpc>
              <a:spcBef>
                <a:spcPts val="0"/>
              </a:spcBef>
              <a:spcAft>
                <a:spcPct val="0"/>
              </a:spcAft>
              <a:buClr>
                <a:srgbClr val="001135"/>
              </a:buClr>
              <a:buSzTx/>
              <a:buFont typeface="Arial" panose="020B0604020202020204" pitchFamily="34" charset="0"/>
              <a:buChar char="•"/>
              <a:tabLst/>
            </a:pPr>
            <a:r>
              <a:rPr lang="en-US" sz="1000" dirty="0">
                <a:solidFill>
                  <a:schemeClr val="tx2"/>
                </a:solidFill>
                <a:latin typeface="+mn-lt"/>
                <a:ea typeface="Nokia Pure Text" panose="020B0503020202020204" pitchFamily="34" charset="0"/>
                <a:cs typeface="Nokia Pure Headline Light"/>
              </a:rPr>
              <a:t>Meters</a:t>
            </a:r>
          </a:p>
          <a:p>
            <a:pPr marL="171450" marR="0" indent="-171450" algn="l" defTabSz="457200" rtl="0" eaLnBrk="1" fontAlgn="base" latinLnBrk="0" hangingPunct="1">
              <a:lnSpc>
                <a:spcPct val="100000"/>
              </a:lnSpc>
              <a:spcBef>
                <a:spcPts val="0"/>
              </a:spcBef>
              <a:spcAft>
                <a:spcPct val="0"/>
              </a:spcAft>
              <a:buClr>
                <a:srgbClr val="001135"/>
              </a:buClr>
              <a:buSzTx/>
              <a:buFont typeface="Arial" panose="020B0604020202020204" pitchFamily="34" charset="0"/>
              <a:buChar char="•"/>
              <a:tabLst/>
            </a:pPr>
            <a:r>
              <a:rPr lang="en-US" sz="1000" dirty="0">
                <a:solidFill>
                  <a:schemeClr val="tx2"/>
                </a:solidFill>
                <a:latin typeface="+mn-lt"/>
                <a:ea typeface="Nokia Pure Text" panose="020B0503020202020204" pitchFamily="34" charset="0"/>
                <a:cs typeface="Nokia Pure Headline Light"/>
              </a:rPr>
              <a:t>Meter Collectors</a:t>
            </a:r>
          </a:p>
        </p:txBody>
      </p:sp>
      <p:sp>
        <p:nvSpPr>
          <p:cNvPr id="390" name="TextBox 389"/>
          <p:cNvSpPr txBox="1"/>
          <p:nvPr/>
        </p:nvSpPr>
        <p:spPr>
          <a:xfrm>
            <a:off x="5033943" y="3380819"/>
            <a:ext cx="1663451" cy="653238"/>
          </a:xfrm>
          <a:prstGeom prst="rect">
            <a:avLst/>
          </a:prstGeom>
          <a:noFill/>
        </p:spPr>
        <p:txBody>
          <a:bodyPr wrap="none" lIns="72000" tIns="72000" rIns="72000" bIns="72000" rtlCol="0">
            <a:spAutoFit/>
          </a:bodyPr>
          <a:lstStyle/>
          <a:p>
            <a:pPr marR="0" algn="l" defTabSz="457200" rtl="0" eaLnBrk="1" fontAlgn="base" latinLnBrk="0" hangingPunct="1">
              <a:lnSpc>
                <a:spcPct val="100000"/>
              </a:lnSpc>
              <a:spcBef>
                <a:spcPts val="0"/>
              </a:spcBef>
              <a:spcAft>
                <a:spcPct val="0"/>
              </a:spcAft>
              <a:buClr>
                <a:srgbClr val="001135"/>
              </a:buClr>
              <a:buSzTx/>
              <a:tabLst/>
            </a:pPr>
            <a:r>
              <a:rPr lang="en-US" sz="1200" dirty="0">
                <a:solidFill>
                  <a:schemeClr val="tx2"/>
                </a:solidFill>
                <a:latin typeface="+mn-lt"/>
                <a:ea typeface="Nokia Pure Text" panose="020B0503020202020204" pitchFamily="34" charset="0"/>
                <a:cs typeface="Nokia Pure Headline Light"/>
              </a:rPr>
              <a:t>IoT Devices (Pole-top)</a:t>
            </a:r>
            <a:endParaRPr lang="en-US" sz="1000" dirty="0">
              <a:solidFill>
                <a:schemeClr val="tx2"/>
              </a:solidFill>
              <a:latin typeface="+mn-lt"/>
              <a:ea typeface="Nokia Pure Text" panose="020B0503020202020204" pitchFamily="34" charset="0"/>
              <a:cs typeface="Nokia Pure Headline Light"/>
            </a:endParaRPr>
          </a:p>
          <a:p>
            <a:pPr marL="171450" marR="0" indent="-171450" algn="l" defTabSz="457200" rtl="0" eaLnBrk="1" fontAlgn="base" latinLnBrk="0" hangingPunct="1">
              <a:lnSpc>
                <a:spcPct val="100000"/>
              </a:lnSpc>
              <a:spcBef>
                <a:spcPts val="0"/>
              </a:spcBef>
              <a:spcAft>
                <a:spcPct val="0"/>
              </a:spcAft>
              <a:buClr>
                <a:srgbClr val="001135"/>
              </a:buClr>
              <a:buSzTx/>
              <a:buFont typeface="Arial" panose="020B0604020202020204" pitchFamily="34" charset="0"/>
              <a:buChar char="•"/>
              <a:tabLst/>
            </a:pPr>
            <a:r>
              <a:rPr lang="en-US" sz="1000" dirty="0">
                <a:solidFill>
                  <a:schemeClr val="tx2"/>
                </a:solidFill>
                <a:latin typeface="+mn-lt"/>
                <a:ea typeface="Nokia Pure Text" panose="020B0503020202020204" pitchFamily="34" charset="0"/>
                <a:cs typeface="Nokia Pure Headline Light"/>
              </a:rPr>
              <a:t>Sensors</a:t>
            </a:r>
          </a:p>
          <a:p>
            <a:pPr marL="171450" marR="0" indent="-171450" algn="l" defTabSz="457200" rtl="0" eaLnBrk="1" fontAlgn="base" latinLnBrk="0" hangingPunct="1">
              <a:lnSpc>
                <a:spcPct val="100000"/>
              </a:lnSpc>
              <a:spcBef>
                <a:spcPts val="0"/>
              </a:spcBef>
              <a:spcAft>
                <a:spcPct val="0"/>
              </a:spcAft>
              <a:buClr>
                <a:srgbClr val="001135"/>
              </a:buClr>
              <a:buSzTx/>
              <a:buFont typeface="Arial" panose="020B0604020202020204" pitchFamily="34" charset="0"/>
              <a:buChar char="•"/>
              <a:tabLst/>
            </a:pPr>
            <a:r>
              <a:rPr lang="en-US" sz="1000" dirty="0">
                <a:solidFill>
                  <a:schemeClr val="tx2"/>
                </a:solidFill>
                <a:latin typeface="+mn-lt"/>
                <a:ea typeface="Nokia Pure Text" panose="020B0503020202020204" pitchFamily="34" charset="0"/>
                <a:cs typeface="Nokia Pure Headline Light"/>
              </a:rPr>
              <a:t>Sensor Collectors</a:t>
            </a:r>
            <a:endParaRPr lang="en-US" sz="1200" dirty="0">
              <a:solidFill>
                <a:schemeClr val="tx2"/>
              </a:solidFill>
              <a:latin typeface="+mn-lt"/>
              <a:ea typeface="Nokia Pure Text" panose="020B0503020202020204" pitchFamily="34" charset="0"/>
              <a:cs typeface="Nokia Pure Headline Light"/>
            </a:endParaRPr>
          </a:p>
        </p:txBody>
      </p:sp>
      <p:sp>
        <p:nvSpPr>
          <p:cNvPr id="392" name="TextBox 391"/>
          <p:cNvSpPr txBox="1"/>
          <p:nvPr/>
        </p:nvSpPr>
        <p:spPr>
          <a:xfrm>
            <a:off x="7157095" y="2881311"/>
            <a:ext cx="1666657" cy="491655"/>
          </a:xfrm>
          <a:prstGeom prst="rect">
            <a:avLst/>
          </a:prstGeom>
          <a:noFill/>
        </p:spPr>
        <p:txBody>
          <a:bodyPr wrap="none" lIns="72000" tIns="72000" rIns="72000" bIns="72000" rtlCol="0">
            <a:spAutoFit/>
          </a:bodyPr>
          <a:lstStyle/>
          <a:p>
            <a:pPr marR="0" algn="l" defTabSz="457200" rtl="0" eaLnBrk="1" fontAlgn="base" latinLnBrk="0" hangingPunct="1">
              <a:lnSpc>
                <a:spcPct val="100000"/>
              </a:lnSpc>
              <a:spcBef>
                <a:spcPts val="0"/>
              </a:spcBef>
              <a:spcAft>
                <a:spcPct val="0"/>
              </a:spcAft>
              <a:buClr>
                <a:srgbClr val="001135"/>
              </a:buClr>
              <a:buSzTx/>
              <a:tabLst/>
            </a:pPr>
            <a:r>
              <a:rPr lang="en-US" sz="1200" dirty="0">
                <a:solidFill>
                  <a:schemeClr val="tx2"/>
                </a:solidFill>
                <a:latin typeface="+mn-lt"/>
                <a:ea typeface="Nokia Pure Text" panose="020B0503020202020204" pitchFamily="34" charset="0"/>
                <a:cs typeface="Nokia Pure Headline Light"/>
              </a:rPr>
              <a:t>Mobile Field Force</a:t>
            </a:r>
          </a:p>
          <a:p>
            <a:pPr marL="171450" marR="0" indent="-171450" algn="l" defTabSz="457200" rtl="0" eaLnBrk="1" fontAlgn="base" latinLnBrk="0" hangingPunct="1">
              <a:lnSpc>
                <a:spcPct val="100000"/>
              </a:lnSpc>
              <a:spcBef>
                <a:spcPts val="0"/>
              </a:spcBef>
              <a:spcAft>
                <a:spcPct val="0"/>
              </a:spcAft>
              <a:buClr>
                <a:srgbClr val="001135"/>
              </a:buClr>
              <a:buSzTx/>
              <a:buFont typeface="Arial" panose="020B0604020202020204" pitchFamily="34" charset="0"/>
              <a:buChar char="•"/>
              <a:tabLst/>
            </a:pPr>
            <a:r>
              <a:rPr lang="en-US" sz="1000" dirty="0">
                <a:solidFill>
                  <a:schemeClr val="tx2"/>
                </a:solidFill>
                <a:latin typeface="+mn-lt"/>
                <a:ea typeface="Nokia Pure Text" panose="020B0503020202020204" pitchFamily="34" charset="0"/>
                <a:cs typeface="Nokia Pure Headline Light"/>
              </a:rPr>
              <a:t>Mobile Data Terminals</a:t>
            </a:r>
            <a:endParaRPr lang="en-US" sz="900" dirty="0">
              <a:solidFill>
                <a:schemeClr val="tx2"/>
              </a:solidFill>
              <a:latin typeface="+mn-lt"/>
              <a:ea typeface="Nokia Pure Text" panose="020B0503020202020204" pitchFamily="34" charset="0"/>
              <a:cs typeface="Nokia Pure Headline Light"/>
            </a:endParaRPr>
          </a:p>
        </p:txBody>
      </p:sp>
      <p:sp>
        <p:nvSpPr>
          <p:cNvPr id="394" name="TextBox 393"/>
          <p:cNvSpPr txBox="1"/>
          <p:nvPr/>
        </p:nvSpPr>
        <p:spPr>
          <a:xfrm>
            <a:off x="265389" y="1063079"/>
            <a:ext cx="1924740" cy="814820"/>
          </a:xfrm>
          <a:prstGeom prst="rect">
            <a:avLst/>
          </a:prstGeom>
          <a:noFill/>
        </p:spPr>
        <p:txBody>
          <a:bodyPr wrap="none" lIns="72000" tIns="72000" rIns="72000" bIns="72000" rtlCol="0">
            <a:spAutoFit/>
          </a:bodyPr>
          <a:lstStyle/>
          <a:p>
            <a:pPr marR="0" algn="l" defTabSz="457200" rtl="0" eaLnBrk="1" fontAlgn="base" latinLnBrk="0" hangingPunct="1">
              <a:lnSpc>
                <a:spcPct val="100000"/>
              </a:lnSpc>
              <a:spcBef>
                <a:spcPts val="0"/>
              </a:spcBef>
              <a:spcAft>
                <a:spcPct val="0"/>
              </a:spcAft>
              <a:buClr>
                <a:srgbClr val="001135"/>
              </a:buClr>
              <a:buSzTx/>
              <a:tabLst/>
            </a:pPr>
            <a:r>
              <a:rPr lang="en-US" sz="1200" dirty="0">
                <a:solidFill>
                  <a:schemeClr val="tx2"/>
                </a:solidFill>
                <a:latin typeface="+mn-lt"/>
                <a:ea typeface="Nokia Pure Text" panose="020B0503020202020204" pitchFamily="34" charset="0"/>
                <a:cs typeface="Nokia Pure Headline Light"/>
              </a:rPr>
              <a:t>Transmission Substations</a:t>
            </a:r>
          </a:p>
          <a:p>
            <a:pPr marL="171450" marR="0" indent="-171450" algn="l" defTabSz="457200" rtl="0" eaLnBrk="1" fontAlgn="base" latinLnBrk="0" hangingPunct="1">
              <a:lnSpc>
                <a:spcPct val="100000"/>
              </a:lnSpc>
              <a:spcBef>
                <a:spcPts val="0"/>
              </a:spcBef>
              <a:spcAft>
                <a:spcPct val="0"/>
              </a:spcAft>
              <a:buClr>
                <a:srgbClr val="001135"/>
              </a:buClr>
              <a:buSzTx/>
              <a:buFont typeface="Arial" panose="020B0604020202020204" pitchFamily="34" charset="0"/>
              <a:buChar char="•"/>
              <a:tabLst/>
            </a:pPr>
            <a:r>
              <a:rPr lang="en-US" sz="1000" dirty="0">
                <a:solidFill>
                  <a:schemeClr val="tx2"/>
                </a:solidFill>
                <a:latin typeface="+mn-lt"/>
                <a:ea typeface="Nokia Pure Text" panose="020B0503020202020204" pitchFamily="34" charset="0"/>
                <a:cs typeface="Nokia Pure Headline Light"/>
              </a:rPr>
              <a:t>RTUs / IEDs</a:t>
            </a:r>
          </a:p>
          <a:p>
            <a:pPr marL="171450" marR="0" indent="-171450" algn="l" defTabSz="457200" rtl="0" eaLnBrk="1" fontAlgn="base" latinLnBrk="0" hangingPunct="1">
              <a:lnSpc>
                <a:spcPct val="100000"/>
              </a:lnSpc>
              <a:spcBef>
                <a:spcPts val="0"/>
              </a:spcBef>
              <a:spcAft>
                <a:spcPct val="0"/>
              </a:spcAft>
              <a:buClr>
                <a:srgbClr val="001135"/>
              </a:buClr>
              <a:buSzTx/>
              <a:buFont typeface="Arial" panose="020B0604020202020204" pitchFamily="34" charset="0"/>
              <a:buChar char="•"/>
              <a:tabLst/>
            </a:pPr>
            <a:r>
              <a:rPr lang="en-US" sz="1000" dirty="0">
                <a:solidFill>
                  <a:schemeClr val="tx2"/>
                </a:solidFill>
                <a:latin typeface="+mn-lt"/>
                <a:ea typeface="Nokia Pure Text" panose="020B0503020202020204" pitchFamily="34" charset="0"/>
                <a:cs typeface="Nokia Pure Headline Light"/>
              </a:rPr>
              <a:t>CCTV Cameras</a:t>
            </a:r>
          </a:p>
          <a:p>
            <a:pPr marL="171450" marR="0" indent="-171450" algn="l" defTabSz="457200" rtl="0" eaLnBrk="1" fontAlgn="base" latinLnBrk="0" hangingPunct="1">
              <a:lnSpc>
                <a:spcPct val="100000"/>
              </a:lnSpc>
              <a:spcBef>
                <a:spcPts val="0"/>
              </a:spcBef>
              <a:spcAft>
                <a:spcPct val="0"/>
              </a:spcAft>
              <a:buClr>
                <a:srgbClr val="001135"/>
              </a:buClr>
              <a:buSzTx/>
              <a:buFont typeface="Arial" panose="020B0604020202020204" pitchFamily="34" charset="0"/>
              <a:buChar char="•"/>
              <a:tabLst/>
            </a:pPr>
            <a:r>
              <a:rPr lang="en-US" sz="1000" dirty="0">
                <a:solidFill>
                  <a:schemeClr val="tx2"/>
                </a:solidFill>
                <a:latin typeface="+mn-lt"/>
                <a:ea typeface="Nokia Pure Text" panose="020B0503020202020204" pitchFamily="34" charset="0"/>
                <a:cs typeface="Nokia Pure Headline Light"/>
              </a:rPr>
              <a:t>Synchrophasors</a:t>
            </a:r>
          </a:p>
        </p:txBody>
      </p:sp>
      <p:sp>
        <p:nvSpPr>
          <p:cNvPr id="401" name="Rectangle 400"/>
          <p:cNvSpPr/>
          <p:nvPr/>
        </p:nvSpPr>
        <p:spPr>
          <a:xfrm>
            <a:off x="0" y="4364873"/>
            <a:ext cx="9144000" cy="37253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fontAlgn="auto">
              <a:spcBef>
                <a:spcPts val="0"/>
              </a:spcBef>
              <a:spcAft>
                <a:spcPts val="0"/>
              </a:spcAft>
            </a:pPr>
            <a:r>
              <a:rPr lang="en-US" sz="1600" dirty="0">
                <a:solidFill>
                  <a:schemeClr val="bg1"/>
                </a:solidFill>
              </a:rPr>
              <a:t>Connecting everything </a:t>
            </a:r>
            <a:r>
              <a:rPr lang="en-US" sz="1600" dirty="0">
                <a:solidFill>
                  <a:schemeClr val="bg1"/>
                </a:solidFill>
                <a:sym typeface="Wingdings" panose="05000000000000000000" pitchFamily="2" charset="2"/>
              </a:rPr>
              <a:t> wireline + wireless</a:t>
            </a:r>
            <a:endParaRPr lang="en-US" sz="1600" dirty="0">
              <a:solidFill>
                <a:schemeClr val="bg1"/>
              </a:solidFill>
            </a:endParaRPr>
          </a:p>
        </p:txBody>
      </p:sp>
      <p:grpSp>
        <p:nvGrpSpPr>
          <p:cNvPr id="1025" name="Group 1024"/>
          <p:cNvGrpSpPr/>
          <p:nvPr/>
        </p:nvGrpSpPr>
        <p:grpSpPr>
          <a:xfrm>
            <a:off x="182704" y="1885447"/>
            <a:ext cx="464117" cy="460616"/>
            <a:chOff x="5150079" y="-628923"/>
            <a:chExt cx="1676149" cy="1663505"/>
          </a:xfrm>
        </p:grpSpPr>
        <p:sp>
          <p:nvSpPr>
            <p:cNvPr id="11" name="Freeform 10"/>
            <p:cNvSpPr/>
            <p:nvPr/>
          </p:nvSpPr>
          <p:spPr>
            <a:xfrm>
              <a:off x="6142383" y="-159026"/>
              <a:ext cx="150261" cy="785191"/>
            </a:xfrm>
            <a:custGeom>
              <a:avLst/>
              <a:gdLst>
                <a:gd name="connsiteX0" fmla="*/ 99391 w 150261"/>
                <a:gd name="connsiteY0" fmla="*/ 0 h 785191"/>
                <a:gd name="connsiteX1" fmla="*/ 149087 w 150261"/>
                <a:gd name="connsiteY1" fmla="*/ 198783 h 785191"/>
                <a:gd name="connsiteX2" fmla="*/ 129208 w 150261"/>
                <a:gd name="connsiteY2" fmla="*/ 397565 h 785191"/>
                <a:gd name="connsiteX3" fmla="*/ 69574 w 150261"/>
                <a:gd name="connsiteY3" fmla="*/ 546652 h 785191"/>
                <a:gd name="connsiteX4" fmla="*/ 39756 w 150261"/>
                <a:gd name="connsiteY4" fmla="*/ 695739 h 785191"/>
                <a:gd name="connsiteX5" fmla="*/ 0 w 150261"/>
                <a:gd name="connsiteY5" fmla="*/ 785191 h 7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261" h="785191">
                  <a:moveTo>
                    <a:pt x="99391" y="0"/>
                  </a:moveTo>
                  <a:cubicBezTo>
                    <a:pt x="121754" y="66261"/>
                    <a:pt x="144118" y="132522"/>
                    <a:pt x="149087" y="198783"/>
                  </a:cubicBezTo>
                  <a:cubicBezTo>
                    <a:pt x="154056" y="265044"/>
                    <a:pt x="142460" y="339587"/>
                    <a:pt x="129208" y="397565"/>
                  </a:cubicBezTo>
                  <a:cubicBezTo>
                    <a:pt x="115956" y="455543"/>
                    <a:pt x="84483" y="496956"/>
                    <a:pt x="69574" y="546652"/>
                  </a:cubicBezTo>
                  <a:cubicBezTo>
                    <a:pt x="54665" y="596348"/>
                    <a:pt x="51352" y="655983"/>
                    <a:pt x="39756" y="695739"/>
                  </a:cubicBezTo>
                  <a:cubicBezTo>
                    <a:pt x="28160" y="735496"/>
                    <a:pt x="14080" y="760343"/>
                    <a:pt x="0" y="785191"/>
                  </a:cubicBez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 name="Group 21"/>
            <p:cNvGrpSpPr/>
            <p:nvPr/>
          </p:nvGrpSpPr>
          <p:grpSpPr>
            <a:xfrm>
              <a:off x="6142383" y="-185936"/>
              <a:ext cx="593084" cy="836535"/>
              <a:chOff x="6142383" y="-185936"/>
              <a:chExt cx="593084" cy="836535"/>
            </a:xfrm>
          </p:grpSpPr>
          <p:sp>
            <p:nvSpPr>
              <p:cNvPr id="12" name="Freeform 11"/>
              <p:cNvSpPr/>
              <p:nvPr/>
            </p:nvSpPr>
            <p:spPr>
              <a:xfrm>
                <a:off x="6142383" y="-164410"/>
                <a:ext cx="140389" cy="815009"/>
              </a:xfrm>
              <a:custGeom>
                <a:avLst/>
                <a:gdLst>
                  <a:gd name="connsiteX0" fmla="*/ 109330 w 140389"/>
                  <a:gd name="connsiteY0" fmla="*/ 0 h 815009"/>
                  <a:gd name="connsiteX1" fmla="*/ 139147 w 140389"/>
                  <a:gd name="connsiteY1" fmla="*/ 228600 h 815009"/>
                  <a:gd name="connsiteX2" fmla="*/ 129208 w 140389"/>
                  <a:gd name="connsiteY2" fmla="*/ 377687 h 815009"/>
                  <a:gd name="connsiteX3" fmla="*/ 79513 w 140389"/>
                  <a:gd name="connsiteY3" fmla="*/ 566530 h 815009"/>
                  <a:gd name="connsiteX4" fmla="*/ 39756 w 140389"/>
                  <a:gd name="connsiteY4" fmla="*/ 695739 h 815009"/>
                  <a:gd name="connsiteX5" fmla="*/ 0 w 140389"/>
                  <a:gd name="connsiteY5" fmla="*/ 815009 h 81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389" h="815009">
                    <a:moveTo>
                      <a:pt x="109330" y="0"/>
                    </a:moveTo>
                    <a:cubicBezTo>
                      <a:pt x="122582" y="82826"/>
                      <a:pt x="135834" y="165652"/>
                      <a:pt x="139147" y="228600"/>
                    </a:cubicBezTo>
                    <a:cubicBezTo>
                      <a:pt x="142460" y="291548"/>
                      <a:pt x="139147" y="321365"/>
                      <a:pt x="129208" y="377687"/>
                    </a:cubicBezTo>
                    <a:cubicBezTo>
                      <a:pt x="119269" y="434009"/>
                      <a:pt x="94422" y="513521"/>
                      <a:pt x="79513" y="566530"/>
                    </a:cubicBezTo>
                    <a:cubicBezTo>
                      <a:pt x="64604" y="619539"/>
                      <a:pt x="53008" y="654326"/>
                      <a:pt x="39756" y="695739"/>
                    </a:cubicBezTo>
                    <a:cubicBezTo>
                      <a:pt x="26504" y="737152"/>
                      <a:pt x="13252" y="776080"/>
                      <a:pt x="0" y="815009"/>
                    </a:cubicBezTo>
                  </a:path>
                </a:pathLst>
              </a:cu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8" name="Freeform 397"/>
              <p:cNvSpPr/>
              <p:nvPr/>
            </p:nvSpPr>
            <p:spPr>
              <a:xfrm flipH="1">
                <a:off x="6595078" y="-164410"/>
                <a:ext cx="140389" cy="815009"/>
              </a:xfrm>
              <a:custGeom>
                <a:avLst/>
                <a:gdLst>
                  <a:gd name="connsiteX0" fmla="*/ 109330 w 140389"/>
                  <a:gd name="connsiteY0" fmla="*/ 0 h 815009"/>
                  <a:gd name="connsiteX1" fmla="*/ 139147 w 140389"/>
                  <a:gd name="connsiteY1" fmla="*/ 228600 h 815009"/>
                  <a:gd name="connsiteX2" fmla="*/ 129208 w 140389"/>
                  <a:gd name="connsiteY2" fmla="*/ 377687 h 815009"/>
                  <a:gd name="connsiteX3" fmla="*/ 79513 w 140389"/>
                  <a:gd name="connsiteY3" fmla="*/ 566530 h 815009"/>
                  <a:gd name="connsiteX4" fmla="*/ 39756 w 140389"/>
                  <a:gd name="connsiteY4" fmla="*/ 695739 h 815009"/>
                  <a:gd name="connsiteX5" fmla="*/ 0 w 140389"/>
                  <a:gd name="connsiteY5" fmla="*/ 815009 h 81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389" h="815009">
                    <a:moveTo>
                      <a:pt x="109330" y="0"/>
                    </a:moveTo>
                    <a:cubicBezTo>
                      <a:pt x="122582" y="82826"/>
                      <a:pt x="135834" y="165652"/>
                      <a:pt x="139147" y="228600"/>
                    </a:cubicBezTo>
                    <a:cubicBezTo>
                      <a:pt x="142460" y="291548"/>
                      <a:pt x="139147" y="321365"/>
                      <a:pt x="129208" y="377687"/>
                    </a:cubicBezTo>
                    <a:cubicBezTo>
                      <a:pt x="119269" y="434009"/>
                      <a:pt x="94422" y="513521"/>
                      <a:pt x="79513" y="566530"/>
                    </a:cubicBezTo>
                    <a:cubicBezTo>
                      <a:pt x="64604" y="619539"/>
                      <a:pt x="53008" y="654326"/>
                      <a:pt x="39756" y="695739"/>
                    </a:cubicBezTo>
                    <a:cubicBezTo>
                      <a:pt x="26504" y="737152"/>
                      <a:pt x="13252" y="776080"/>
                      <a:pt x="0" y="815009"/>
                    </a:cubicBezTo>
                  </a:path>
                </a:pathLst>
              </a:cu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reeform 17"/>
              <p:cNvSpPr/>
              <p:nvPr/>
            </p:nvSpPr>
            <p:spPr>
              <a:xfrm>
                <a:off x="6248400" y="-185936"/>
                <a:ext cx="376238" cy="24011"/>
              </a:xfrm>
              <a:custGeom>
                <a:avLst/>
                <a:gdLst>
                  <a:gd name="connsiteX0" fmla="*/ 0 w 376238"/>
                  <a:gd name="connsiteY0" fmla="*/ 24011 h 24011"/>
                  <a:gd name="connsiteX1" fmla="*/ 90488 w 376238"/>
                  <a:gd name="connsiteY1" fmla="*/ 4961 h 24011"/>
                  <a:gd name="connsiteX2" fmla="*/ 190500 w 376238"/>
                  <a:gd name="connsiteY2" fmla="*/ 198 h 24011"/>
                  <a:gd name="connsiteX3" fmla="*/ 300038 w 376238"/>
                  <a:gd name="connsiteY3" fmla="*/ 9723 h 24011"/>
                  <a:gd name="connsiteX4" fmla="*/ 376238 w 376238"/>
                  <a:gd name="connsiteY4" fmla="*/ 24011 h 24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38" h="24011">
                    <a:moveTo>
                      <a:pt x="0" y="24011"/>
                    </a:moveTo>
                    <a:cubicBezTo>
                      <a:pt x="29369" y="16470"/>
                      <a:pt x="58738" y="8930"/>
                      <a:pt x="90488" y="4961"/>
                    </a:cubicBezTo>
                    <a:cubicBezTo>
                      <a:pt x="122238" y="992"/>
                      <a:pt x="155575" y="-596"/>
                      <a:pt x="190500" y="198"/>
                    </a:cubicBezTo>
                    <a:cubicBezTo>
                      <a:pt x="225425" y="992"/>
                      <a:pt x="269082" y="5754"/>
                      <a:pt x="300038" y="9723"/>
                    </a:cubicBezTo>
                    <a:cubicBezTo>
                      <a:pt x="330994" y="13692"/>
                      <a:pt x="353616" y="18851"/>
                      <a:pt x="376238" y="24011"/>
                    </a:cubicBezTo>
                  </a:path>
                </a:pathLst>
              </a:cu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99" name="Group 398"/>
            <p:cNvGrpSpPr/>
            <p:nvPr/>
          </p:nvGrpSpPr>
          <p:grpSpPr>
            <a:xfrm>
              <a:off x="5248868" y="-192825"/>
              <a:ext cx="593084" cy="836535"/>
              <a:chOff x="6142383" y="-185936"/>
              <a:chExt cx="593084" cy="836535"/>
            </a:xfrm>
          </p:grpSpPr>
          <p:sp>
            <p:nvSpPr>
              <p:cNvPr id="402" name="Freeform 401"/>
              <p:cNvSpPr/>
              <p:nvPr/>
            </p:nvSpPr>
            <p:spPr>
              <a:xfrm>
                <a:off x="6142383" y="-164410"/>
                <a:ext cx="140389" cy="815009"/>
              </a:xfrm>
              <a:custGeom>
                <a:avLst/>
                <a:gdLst>
                  <a:gd name="connsiteX0" fmla="*/ 109330 w 140389"/>
                  <a:gd name="connsiteY0" fmla="*/ 0 h 815009"/>
                  <a:gd name="connsiteX1" fmla="*/ 139147 w 140389"/>
                  <a:gd name="connsiteY1" fmla="*/ 228600 h 815009"/>
                  <a:gd name="connsiteX2" fmla="*/ 129208 w 140389"/>
                  <a:gd name="connsiteY2" fmla="*/ 377687 h 815009"/>
                  <a:gd name="connsiteX3" fmla="*/ 79513 w 140389"/>
                  <a:gd name="connsiteY3" fmla="*/ 566530 h 815009"/>
                  <a:gd name="connsiteX4" fmla="*/ 39756 w 140389"/>
                  <a:gd name="connsiteY4" fmla="*/ 695739 h 815009"/>
                  <a:gd name="connsiteX5" fmla="*/ 0 w 140389"/>
                  <a:gd name="connsiteY5" fmla="*/ 815009 h 81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389" h="815009">
                    <a:moveTo>
                      <a:pt x="109330" y="0"/>
                    </a:moveTo>
                    <a:cubicBezTo>
                      <a:pt x="122582" y="82826"/>
                      <a:pt x="135834" y="165652"/>
                      <a:pt x="139147" y="228600"/>
                    </a:cubicBezTo>
                    <a:cubicBezTo>
                      <a:pt x="142460" y="291548"/>
                      <a:pt x="139147" y="321365"/>
                      <a:pt x="129208" y="377687"/>
                    </a:cubicBezTo>
                    <a:cubicBezTo>
                      <a:pt x="119269" y="434009"/>
                      <a:pt x="94422" y="513521"/>
                      <a:pt x="79513" y="566530"/>
                    </a:cubicBezTo>
                    <a:cubicBezTo>
                      <a:pt x="64604" y="619539"/>
                      <a:pt x="53008" y="654326"/>
                      <a:pt x="39756" y="695739"/>
                    </a:cubicBezTo>
                    <a:cubicBezTo>
                      <a:pt x="26504" y="737152"/>
                      <a:pt x="13252" y="776080"/>
                      <a:pt x="0" y="815009"/>
                    </a:cubicBezTo>
                  </a:path>
                </a:pathLst>
              </a:cu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4" name="Freeform 403"/>
              <p:cNvSpPr/>
              <p:nvPr/>
            </p:nvSpPr>
            <p:spPr>
              <a:xfrm flipH="1">
                <a:off x="6595078" y="-164410"/>
                <a:ext cx="140389" cy="815009"/>
              </a:xfrm>
              <a:custGeom>
                <a:avLst/>
                <a:gdLst>
                  <a:gd name="connsiteX0" fmla="*/ 109330 w 140389"/>
                  <a:gd name="connsiteY0" fmla="*/ 0 h 815009"/>
                  <a:gd name="connsiteX1" fmla="*/ 139147 w 140389"/>
                  <a:gd name="connsiteY1" fmla="*/ 228600 h 815009"/>
                  <a:gd name="connsiteX2" fmla="*/ 129208 w 140389"/>
                  <a:gd name="connsiteY2" fmla="*/ 377687 h 815009"/>
                  <a:gd name="connsiteX3" fmla="*/ 79513 w 140389"/>
                  <a:gd name="connsiteY3" fmla="*/ 566530 h 815009"/>
                  <a:gd name="connsiteX4" fmla="*/ 39756 w 140389"/>
                  <a:gd name="connsiteY4" fmla="*/ 695739 h 815009"/>
                  <a:gd name="connsiteX5" fmla="*/ 0 w 140389"/>
                  <a:gd name="connsiteY5" fmla="*/ 815009 h 81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389" h="815009">
                    <a:moveTo>
                      <a:pt x="109330" y="0"/>
                    </a:moveTo>
                    <a:cubicBezTo>
                      <a:pt x="122582" y="82826"/>
                      <a:pt x="135834" y="165652"/>
                      <a:pt x="139147" y="228600"/>
                    </a:cubicBezTo>
                    <a:cubicBezTo>
                      <a:pt x="142460" y="291548"/>
                      <a:pt x="139147" y="321365"/>
                      <a:pt x="129208" y="377687"/>
                    </a:cubicBezTo>
                    <a:cubicBezTo>
                      <a:pt x="119269" y="434009"/>
                      <a:pt x="94422" y="513521"/>
                      <a:pt x="79513" y="566530"/>
                    </a:cubicBezTo>
                    <a:cubicBezTo>
                      <a:pt x="64604" y="619539"/>
                      <a:pt x="53008" y="654326"/>
                      <a:pt x="39756" y="695739"/>
                    </a:cubicBezTo>
                    <a:cubicBezTo>
                      <a:pt x="26504" y="737152"/>
                      <a:pt x="13252" y="776080"/>
                      <a:pt x="0" y="815009"/>
                    </a:cubicBezTo>
                  </a:path>
                </a:pathLst>
              </a:cu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5" name="Freeform 404"/>
              <p:cNvSpPr/>
              <p:nvPr/>
            </p:nvSpPr>
            <p:spPr>
              <a:xfrm>
                <a:off x="6248400" y="-185936"/>
                <a:ext cx="376238" cy="24011"/>
              </a:xfrm>
              <a:custGeom>
                <a:avLst/>
                <a:gdLst>
                  <a:gd name="connsiteX0" fmla="*/ 0 w 376238"/>
                  <a:gd name="connsiteY0" fmla="*/ 24011 h 24011"/>
                  <a:gd name="connsiteX1" fmla="*/ 90488 w 376238"/>
                  <a:gd name="connsiteY1" fmla="*/ 4961 h 24011"/>
                  <a:gd name="connsiteX2" fmla="*/ 190500 w 376238"/>
                  <a:gd name="connsiteY2" fmla="*/ 198 h 24011"/>
                  <a:gd name="connsiteX3" fmla="*/ 300038 w 376238"/>
                  <a:gd name="connsiteY3" fmla="*/ 9723 h 24011"/>
                  <a:gd name="connsiteX4" fmla="*/ 376238 w 376238"/>
                  <a:gd name="connsiteY4" fmla="*/ 24011 h 24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38" h="24011">
                    <a:moveTo>
                      <a:pt x="0" y="24011"/>
                    </a:moveTo>
                    <a:cubicBezTo>
                      <a:pt x="29369" y="16470"/>
                      <a:pt x="58738" y="8930"/>
                      <a:pt x="90488" y="4961"/>
                    </a:cubicBezTo>
                    <a:cubicBezTo>
                      <a:pt x="122238" y="992"/>
                      <a:pt x="155575" y="-596"/>
                      <a:pt x="190500" y="198"/>
                    </a:cubicBezTo>
                    <a:cubicBezTo>
                      <a:pt x="225425" y="992"/>
                      <a:pt x="269082" y="5754"/>
                      <a:pt x="300038" y="9723"/>
                    </a:cubicBezTo>
                    <a:cubicBezTo>
                      <a:pt x="330994" y="13692"/>
                      <a:pt x="353616" y="18851"/>
                      <a:pt x="376238" y="24011"/>
                    </a:cubicBezTo>
                  </a:path>
                </a:pathLst>
              </a:cu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Freeform 22"/>
            <p:cNvSpPr/>
            <p:nvPr/>
          </p:nvSpPr>
          <p:spPr>
            <a:xfrm>
              <a:off x="5568782" y="-628923"/>
              <a:ext cx="119063" cy="1300163"/>
            </a:xfrm>
            <a:custGeom>
              <a:avLst/>
              <a:gdLst>
                <a:gd name="connsiteX0" fmla="*/ 0 w 119063"/>
                <a:gd name="connsiteY0" fmla="*/ 1295401 h 1300163"/>
                <a:gd name="connsiteX1" fmla="*/ 42863 w 119063"/>
                <a:gd name="connsiteY1" fmla="*/ 0 h 1300163"/>
                <a:gd name="connsiteX2" fmla="*/ 76200 w 119063"/>
                <a:gd name="connsiteY2" fmla="*/ 0 h 1300163"/>
                <a:gd name="connsiteX3" fmla="*/ 119063 w 119063"/>
                <a:gd name="connsiteY3" fmla="*/ 1300163 h 1300163"/>
                <a:gd name="connsiteX4" fmla="*/ 0 w 119063"/>
                <a:gd name="connsiteY4" fmla="*/ 1295401 h 1300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63" h="1300163">
                  <a:moveTo>
                    <a:pt x="0" y="1295401"/>
                  </a:moveTo>
                  <a:lnTo>
                    <a:pt x="42863" y="0"/>
                  </a:lnTo>
                  <a:lnTo>
                    <a:pt x="76200" y="0"/>
                  </a:lnTo>
                  <a:lnTo>
                    <a:pt x="119063" y="1300163"/>
                  </a:lnTo>
                  <a:lnTo>
                    <a:pt x="0" y="1295401"/>
                  </a:lnTo>
                  <a:close/>
                </a:path>
              </a:pathLst>
            </a:cu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dirty="0">
                <a:solidFill>
                  <a:schemeClr val="bg1"/>
                </a:solidFill>
              </a:endParaRPr>
            </a:p>
          </p:txBody>
        </p:sp>
        <p:sp>
          <p:nvSpPr>
            <p:cNvPr id="5" name="Oval 4"/>
            <p:cNvSpPr/>
            <p:nvPr/>
          </p:nvSpPr>
          <p:spPr>
            <a:xfrm>
              <a:off x="5720340" y="314748"/>
              <a:ext cx="537244" cy="529234"/>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dirty="0">
                <a:solidFill>
                  <a:schemeClr val="bg1"/>
                </a:solidFill>
              </a:endParaRPr>
            </a:p>
          </p:txBody>
        </p:sp>
        <p:sp>
          <p:nvSpPr>
            <p:cNvPr id="1024" name="Rectangle 1023"/>
            <p:cNvSpPr/>
            <p:nvPr/>
          </p:nvSpPr>
          <p:spPr>
            <a:xfrm>
              <a:off x="5150079" y="584086"/>
              <a:ext cx="1676149" cy="4504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dirty="0">
                <a:solidFill>
                  <a:schemeClr val="bg1"/>
                </a:solidFill>
              </a:endParaRPr>
            </a:p>
          </p:txBody>
        </p:sp>
      </p:grpSp>
      <p:sp>
        <p:nvSpPr>
          <p:cNvPr id="406" name="Freeform 5"/>
          <p:cNvSpPr>
            <a:spLocks noChangeAspect="1" noEditPoints="1"/>
          </p:cNvSpPr>
          <p:nvPr/>
        </p:nvSpPr>
        <p:spPr bwMode="auto">
          <a:xfrm>
            <a:off x="866352" y="1905960"/>
            <a:ext cx="318485" cy="320435"/>
          </a:xfrm>
          <a:custGeom>
            <a:avLst/>
            <a:gdLst>
              <a:gd name="T0" fmla="*/ 187 w 490"/>
              <a:gd name="T1" fmla="*/ 433 h 493"/>
              <a:gd name="T2" fmla="*/ 245 w 490"/>
              <a:gd name="T3" fmla="*/ 433 h 493"/>
              <a:gd name="T4" fmla="*/ 245 w 490"/>
              <a:gd name="T5" fmla="*/ 369 h 493"/>
              <a:gd name="T6" fmla="*/ 187 w 490"/>
              <a:gd name="T7" fmla="*/ 369 h 493"/>
              <a:gd name="T8" fmla="*/ 187 w 490"/>
              <a:gd name="T9" fmla="*/ 433 h 493"/>
              <a:gd name="T10" fmla="*/ 64 w 490"/>
              <a:gd name="T11" fmla="*/ 433 h 493"/>
              <a:gd name="T12" fmla="*/ 123 w 490"/>
              <a:gd name="T13" fmla="*/ 433 h 493"/>
              <a:gd name="T14" fmla="*/ 123 w 490"/>
              <a:gd name="T15" fmla="*/ 369 h 493"/>
              <a:gd name="T16" fmla="*/ 64 w 490"/>
              <a:gd name="T17" fmla="*/ 369 h 493"/>
              <a:gd name="T18" fmla="*/ 64 w 490"/>
              <a:gd name="T19" fmla="*/ 433 h 493"/>
              <a:gd name="T20" fmla="*/ 397 w 490"/>
              <a:gd name="T21" fmla="*/ 493 h 493"/>
              <a:gd name="T22" fmla="*/ 397 w 490"/>
              <a:gd name="T23" fmla="*/ 369 h 493"/>
              <a:gd name="T24" fmla="*/ 324 w 490"/>
              <a:gd name="T25" fmla="*/ 369 h 493"/>
              <a:gd name="T26" fmla="*/ 324 w 490"/>
              <a:gd name="T27" fmla="*/ 493 h 493"/>
              <a:gd name="T28" fmla="*/ 0 w 490"/>
              <a:gd name="T29" fmla="*/ 493 h 493"/>
              <a:gd name="T30" fmla="*/ 0 w 490"/>
              <a:gd name="T31" fmla="*/ 183 h 493"/>
              <a:gd name="T32" fmla="*/ 123 w 490"/>
              <a:gd name="T33" fmla="*/ 246 h 493"/>
              <a:gd name="T34" fmla="*/ 123 w 490"/>
              <a:gd name="T35" fmla="*/ 183 h 493"/>
              <a:gd name="T36" fmla="*/ 245 w 490"/>
              <a:gd name="T37" fmla="*/ 246 h 493"/>
              <a:gd name="T38" fmla="*/ 245 w 490"/>
              <a:gd name="T39" fmla="*/ 183 h 493"/>
              <a:gd name="T40" fmla="*/ 368 w 490"/>
              <a:gd name="T41" fmla="*/ 246 h 493"/>
              <a:gd name="T42" fmla="*/ 427 w 490"/>
              <a:gd name="T43" fmla="*/ 0 h 493"/>
              <a:gd name="T44" fmla="*/ 490 w 490"/>
              <a:gd name="T45" fmla="*/ 0 h 493"/>
              <a:gd name="T46" fmla="*/ 490 w 490"/>
              <a:gd name="T47" fmla="*/ 306 h 493"/>
              <a:gd name="T48" fmla="*/ 490 w 490"/>
              <a:gd name="T49" fmla="*/ 493 h 493"/>
              <a:gd name="T50" fmla="*/ 397 w 490"/>
              <a:gd name="T5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0" h="493">
                <a:moveTo>
                  <a:pt x="187" y="433"/>
                </a:moveTo>
                <a:lnTo>
                  <a:pt x="245" y="433"/>
                </a:lnTo>
                <a:lnTo>
                  <a:pt x="245" y="369"/>
                </a:lnTo>
                <a:lnTo>
                  <a:pt x="187" y="369"/>
                </a:lnTo>
                <a:lnTo>
                  <a:pt x="187" y="433"/>
                </a:lnTo>
                <a:close/>
                <a:moveTo>
                  <a:pt x="64" y="433"/>
                </a:moveTo>
                <a:lnTo>
                  <a:pt x="123" y="433"/>
                </a:lnTo>
                <a:lnTo>
                  <a:pt x="123" y="369"/>
                </a:lnTo>
                <a:lnTo>
                  <a:pt x="64" y="369"/>
                </a:lnTo>
                <a:lnTo>
                  <a:pt x="64" y="433"/>
                </a:lnTo>
                <a:close/>
                <a:moveTo>
                  <a:pt x="397" y="493"/>
                </a:moveTo>
                <a:lnTo>
                  <a:pt x="397" y="369"/>
                </a:lnTo>
                <a:lnTo>
                  <a:pt x="324" y="369"/>
                </a:lnTo>
                <a:lnTo>
                  <a:pt x="324" y="493"/>
                </a:lnTo>
                <a:lnTo>
                  <a:pt x="0" y="493"/>
                </a:lnTo>
                <a:lnTo>
                  <a:pt x="0" y="183"/>
                </a:lnTo>
                <a:lnTo>
                  <a:pt x="123" y="246"/>
                </a:lnTo>
                <a:lnTo>
                  <a:pt x="123" y="183"/>
                </a:lnTo>
                <a:lnTo>
                  <a:pt x="245" y="246"/>
                </a:lnTo>
                <a:lnTo>
                  <a:pt x="245" y="183"/>
                </a:lnTo>
                <a:lnTo>
                  <a:pt x="368" y="246"/>
                </a:lnTo>
                <a:lnTo>
                  <a:pt x="427" y="0"/>
                </a:lnTo>
                <a:lnTo>
                  <a:pt x="490" y="0"/>
                </a:lnTo>
                <a:lnTo>
                  <a:pt x="490" y="306"/>
                </a:lnTo>
                <a:lnTo>
                  <a:pt x="490" y="493"/>
                </a:lnTo>
                <a:lnTo>
                  <a:pt x="397" y="493"/>
                </a:lnTo>
                <a:close/>
              </a:path>
            </a:pathLst>
          </a:custGeom>
          <a:noFill/>
          <a:ln w="7938" cap="flat">
            <a:solidFill>
              <a:srgbClr val="0011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3" name="TextBox 352"/>
          <p:cNvSpPr txBox="1"/>
          <p:nvPr/>
        </p:nvSpPr>
        <p:spPr>
          <a:xfrm>
            <a:off x="5027169" y="1063079"/>
            <a:ext cx="1825353" cy="653238"/>
          </a:xfrm>
          <a:prstGeom prst="rect">
            <a:avLst/>
          </a:prstGeom>
          <a:noFill/>
        </p:spPr>
        <p:txBody>
          <a:bodyPr wrap="none" lIns="72000" tIns="72000" rIns="72000" bIns="72000" rtlCol="0">
            <a:spAutoFit/>
          </a:bodyPr>
          <a:lstStyle/>
          <a:p>
            <a:pPr marR="0" algn="l" defTabSz="457200" rtl="0" eaLnBrk="1" fontAlgn="base" latinLnBrk="0" hangingPunct="1">
              <a:lnSpc>
                <a:spcPct val="100000"/>
              </a:lnSpc>
              <a:spcBef>
                <a:spcPts val="0"/>
              </a:spcBef>
              <a:spcAft>
                <a:spcPct val="0"/>
              </a:spcAft>
              <a:buClr>
                <a:srgbClr val="001135"/>
              </a:buClr>
              <a:buSzTx/>
              <a:tabLst/>
            </a:pPr>
            <a:r>
              <a:rPr lang="en-US" sz="1200" dirty="0">
                <a:solidFill>
                  <a:schemeClr val="tx2"/>
                </a:solidFill>
                <a:latin typeface="+mn-lt"/>
                <a:ea typeface="Nokia Pure Text" panose="020B0503020202020204" pitchFamily="34" charset="0"/>
                <a:cs typeface="Nokia Pure Headline Light"/>
              </a:rPr>
              <a:t>Distribution Substations</a:t>
            </a:r>
          </a:p>
          <a:p>
            <a:pPr marL="171450" marR="0" indent="-171450" algn="l" defTabSz="457200" rtl="0" eaLnBrk="1" fontAlgn="base" latinLnBrk="0" hangingPunct="1">
              <a:lnSpc>
                <a:spcPct val="100000"/>
              </a:lnSpc>
              <a:spcBef>
                <a:spcPts val="0"/>
              </a:spcBef>
              <a:spcAft>
                <a:spcPct val="0"/>
              </a:spcAft>
              <a:buClr>
                <a:srgbClr val="001135"/>
              </a:buClr>
              <a:buSzTx/>
              <a:buFont typeface="Arial" panose="020B0604020202020204" pitchFamily="34" charset="0"/>
              <a:buChar char="•"/>
              <a:tabLst/>
            </a:pPr>
            <a:r>
              <a:rPr lang="en-US" sz="1000" dirty="0">
                <a:solidFill>
                  <a:schemeClr val="tx2"/>
                </a:solidFill>
                <a:latin typeface="+mn-lt"/>
                <a:ea typeface="Nokia Pure Text" panose="020B0503020202020204" pitchFamily="34" charset="0"/>
                <a:cs typeface="Nokia Pure Headline Light"/>
              </a:rPr>
              <a:t>RTUs / IEDs</a:t>
            </a:r>
          </a:p>
          <a:p>
            <a:pPr marL="171450" marR="0" indent="-171450" algn="l" defTabSz="457200" rtl="0" eaLnBrk="1" fontAlgn="base" latinLnBrk="0" hangingPunct="1">
              <a:lnSpc>
                <a:spcPct val="100000"/>
              </a:lnSpc>
              <a:spcBef>
                <a:spcPts val="0"/>
              </a:spcBef>
              <a:spcAft>
                <a:spcPct val="0"/>
              </a:spcAft>
              <a:buClr>
                <a:srgbClr val="001135"/>
              </a:buClr>
              <a:buSzTx/>
              <a:buFont typeface="Arial" panose="020B0604020202020204" pitchFamily="34" charset="0"/>
              <a:buChar char="•"/>
              <a:tabLst/>
            </a:pPr>
            <a:r>
              <a:rPr lang="en-US" sz="1000" dirty="0">
                <a:solidFill>
                  <a:schemeClr val="tx2"/>
                </a:solidFill>
                <a:latin typeface="+mn-lt"/>
                <a:ea typeface="Nokia Pure Text" panose="020B0503020202020204" pitchFamily="34" charset="0"/>
                <a:cs typeface="Nokia Pure Headline Light"/>
              </a:rPr>
              <a:t>CCTV Cameras</a:t>
            </a:r>
          </a:p>
        </p:txBody>
      </p:sp>
      <p:pic>
        <p:nvPicPr>
          <p:cNvPr id="13" name="Picture 12">
            <a:extLst>
              <a:ext uri="{FF2B5EF4-FFF2-40B4-BE49-F238E27FC236}">
                <a16:creationId xmlns:a16="http://schemas.microsoft.com/office/drawing/2014/main" id="{83D450C8-BF6D-4D05-B8EE-E29A652575CD}"/>
              </a:ext>
            </a:extLst>
          </p:cNvPr>
          <p:cNvPicPr>
            <a:picLocks noChangeAspect="1"/>
          </p:cNvPicPr>
          <p:nvPr/>
        </p:nvPicPr>
        <p:blipFill>
          <a:blip r:embed="rId3"/>
          <a:stretch>
            <a:fillRect/>
          </a:stretch>
        </p:blipFill>
        <p:spPr>
          <a:xfrm>
            <a:off x="6579993" y="106108"/>
            <a:ext cx="2317521" cy="869984"/>
          </a:xfrm>
          <a:prstGeom prst="rect">
            <a:avLst/>
          </a:prstGeom>
        </p:spPr>
      </p:pic>
      <p:sp>
        <p:nvSpPr>
          <p:cNvPr id="14" name="Rectangle 13">
            <a:extLst>
              <a:ext uri="{FF2B5EF4-FFF2-40B4-BE49-F238E27FC236}">
                <a16:creationId xmlns:a16="http://schemas.microsoft.com/office/drawing/2014/main" id="{113E64F5-C972-4EDD-A6AF-A1C604A77930}"/>
              </a:ext>
            </a:extLst>
          </p:cNvPr>
          <p:cNvSpPr/>
          <p:nvPr/>
        </p:nvSpPr>
        <p:spPr>
          <a:xfrm>
            <a:off x="6504767" y="95250"/>
            <a:ext cx="2486833" cy="279249"/>
          </a:xfrm>
          <a:prstGeom prst="rect">
            <a:avLst/>
          </a:prstGeom>
          <a:solidFill>
            <a:srgbClr val="00C9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US" sz="1200" dirty="0">
              <a:solidFill>
                <a:schemeClr val="bg1"/>
              </a:solidFill>
              <a:latin typeface="Nokia Pure Text Light" panose="020B0403020202020204" pitchFamily="34" charset="0"/>
              <a:ea typeface="Nokia Pure Text Light" panose="020B0403020202020204" pitchFamily="34" charset="0"/>
            </a:endParaRPr>
          </a:p>
        </p:txBody>
      </p:sp>
    </p:spTree>
    <p:extLst>
      <p:ext uri="{BB962C8B-B14F-4D97-AF65-F5344CB8AC3E}">
        <p14:creationId xmlns:p14="http://schemas.microsoft.com/office/powerpoint/2010/main" val="3244033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0" name="Object 329" hidden="1"/>
          <p:cNvGraphicFramePr>
            <a:graphicFrameLocks noChangeAspect="1"/>
          </p:cNvGraphicFramePr>
          <p:nvPr>
            <p:custDataLst>
              <p:tags r:id="rId2"/>
            </p:custDataLst>
          </p:nvPr>
        </p:nvGraphicFramePr>
        <p:xfrm>
          <a:off x="1224" y="1192"/>
          <a:ext cx="1221" cy="1190"/>
        </p:xfrm>
        <a:graphic>
          <a:graphicData uri="http://schemas.openxmlformats.org/presentationml/2006/ole">
            <mc:AlternateContent xmlns:mc="http://schemas.openxmlformats.org/markup-compatibility/2006">
              <mc:Choice xmlns:v="urn:schemas-microsoft-com:vml" Requires="v">
                <p:oleObj spid="_x0000_s30723" name="think-cell Slide" r:id="rId4" imgW="270" imgH="270" progId="">
                  <p:embed/>
                </p:oleObj>
              </mc:Choice>
              <mc:Fallback>
                <p:oleObj name="think-cell Slide" r:id="rId4" imgW="270" imgH="270" progId="">
                  <p:embed/>
                  <p:pic>
                    <p:nvPicPr>
                      <p:cNvPr id="330" name="Object 32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4" y="1192"/>
                        <a:ext cx="1221"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a:extLst>
              <a:ext uri="{FF2B5EF4-FFF2-40B4-BE49-F238E27FC236}">
                <a16:creationId xmlns:a16="http://schemas.microsoft.com/office/drawing/2014/main" id="{B45D2ACA-E689-47F7-BAAC-BBAA1A33F550}"/>
              </a:ext>
            </a:extLst>
          </p:cNvPr>
          <p:cNvSpPr>
            <a:spLocks noGrp="1"/>
          </p:cNvSpPr>
          <p:nvPr>
            <p:ph type="title"/>
          </p:nvPr>
        </p:nvSpPr>
        <p:spPr/>
        <p:txBody>
          <a:bodyPr/>
          <a:lstStyle/>
          <a:p>
            <a:r>
              <a:rPr lang="en-US" dirty="0"/>
              <a:t>Network, Store, Compute &amp; Control</a:t>
            </a:r>
            <a:br>
              <a:rPr lang="en-US" dirty="0"/>
            </a:br>
            <a:r>
              <a:rPr lang="en-US" dirty="0"/>
              <a:t>Everything That Matters</a:t>
            </a:r>
          </a:p>
        </p:txBody>
      </p:sp>
      <p:grpSp>
        <p:nvGrpSpPr>
          <p:cNvPr id="3" name="Group 3"/>
          <p:cNvGrpSpPr/>
          <p:nvPr/>
        </p:nvGrpSpPr>
        <p:grpSpPr>
          <a:xfrm>
            <a:off x="213154" y="1571299"/>
            <a:ext cx="7044752" cy="1253058"/>
            <a:chOff x="0" y="2119313"/>
            <a:chExt cx="9158178" cy="1670745"/>
          </a:xfrm>
        </p:grpSpPr>
        <p:sp>
          <p:nvSpPr>
            <p:cNvPr id="5" name="Rectangle 4"/>
            <p:cNvSpPr/>
            <p:nvPr/>
          </p:nvSpPr>
          <p:spPr>
            <a:xfrm>
              <a:off x="0" y="2119745"/>
              <a:ext cx="9144000" cy="1648691"/>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690">
                <a:spcBef>
                  <a:spcPct val="50000"/>
                </a:spcBef>
              </a:pPr>
              <a:endParaRPr lang="en-US">
                <a:solidFill>
                  <a:srgbClr val="FFFFFF"/>
                </a:solidFill>
              </a:endParaRPr>
            </a:p>
          </p:txBody>
        </p:sp>
        <p:sp>
          <p:nvSpPr>
            <p:cNvPr id="6" name="Freeform 5"/>
            <p:cNvSpPr>
              <a:spLocks/>
            </p:cNvSpPr>
            <p:nvPr/>
          </p:nvSpPr>
          <p:spPr bwMode="auto">
            <a:xfrm>
              <a:off x="1394842" y="2286004"/>
              <a:ext cx="4934946" cy="1283354"/>
            </a:xfrm>
            <a:custGeom>
              <a:avLst/>
              <a:gdLst/>
              <a:ahLst/>
              <a:cxnLst>
                <a:cxn ang="0">
                  <a:pos x="868" y="243"/>
                </a:cxn>
                <a:cxn ang="0">
                  <a:pos x="736" y="147"/>
                </a:cxn>
                <a:cxn ang="0">
                  <a:pos x="588" y="0"/>
                </a:cxn>
                <a:cxn ang="0">
                  <a:pos x="453" y="87"/>
                </a:cxn>
                <a:cxn ang="0">
                  <a:pos x="169" y="277"/>
                </a:cxn>
                <a:cxn ang="0">
                  <a:pos x="0" y="424"/>
                </a:cxn>
                <a:cxn ang="0">
                  <a:pos x="263" y="581"/>
                </a:cxn>
                <a:cxn ang="0">
                  <a:pos x="430" y="545"/>
                </a:cxn>
                <a:cxn ang="0">
                  <a:pos x="591" y="635"/>
                </a:cxn>
                <a:cxn ang="0">
                  <a:pos x="758" y="534"/>
                </a:cxn>
                <a:cxn ang="0">
                  <a:pos x="776" y="535"/>
                </a:cxn>
                <a:cxn ang="0">
                  <a:pos x="810" y="533"/>
                </a:cxn>
                <a:cxn ang="0">
                  <a:pos x="844" y="535"/>
                </a:cxn>
                <a:cxn ang="0">
                  <a:pos x="1088" y="388"/>
                </a:cxn>
                <a:cxn ang="0">
                  <a:pos x="868" y="243"/>
                </a:cxn>
              </a:cxnLst>
              <a:rect l="0" t="0" r="r" b="b"/>
              <a:pathLst>
                <a:path w="1088" h="635">
                  <a:moveTo>
                    <a:pt x="868" y="243"/>
                  </a:moveTo>
                  <a:cubicBezTo>
                    <a:pt x="848" y="189"/>
                    <a:pt x="797" y="150"/>
                    <a:pt x="736" y="147"/>
                  </a:cubicBezTo>
                  <a:cubicBezTo>
                    <a:pt x="735" y="66"/>
                    <a:pt x="669" y="0"/>
                    <a:pt x="588" y="0"/>
                  </a:cubicBezTo>
                  <a:cubicBezTo>
                    <a:pt x="528" y="0"/>
                    <a:pt x="476" y="36"/>
                    <a:pt x="453" y="87"/>
                  </a:cubicBezTo>
                  <a:cubicBezTo>
                    <a:pt x="420" y="61"/>
                    <a:pt x="177" y="0"/>
                    <a:pt x="169" y="277"/>
                  </a:cubicBezTo>
                  <a:cubicBezTo>
                    <a:pt x="70" y="299"/>
                    <a:pt x="0" y="356"/>
                    <a:pt x="0" y="424"/>
                  </a:cubicBezTo>
                  <a:cubicBezTo>
                    <a:pt x="0" y="510"/>
                    <a:pt x="118" y="581"/>
                    <a:pt x="263" y="581"/>
                  </a:cubicBezTo>
                  <a:cubicBezTo>
                    <a:pt x="327" y="581"/>
                    <a:pt x="385" y="567"/>
                    <a:pt x="430" y="545"/>
                  </a:cubicBezTo>
                  <a:cubicBezTo>
                    <a:pt x="460" y="598"/>
                    <a:pt x="521" y="635"/>
                    <a:pt x="591" y="635"/>
                  </a:cubicBezTo>
                  <a:cubicBezTo>
                    <a:pt x="667" y="635"/>
                    <a:pt x="731" y="593"/>
                    <a:pt x="758" y="534"/>
                  </a:cubicBezTo>
                  <a:cubicBezTo>
                    <a:pt x="764" y="534"/>
                    <a:pt x="770" y="535"/>
                    <a:pt x="776" y="535"/>
                  </a:cubicBezTo>
                  <a:cubicBezTo>
                    <a:pt x="787" y="535"/>
                    <a:pt x="799" y="534"/>
                    <a:pt x="810" y="533"/>
                  </a:cubicBezTo>
                  <a:cubicBezTo>
                    <a:pt x="821" y="534"/>
                    <a:pt x="833" y="535"/>
                    <a:pt x="844" y="535"/>
                  </a:cubicBezTo>
                  <a:cubicBezTo>
                    <a:pt x="979" y="535"/>
                    <a:pt x="1088" y="469"/>
                    <a:pt x="1088" y="388"/>
                  </a:cubicBezTo>
                  <a:cubicBezTo>
                    <a:pt x="1088" y="312"/>
                    <a:pt x="991" y="250"/>
                    <a:pt x="868" y="243"/>
                  </a:cubicBez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pPr defTabSz="696690">
                <a:spcBef>
                  <a:spcPct val="50000"/>
                </a:spcBef>
              </a:pPr>
              <a:endParaRPr lang="en-US">
                <a:solidFill>
                  <a:srgbClr val="000000"/>
                </a:solidFill>
                <a:latin typeface="Tahoma" pitchFamily="34" charset="0"/>
                <a:ea typeface="+mn-ea"/>
                <a:cs typeface="+mn-cs"/>
              </a:endParaRPr>
            </a:p>
          </p:txBody>
        </p:sp>
        <p:sp>
          <p:nvSpPr>
            <p:cNvPr id="7" name="Freeform 69"/>
            <p:cNvSpPr>
              <a:spLocks noEditPoints="1"/>
            </p:cNvSpPr>
            <p:nvPr/>
          </p:nvSpPr>
          <p:spPr bwMode="auto">
            <a:xfrm>
              <a:off x="2538246" y="2715494"/>
              <a:ext cx="329277" cy="328179"/>
            </a:xfrm>
            <a:custGeom>
              <a:avLst/>
              <a:gdLst>
                <a:gd name="T0" fmla="*/ 2147483647 w 504"/>
                <a:gd name="T1" fmla="*/ 0 h 504"/>
                <a:gd name="T2" fmla="*/ 2147483647 w 504"/>
                <a:gd name="T3" fmla="*/ 2147483647 h 504"/>
                <a:gd name="T4" fmla="*/ 2147483647 w 504"/>
                <a:gd name="T5" fmla="*/ 2147483647 h 504"/>
                <a:gd name="T6" fmla="*/ 2147483647 w 504"/>
                <a:gd name="T7" fmla="*/ 2147483647 h 504"/>
                <a:gd name="T8" fmla="*/ 2147483647 w 504"/>
                <a:gd name="T9" fmla="*/ 2147483647 h 504"/>
                <a:gd name="T10" fmla="*/ 0 w 504"/>
                <a:gd name="T11" fmla="*/ 2147483647 h 504"/>
                <a:gd name="T12" fmla="*/ 2147483647 w 504"/>
                <a:gd name="T13" fmla="*/ 2147483647 h 504"/>
                <a:gd name="T14" fmla="*/ 2147483647 w 504"/>
                <a:gd name="T15" fmla="*/ 2147483647 h 504"/>
                <a:gd name="T16" fmla="*/ 2147483647 w 504"/>
                <a:gd name="T17" fmla="*/ 0 h 504"/>
                <a:gd name="T18" fmla="*/ 2147483647 w 504"/>
                <a:gd name="T19" fmla="*/ 2147483647 h 504"/>
                <a:gd name="T20" fmla="*/ 2147483647 w 504"/>
                <a:gd name="T21" fmla="*/ 2147483647 h 504"/>
                <a:gd name="T22" fmla="*/ 2147483647 w 504"/>
                <a:gd name="T23" fmla="*/ 2147483647 h 504"/>
                <a:gd name="T24" fmla="*/ 2147483647 w 504"/>
                <a:gd name="T25" fmla="*/ 2147483647 h 504"/>
                <a:gd name="T26" fmla="*/ 2147483647 w 504"/>
                <a:gd name="T27" fmla="*/ 2147483647 h 504"/>
                <a:gd name="T28" fmla="*/ 2147483647 w 504"/>
                <a:gd name="T29" fmla="*/ 2147483647 h 504"/>
                <a:gd name="T30" fmla="*/ 2147483647 w 504"/>
                <a:gd name="T31" fmla="*/ 2147483647 h 504"/>
                <a:gd name="T32" fmla="*/ 2147483647 w 504"/>
                <a:gd name="T33" fmla="*/ 2147483647 h 504"/>
                <a:gd name="T34" fmla="*/ 2147483647 w 504"/>
                <a:gd name="T35" fmla="*/ 2147483647 h 504"/>
                <a:gd name="T36" fmla="*/ 2147483647 w 504"/>
                <a:gd name="T37" fmla="*/ 2147483647 h 504"/>
                <a:gd name="T38" fmla="*/ 2147483647 w 504"/>
                <a:gd name="T39" fmla="*/ 2147483647 h 504"/>
                <a:gd name="T40" fmla="*/ 2147483647 w 504"/>
                <a:gd name="T41" fmla="*/ 2147483647 h 504"/>
                <a:gd name="T42" fmla="*/ 2147483647 w 504"/>
                <a:gd name="T43" fmla="*/ 2147483647 h 504"/>
                <a:gd name="T44" fmla="*/ 2147483647 w 504"/>
                <a:gd name="T45" fmla="*/ 2147483647 h 504"/>
                <a:gd name="T46" fmla="*/ 2147483647 w 504"/>
                <a:gd name="T47" fmla="*/ 2147483647 h 504"/>
                <a:gd name="T48" fmla="*/ 2147483647 w 504"/>
                <a:gd name="T49" fmla="*/ 2147483647 h 504"/>
                <a:gd name="T50" fmla="*/ 2147483647 w 504"/>
                <a:gd name="T51" fmla="*/ 2147483647 h 504"/>
                <a:gd name="T52" fmla="*/ 2147483647 w 504"/>
                <a:gd name="T53" fmla="*/ 2147483647 h 504"/>
                <a:gd name="T54" fmla="*/ 2147483647 w 504"/>
                <a:gd name="T55" fmla="*/ 2147483647 h 504"/>
                <a:gd name="T56" fmla="*/ 2147483647 w 504"/>
                <a:gd name="T57" fmla="*/ 2147483647 h 504"/>
                <a:gd name="T58" fmla="*/ 2147483647 w 504"/>
                <a:gd name="T59" fmla="*/ 2147483647 h 504"/>
                <a:gd name="T60" fmla="*/ 2147483647 w 504"/>
                <a:gd name="T61" fmla="*/ 2147483647 h 504"/>
                <a:gd name="T62" fmla="*/ 2147483647 w 504"/>
                <a:gd name="T63" fmla="*/ 2147483647 h 504"/>
                <a:gd name="T64" fmla="*/ 2147483647 w 504"/>
                <a:gd name="T65" fmla="*/ 2147483647 h 504"/>
                <a:gd name="T66" fmla="*/ 2147483647 w 504"/>
                <a:gd name="T67" fmla="*/ 2147483647 h 504"/>
                <a:gd name="T68" fmla="*/ 2147483647 w 504"/>
                <a:gd name="T69" fmla="*/ 2147483647 h 504"/>
                <a:gd name="T70" fmla="*/ 2147483647 w 504"/>
                <a:gd name="T71" fmla="*/ 2147483647 h 504"/>
                <a:gd name="T72" fmla="*/ 2147483647 w 504"/>
                <a:gd name="T73" fmla="*/ 2147483647 h 504"/>
                <a:gd name="T74" fmla="*/ 2147483647 w 504"/>
                <a:gd name="T75" fmla="*/ 2147483647 h 504"/>
                <a:gd name="T76" fmla="*/ 2147483647 w 504"/>
                <a:gd name="T77" fmla="*/ 2147483647 h 504"/>
                <a:gd name="T78" fmla="*/ 2147483647 w 504"/>
                <a:gd name="T79" fmla="*/ 2147483647 h 504"/>
                <a:gd name="T80" fmla="*/ 2147483647 w 504"/>
                <a:gd name="T81" fmla="*/ 2147483647 h 504"/>
                <a:gd name="T82" fmla="*/ 2147483647 w 504"/>
                <a:gd name="T83" fmla="*/ 2147483647 h 504"/>
                <a:gd name="T84" fmla="*/ 2147483647 w 504"/>
                <a:gd name="T85" fmla="*/ 2147483647 h 504"/>
                <a:gd name="T86" fmla="*/ 2147483647 w 504"/>
                <a:gd name="T87" fmla="*/ 2147483647 h 504"/>
                <a:gd name="T88" fmla="*/ 2147483647 w 504"/>
                <a:gd name="T89" fmla="*/ 2147483647 h 504"/>
                <a:gd name="T90" fmla="*/ 2147483647 w 504"/>
                <a:gd name="T91" fmla="*/ 2147483647 h 504"/>
                <a:gd name="T92" fmla="*/ 2147483647 w 504"/>
                <a:gd name="T93" fmla="*/ 2147483647 h 5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4"/>
                <a:gd name="T142" fmla="*/ 0 h 504"/>
                <a:gd name="T143" fmla="*/ 504 w 504"/>
                <a:gd name="T144" fmla="*/ 504 h 5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4" h="504">
                  <a:moveTo>
                    <a:pt x="252" y="0"/>
                  </a:moveTo>
                  <a:cubicBezTo>
                    <a:pt x="230" y="0"/>
                    <a:pt x="208" y="3"/>
                    <a:pt x="188" y="8"/>
                  </a:cubicBezTo>
                  <a:cubicBezTo>
                    <a:pt x="194" y="19"/>
                    <a:pt x="197" y="31"/>
                    <a:pt x="197" y="44"/>
                  </a:cubicBezTo>
                  <a:cubicBezTo>
                    <a:pt x="197" y="84"/>
                    <a:pt x="165" y="116"/>
                    <a:pt x="125" y="116"/>
                  </a:cubicBezTo>
                  <a:cubicBezTo>
                    <a:pt x="99" y="116"/>
                    <a:pt x="77" y="103"/>
                    <a:pt x="64" y="84"/>
                  </a:cubicBezTo>
                  <a:cubicBezTo>
                    <a:pt x="24" y="128"/>
                    <a:pt x="0" y="187"/>
                    <a:pt x="0" y="252"/>
                  </a:cubicBezTo>
                  <a:cubicBezTo>
                    <a:pt x="0" y="391"/>
                    <a:pt x="113" y="504"/>
                    <a:pt x="252" y="504"/>
                  </a:cubicBezTo>
                  <a:cubicBezTo>
                    <a:pt x="391" y="504"/>
                    <a:pt x="504" y="391"/>
                    <a:pt x="504" y="252"/>
                  </a:cubicBezTo>
                  <a:cubicBezTo>
                    <a:pt x="504" y="112"/>
                    <a:pt x="391" y="0"/>
                    <a:pt x="252" y="0"/>
                  </a:cubicBezTo>
                  <a:close/>
                  <a:moveTo>
                    <a:pt x="129" y="76"/>
                  </a:moveTo>
                  <a:cubicBezTo>
                    <a:pt x="144" y="76"/>
                    <a:pt x="156" y="64"/>
                    <a:pt x="156" y="49"/>
                  </a:cubicBezTo>
                  <a:cubicBezTo>
                    <a:pt x="156" y="34"/>
                    <a:pt x="144" y="21"/>
                    <a:pt x="129" y="21"/>
                  </a:cubicBezTo>
                  <a:cubicBezTo>
                    <a:pt x="114" y="21"/>
                    <a:pt x="101" y="34"/>
                    <a:pt x="101" y="49"/>
                  </a:cubicBezTo>
                  <a:cubicBezTo>
                    <a:pt x="101" y="64"/>
                    <a:pt x="114" y="76"/>
                    <a:pt x="129" y="76"/>
                  </a:cubicBezTo>
                  <a:close/>
                  <a:moveTo>
                    <a:pt x="356" y="334"/>
                  </a:moveTo>
                  <a:cubicBezTo>
                    <a:pt x="410" y="365"/>
                    <a:pt x="410" y="365"/>
                    <a:pt x="410" y="365"/>
                  </a:cubicBezTo>
                  <a:cubicBezTo>
                    <a:pt x="356" y="395"/>
                    <a:pt x="356" y="395"/>
                    <a:pt x="356" y="395"/>
                  </a:cubicBezTo>
                  <a:cubicBezTo>
                    <a:pt x="356" y="375"/>
                    <a:pt x="356" y="375"/>
                    <a:pt x="356" y="375"/>
                  </a:cubicBezTo>
                  <a:cubicBezTo>
                    <a:pt x="286" y="375"/>
                    <a:pt x="286" y="375"/>
                    <a:pt x="286" y="375"/>
                  </a:cubicBezTo>
                  <a:cubicBezTo>
                    <a:pt x="250" y="297"/>
                    <a:pt x="250" y="297"/>
                    <a:pt x="250" y="297"/>
                  </a:cubicBezTo>
                  <a:cubicBezTo>
                    <a:pt x="213" y="375"/>
                    <a:pt x="213" y="375"/>
                    <a:pt x="213" y="375"/>
                  </a:cubicBezTo>
                  <a:cubicBezTo>
                    <a:pt x="143" y="375"/>
                    <a:pt x="143" y="375"/>
                    <a:pt x="143" y="375"/>
                  </a:cubicBezTo>
                  <a:cubicBezTo>
                    <a:pt x="143" y="395"/>
                    <a:pt x="143" y="395"/>
                    <a:pt x="143" y="395"/>
                  </a:cubicBezTo>
                  <a:cubicBezTo>
                    <a:pt x="88" y="365"/>
                    <a:pt x="88" y="365"/>
                    <a:pt x="88" y="365"/>
                  </a:cubicBezTo>
                  <a:cubicBezTo>
                    <a:pt x="143" y="334"/>
                    <a:pt x="143" y="334"/>
                    <a:pt x="143" y="334"/>
                  </a:cubicBezTo>
                  <a:cubicBezTo>
                    <a:pt x="143" y="355"/>
                    <a:pt x="143" y="355"/>
                    <a:pt x="143" y="355"/>
                  </a:cubicBezTo>
                  <a:cubicBezTo>
                    <a:pt x="201" y="355"/>
                    <a:pt x="201" y="355"/>
                    <a:pt x="201" y="355"/>
                  </a:cubicBezTo>
                  <a:cubicBezTo>
                    <a:pt x="239" y="273"/>
                    <a:pt x="239" y="273"/>
                    <a:pt x="239" y="273"/>
                  </a:cubicBezTo>
                  <a:cubicBezTo>
                    <a:pt x="193" y="176"/>
                    <a:pt x="193" y="176"/>
                    <a:pt x="193" y="176"/>
                  </a:cubicBezTo>
                  <a:cubicBezTo>
                    <a:pt x="143" y="176"/>
                    <a:pt x="143" y="176"/>
                    <a:pt x="143" y="176"/>
                  </a:cubicBezTo>
                  <a:cubicBezTo>
                    <a:pt x="143" y="196"/>
                    <a:pt x="143" y="196"/>
                    <a:pt x="143" y="196"/>
                  </a:cubicBezTo>
                  <a:cubicBezTo>
                    <a:pt x="88" y="166"/>
                    <a:pt x="88" y="166"/>
                    <a:pt x="88" y="166"/>
                  </a:cubicBezTo>
                  <a:cubicBezTo>
                    <a:pt x="143" y="134"/>
                    <a:pt x="143" y="134"/>
                    <a:pt x="143" y="134"/>
                  </a:cubicBezTo>
                  <a:cubicBezTo>
                    <a:pt x="143" y="156"/>
                    <a:pt x="143" y="156"/>
                    <a:pt x="143" y="156"/>
                  </a:cubicBezTo>
                  <a:cubicBezTo>
                    <a:pt x="206" y="156"/>
                    <a:pt x="206" y="156"/>
                    <a:pt x="206" y="156"/>
                  </a:cubicBezTo>
                  <a:cubicBezTo>
                    <a:pt x="250" y="249"/>
                    <a:pt x="250" y="249"/>
                    <a:pt x="250" y="249"/>
                  </a:cubicBezTo>
                  <a:cubicBezTo>
                    <a:pt x="293" y="156"/>
                    <a:pt x="293" y="156"/>
                    <a:pt x="293" y="156"/>
                  </a:cubicBezTo>
                  <a:cubicBezTo>
                    <a:pt x="356" y="156"/>
                    <a:pt x="356" y="156"/>
                    <a:pt x="356" y="156"/>
                  </a:cubicBezTo>
                  <a:cubicBezTo>
                    <a:pt x="356" y="134"/>
                    <a:pt x="356" y="134"/>
                    <a:pt x="356" y="134"/>
                  </a:cubicBezTo>
                  <a:cubicBezTo>
                    <a:pt x="410" y="166"/>
                    <a:pt x="410" y="166"/>
                    <a:pt x="410" y="166"/>
                  </a:cubicBezTo>
                  <a:cubicBezTo>
                    <a:pt x="356" y="196"/>
                    <a:pt x="356" y="196"/>
                    <a:pt x="356" y="196"/>
                  </a:cubicBezTo>
                  <a:cubicBezTo>
                    <a:pt x="356" y="176"/>
                    <a:pt x="356" y="176"/>
                    <a:pt x="356" y="176"/>
                  </a:cubicBezTo>
                  <a:cubicBezTo>
                    <a:pt x="306" y="176"/>
                    <a:pt x="306" y="176"/>
                    <a:pt x="306" y="176"/>
                  </a:cubicBezTo>
                  <a:cubicBezTo>
                    <a:pt x="261" y="273"/>
                    <a:pt x="261" y="273"/>
                    <a:pt x="261" y="273"/>
                  </a:cubicBezTo>
                  <a:cubicBezTo>
                    <a:pt x="299" y="355"/>
                    <a:pt x="299" y="355"/>
                    <a:pt x="299" y="355"/>
                  </a:cubicBezTo>
                  <a:cubicBezTo>
                    <a:pt x="356" y="355"/>
                    <a:pt x="356" y="355"/>
                    <a:pt x="356" y="355"/>
                  </a:cubicBezTo>
                  <a:lnTo>
                    <a:pt x="356" y="334"/>
                  </a:lnTo>
                  <a:close/>
                </a:path>
              </a:pathLst>
            </a:custGeom>
            <a:solidFill>
              <a:srgbClr val="6639B7"/>
            </a:solidFill>
            <a:ln w="9525">
              <a:noFill/>
              <a:round/>
              <a:headEnd/>
              <a:tailEnd/>
            </a:ln>
          </p:spPr>
          <p:txBody>
            <a:bodyPr/>
            <a:lstStyle/>
            <a:p>
              <a:pPr defTabSz="696690" eaLnBrk="0" hangingPunct="0">
                <a:lnSpc>
                  <a:spcPct val="90000"/>
                </a:lnSpc>
                <a:spcAft>
                  <a:spcPts val="915"/>
                </a:spcAft>
                <a:buClr>
                  <a:srgbClr val="FFFFFF"/>
                </a:buClr>
              </a:pPr>
              <a:endParaRPr lang="en-US" sz="1200">
                <a:solidFill>
                  <a:srgbClr val="000000"/>
                </a:solidFill>
                <a:latin typeface="Trebuchet MS" pitchFamily="34" charset="0"/>
                <a:ea typeface="MS PGothic"/>
                <a:cs typeface="MS PGothic"/>
              </a:endParaRPr>
            </a:p>
          </p:txBody>
        </p:sp>
        <p:sp>
          <p:nvSpPr>
            <p:cNvPr id="8" name="Freeform 69"/>
            <p:cNvSpPr>
              <a:spLocks noEditPoints="1"/>
            </p:cNvSpPr>
            <p:nvPr/>
          </p:nvSpPr>
          <p:spPr bwMode="auto">
            <a:xfrm>
              <a:off x="3120132" y="2521528"/>
              <a:ext cx="329277" cy="328179"/>
            </a:xfrm>
            <a:custGeom>
              <a:avLst/>
              <a:gdLst>
                <a:gd name="T0" fmla="*/ 2147483647 w 504"/>
                <a:gd name="T1" fmla="*/ 0 h 504"/>
                <a:gd name="T2" fmla="*/ 2147483647 w 504"/>
                <a:gd name="T3" fmla="*/ 2147483647 h 504"/>
                <a:gd name="T4" fmla="*/ 2147483647 w 504"/>
                <a:gd name="T5" fmla="*/ 2147483647 h 504"/>
                <a:gd name="T6" fmla="*/ 2147483647 w 504"/>
                <a:gd name="T7" fmla="*/ 2147483647 h 504"/>
                <a:gd name="T8" fmla="*/ 2147483647 w 504"/>
                <a:gd name="T9" fmla="*/ 2147483647 h 504"/>
                <a:gd name="T10" fmla="*/ 0 w 504"/>
                <a:gd name="T11" fmla="*/ 2147483647 h 504"/>
                <a:gd name="T12" fmla="*/ 2147483647 w 504"/>
                <a:gd name="T13" fmla="*/ 2147483647 h 504"/>
                <a:gd name="T14" fmla="*/ 2147483647 w 504"/>
                <a:gd name="T15" fmla="*/ 2147483647 h 504"/>
                <a:gd name="T16" fmla="*/ 2147483647 w 504"/>
                <a:gd name="T17" fmla="*/ 0 h 504"/>
                <a:gd name="T18" fmla="*/ 2147483647 w 504"/>
                <a:gd name="T19" fmla="*/ 2147483647 h 504"/>
                <a:gd name="T20" fmla="*/ 2147483647 w 504"/>
                <a:gd name="T21" fmla="*/ 2147483647 h 504"/>
                <a:gd name="T22" fmla="*/ 2147483647 w 504"/>
                <a:gd name="T23" fmla="*/ 2147483647 h 504"/>
                <a:gd name="T24" fmla="*/ 2147483647 w 504"/>
                <a:gd name="T25" fmla="*/ 2147483647 h 504"/>
                <a:gd name="T26" fmla="*/ 2147483647 w 504"/>
                <a:gd name="T27" fmla="*/ 2147483647 h 504"/>
                <a:gd name="T28" fmla="*/ 2147483647 w 504"/>
                <a:gd name="T29" fmla="*/ 2147483647 h 504"/>
                <a:gd name="T30" fmla="*/ 2147483647 w 504"/>
                <a:gd name="T31" fmla="*/ 2147483647 h 504"/>
                <a:gd name="T32" fmla="*/ 2147483647 w 504"/>
                <a:gd name="T33" fmla="*/ 2147483647 h 504"/>
                <a:gd name="T34" fmla="*/ 2147483647 w 504"/>
                <a:gd name="T35" fmla="*/ 2147483647 h 504"/>
                <a:gd name="T36" fmla="*/ 2147483647 w 504"/>
                <a:gd name="T37" fmla="*/ 2147483647 h 504"/>
                <a:gd name="T38" fmla="*/ 2147483647 w 504"/>
                <a:gd name="T39" fmla="*/ 2147483647 h 504"/>
                <a:gd name="T40" fmla="*/ 2147483647 w 504"/>
                <a:gd name="T41" fmla="*/ 2147483647 h 504"/>
                <a:gd name="T42" fmla="*/ 2147483647 w 504"/>
                <a:gd name="T43" fmla="*/ 2147483647 h 504"/>
                <a:gd name="T44" fmla="*/ 2147483647 w 504"/>
                <a:gd name="T45" fmla="*/ 2147483647 h 504"/>
                <a:gd name="T46" fmla="*/ 2147483647 w 504"/>
                <a:gd name="T47" fmla="*/ 2147483647 h 504"/>
                <a:gd name="T48" fmla="*/ 2147483647 w 504"/>
                <a:gd name="T49" fmla="*/ 2147483647 h 504"/>
                <a:gd name="T50" fmla="*/ 2147483647 w 504"/>
                <a:gd name="T51" fmla="*/ 2147483647 h 504"/>
                <a:gd name="T52" fmla="*/ 2147483647 w 504"/>
                <a:gd name="T53" fmla="*/ 2147483647 h 504"/>
                <a:gd name="T54" fmla="*/ 2147483647 w 504"/>
                <a:gd name="T55" fmla="*/ 2147483647 h 504"/>
                <a:gd name="T56" fmla="*/ 2147483647 w 504"/>
                <a:gd name="T57" fmla="*/ 2147483647 h 504"/>
                <a:gd name="T58" fmla="*/ 2147483647 w 504"/>
                <a:gd name="T59" fmla="*/ 2147483647 h 504"/>
                <a:gd name="T60" fmla="*/ 2147483647 w 504"/>
                <a:gd name="T61" fmla="*/ 2147483647 h 504"/>
                <a:gd name="T62" fmla="*/ 2147483647 w 504"/>
                <a:gd name="T63" fmla="*/ 2147483647 h 504"/>
                <a:gd name="T64" fmla="*/ 2147483647 w 504"/>
                <a:gd name="T65" fmla="*/ 2147483647 h 504"/>
                <a:gd name="T66" fmla="*/ 2147483647 w 504"/>
                <a:gd name="T67" fmla="*/ 2147483647 h 504"/>
                <a:gd name="T68" fmla="*/ 2147483647 w 504"/>
                <a:gd name="T69" fmla="*/ 2147483647 h 504"/>
                <a:gd name="T70" fmla="*/ 2147483647 w 504"/>
                <a:gd name="T71" fmla="*/ 2147483647 h 504"/>
                <a:gd name="T72" fmla="*/ 2147483647 w 504"/>
                <a:gd name="T73" fmla="*/ 2147483647 h 504"/>
                <a:gd name="T74" fmla="*/ 2147483647 w 504"/>
                <a:gd name="T75" fmla="*/ 2147483647 h 504"/>
                <a:gd name="T76" fmla="*/ 2147483647 w 504"/>
                <a:gd name="T77" fmla="*/ 2147483647 h 504"/>
                <a:gd name="T78" fmla="*/ 2147483647 w 504"/>
                <a:gd name="T79" fmla="*/ 2147483647 h 504"/>
                <a:gd name="T80" fmla="*/ 2147483647 w 504"/>
                <a:gd name="T81" fmla="*/ 2147483647 h 504"/>
                <a:gd name="T82" fmla="*/ 2147483647 w 504"/>
                <a:gd name="T83" fmla="*/ 2147483647 h 504"/>
                <a:gd name="T84" fmla="*/ 2147483647 w 504"/>
                <a:gd name="T85" fmla="*/ 2147483647 h 504"/>
                <a:gd name="T86" fmla="*/ 2147483647 w 504"/>
                <a:gd name="T87" fmla="*/ 2147483647 h 504"/>
                <a:gd name="T88" fmla="*/ 2147483647 w 504"/>
                <a:gd name="T89" fmla="*/ 2147483647 h 504"/>
                <a:gd name="T90" fmla="*/ 2147483647 w 504"/>
                <a:gd name="T91" fmla="*/ 2147483647 h 504"/>
                <a:gd name="T92" fmla="*/ 2147483647 w 504"/>
                <a:gd name="T93" fmla="*/ 2147483647 h 5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4"/>
                <a:gd name="T142" fmla="*/ 0 h 504"/>
                <a:gd name="T143" fmla="*/ 504 w 504"/>
                <a:gd name="T144" fmla="*/ 504 h 5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4" h="504">
                  <a:moveTo>
                    <a:pt x="252" y="0"/>
                  </a:moveTo>
                  <a:cubicBezTo>
                    <a:pt x="230" y="0"/>
                    <a:pt x="208" y="3"/>
                    <a:pt x="188" y="8"/>
                  </a:cubicBezTo>
                  <a:cubicBezTo>
                    <a:pt x="194" y="19"/>
                    <a:pt x="197" y="31"/>
                    <a:pt x="197" y="44"/>
                  </a:cubicBezTo>
                  <a:cubicBezTo>
                    <a:pt x="197" y="84"/>
                    <a:pt x="165" y="116"/>
                    <a:pt x="125" y="116"/>
                  </a:cubicBezTo>
                  <a:cubicBezTo>
                    <a:pt x="99" y="116"/>
                    <a:pt x="77" y="103"/>
                    <a:pt x="64" y="84"/>
                  </a:cubicBezTo>
                  <a:cubicBezTo>
                    <a:pt x="24" y="128"/>
                    <a:pt x="0" y="187"/>
                    <a:pt x="0" y="252"/>
                  </a:cubicBezTo>
                  <a:cubicBezTo>
                    <a:pt x="0" y="391"/>
                    <a:pt x="113" y="504"/>
                    <a:pt x="252" y="504"/>
                  </a:cubicBezTo>
                  <a:cubicBezTo>
                    <a:pt x="391" y="504"/>
                    <a:pt x="504" y="391"/>
                    <a:pt x="504" y="252"/>
                  </a:cubicBezTo>
                  <a:cubicBezTo>
                    <a:pt x="504" y="112"/>
                    <a:pt x="391" y="0"/>
                    <a:pt x="252" y="0"/>
                  </a:cubicBezTo>
                  <a:close/>
                  <a:moveTo>
                    <a:pt x="129" y="76"/>
                  </a:moveTo>
                  <a:cubicBezTo>
                    <a:pt x="144" y="76"/>
                    <a:pt x="156" y="64"/>
                    <a:pt x="156" y="49"/>
                  </a:cubicBezTo>
                  <a:cubicBezTo>
                    <a:pt x="156" y="34"/>
                    <a:pt x="144" y="21"/>
                    <a:pt x="129" y="21"/>
                  </a:cubicBezTo>
                  <a:cubicBezTo>
                    <a:pt x="114" y="21"/>
                    <a:pt x="101" y="34"/>
                    <a:pt x="101" y="49"/>
                  </a:cubicBezTo>
                  <a:cubicBezTo>
                    <a:pt x="101" y="64"/>
                    <a:pt x="114" y="76"/>
                    <a:pt x="129" y="76"/>
                  </a:cubicBezTo>
                  <a:close/>
                  <a:moveTo>
                    <a:pt x="356" y="334"/>
                  </a:moveTo>
                  <a:cubicBezTo>
                    <a:pt x="410" y="365"/>
                    <a:pt x="410" y="365"/>
                    <a:pt x="410" y="365"/>
                  </a:cubicBezTo>
                  <a:cubicBezTo>
                    <a:pt x="356" y="395"/>
                    <a:pt x="356" y="395"/>
                    <a:pt x="356" y="395"/>
                  </a:cubicBezTo>
                  <a:cubicBezTo>
                    <a:pt x="356" y="375"/>
                    <a:pt x="356" y="375"/>
                    <a:pt x="356" y="375"/>
                  </a:cubicBezTo>
                  <a:cubicBezTo>
                    <a:pt x="286" y="375"/>
                    <a:pt x="286" y="375"/>
                    <a:pt x="286" y="375"/>
                  </a:cubicBezTo>
                  <a:cubicBezTo>
                    <a:pt x="250" y="297"/>
                    <a:pt x="250" y="297"/>
                    <a:pt x="250" y="297"/>
                  </a:cubicBezTo>
                  <a:cubicBezTo>
                    <a:pt x="213" y="375"/>
                    <a:pt x="213" y="375"/>
                    <a:pt x="213" y="375"/>
                  </a:cubicBezTo>
                  <a:cubicBezTo>
                    <a:pt x="143" y="375"/>
                    <a:pt x="143" y="375"/>
                    <a:pt x="143" y="375"/>
                  </a:cubicBezTo>
                  <a:cubicBezTo>
                    <a:pt x="143" y="395"/>
                    <a:pt x="143" y="395"/>
                    <a:pt x="143" y="395"/>
                  </a:cubicBezTo>
                  <a:cubicBezTo>
                    <a:pt x="88" y="365"/>
                    <a:pt x="88" y="365"/>
                    <a:pt x="88" y="365"/>
                  </a:cubicBezTo>
                  <a:cubicBezTo>
                    <a:pt x="143" y="334"/>
                    <a:pt x="143" y="334"/>
                    <a:pt x="143" y="334"/>
                  </a:cubicBezTo>
                  <a:cubicBezTo>
                    <a:pt x="143" y="355"/>
                    <a:pt x="143" y="355"/>
                    <a:pt x="143" y="355"/>
                  </a:cubicBezTo>
                  <a:cubicBezTo>
                    <a:pt x="201" y="355"/>
                    <a:pt x="201" y="355"/>
                    <a:pt x="201" y="355"/>
                  </a:cubicBezTo>
                  <a:cubicBezTo>
                    <a:pt x="239" y="273"/>
                    <a:pt x="239" y="273"/>
                    <a:pt x="239" y="273"/>
                  </a:cubicBezTo>
                  <a:cubicBezTo>
                    <a:pt x="193" y="176"/>
                    <a:pt x="193" y="176"/>
                    <a:pt x="193" y="176"/>
                  </a:cubicBezTo>
                  <a:cubicBezTo>
                    <a:pt x="143" y="176"/>
                    <a:pt x="143" y="176"/>
                    <a:pt x="143" y="176"/>
                  </a:cubicBezTo>
                  <a:cubicBezTo>
                    <a:pt x="143" y="196"/>
                    <a:pt x="143" y="196"/>
                    <a:pt x="143" y="196"/>
                  </a:cubicBezTo>
                  <a:cubicBezTo>
                    <a:pt x="88" y="166"/>
                    <a:pt x="88" y="166"/>
                    <a:pt x="88" y="166"/>
                  </a:cubicBezTo>
                  <a:cubicBezTo>
                    <a:pt x="143" y="134"/>
                    <a:pt x="143" y="134"/>
                    <a:pt x="143" y="134"/>
                  </a:cubicBezTo>
                  <a:cubicBezTo>
                    <a:pt x="143" y="156"/>
                    <a:pt x="143" y="156"/>
                    <a:pt x="143" y="156"/>
                  </a:cubicBezTo>
                  <a:cubicBezTo>
                    <a:pt x="206" y="156"/>
                    <a:pt x="206" y="156"/>
                    <a:pt x="206" y="156"/>
                  </a:cubicBezTo>
                  <a:cubicBezTo>
                    <a:pt x="250" y="249"/>
                    <a:pt x="250" y="249"/>
                    <a:pt x="250" y="249"/>
                  </a:cubicBezTo>
                  <a:cubicBezTo>
                    <a:pt x="293" y="156"/>
                    <a:pt x="293" y="156"/>
                    <a:pt x="293" y="156"/>
                  </a:cubicBezTo>
                  <a:cubicBezTo>
                    <a:pt x="356" y="156"/>
                    <a:pt x="356" y="156"/>
                    <a:pt x="356" y="156"/>
                  </a:cubicBezTo>
                  <a:cubicBezTo>
                    <a:pt x="356" y="134"/>
                    <a:pt x="356" y="134"/>
                    <a:pt x="356" y="134"/>
                  </a:cubicBezTo>
                  <a:cubicBezTo>
                    <a:pt x="410" y="166"/>
                    <a:pt x="410" y="166"/>
                    <a:pt x="410" y="166"/>
                  </a:cubicBezTo>
                  <a:cubicBezTo>
                    <a:pt x="356" y="196"/>
                    <a:pt x="356" y="196"/>
                    <a:pt x="356" y="196"/>
                  </a:cubicBezTo>
                  <a:cubicBezTo>
                    <a:pt x="356" y="176"/>
                    <a:pt x="356" y="176"/>
                    <a:pt x="356" y="176"/>
                  </a:cubicBezTo>
                  <a:cubicBezTo>
                    <a:pt x="306" y="176"/>
                    <a:pt x="306" y="176"/>
                    <a:pt x="306" y="176"/>
                  </a:cubicBezTo>
                  <a:cubicBezTo>
                    <a:pt x="261" y="273"/>
                    <a:pt x="261" y="273"/>
                    <a:pt x="261" y="273"/>
                  </a:cubicBezTo>
                  <a:cubicBezTo>
                    <a:pt x="299" y="355"/>
                    <a:pt x="299" y="355"/>
                    <a:pt x="299" y="355"/>
                  </a:cubicBezTo>
                  <a:cubicBezTo>
                    <a:pt x="356" y="355"/>
                    <a:pt x="356" y="355"/>
                    <a:pt x="356" y="355"/>
                  </a:cubicBezTo>
                  <a:lnTo>
                    <a:pt x="356" y="334"/>
                  </a:lnTo>
                  <a:close/>
                </a:path>
              </a:pathLst>
            </a:custGeom>
            <a:solidFill>
              <a:srgbClr val="6639B7"/>
            </a:solidFill>
            <a:ln w="9525">
              <a:noFill/>
              <a:round/>
              <a:headEnd/>
              <a:tailEnd/>
            </a:ln>
          </p:spPr>
          <p:txBody>
            <a:bodyPr/>
            <a:lstStyle/>
            <a:p>
              <a:pPr defTabSz="696690" eaLnBrk="0" hangingPunct="0">
                <a:lnSpc>
                  <a:spcPct val="90000"/>
                </a:lnSpc>
                <a:spcAft>
                  <a:spcPts val="915"/>
                </a:spcAft>
                <a:buClr>
                  <a:srgbClr val="FFFFFF"/>
                </a:buClr>
              </a:pPr>
              <a:endParaRPr lang="en-US" sz="1200">
                <a:solidFill>
                  <a:srgbClr val="000000"/>
                </a:solidFill>
                <a:latin typeface="Trebuchet MS" pitchFamily="34" charset="0"/>
                <a:ea typeface="MS PGothic"/>
                <a:cs typeface="MS PGothic"/>
              </a:endParaRPr>
            </a:p>
          </p:txBody>
        </p:sp>
        <p:sp>
          <p:nvSpPr>
            <p:cNvPr id="9" name="Freeform 69"/>
            <p:cNvSpPr>
              <a:spLocks noEditPoints="1"/>
            </p:cNvSpPr>
            <p:nvPr/>
          </p:nvSpPr>
          <p:spPr bwMode="auto">
            <a:xfrm>
              <a:off x="3979118" y="2493822"/>
              <a:ext cx="329277" cy="328179"/>
            </a:xfrm>
            <a:custGeom>
              <a:avLst/>
              <a:gdLst>
                <a:gd name="T0" fmla="*/ 2147483647 w 504"/>
                <a:gd name="T1" fmla="*/ 0 h 504"/>
                <a:gd name="T2" fmla="*/ 2147483647 w 504"/>
                <a:gd name="T3" fmla="*/ 2147483647 h 504"/>
                <a:gd name="T4" fmla="*/ 2147483647 w 504"/>
                <a:gd name="T5" fmla="*/ 2147483647 h 504"/>
                <a:gd name="T6" fmla="*/ 2147483647 w 504"/>
                <a:gd name="T7" fmla="*/ 2147483647 h 504"/>
                <a:gd name="T8" fmla="*/ 2147483647 w 504"/>
                <a:gd name="T9" fmla="*/ 2147483647 h 504"/>
                <a:gd name="T10" fmla="*/ 0 w 504"/>
                <a:gd name="T11" fmla="*/ 2147483647 h 504"/>
                <a:gd name="T12" fmla="*/ 2147483647 w 504"/>
                <a:gd name="T13" fmla="*/ 2147483647 h 504"/>
                <a:gd name="T14" fmla="*/ 2147483647 w 504"/>
                <a:gd name="T15" fmla="*/ 2147483647 h 504"/>
                <a:gd name="T16" fmla="*/ 2147483647 w 504"/>
                <a:gd name="T17" fmla="*/ 0 h 504"/>
                <a:gd name="T18" fmla="*/ 2147483647 w 504"/>
                <a:gd name="T19" fmla="*/ 2147483647 h 504"/>
                <a:gd name="T20" fmla="*/ 2147483647 w 504"/>
                <a:gd name="T21" fmla="*/ 2147483647 h 504"/>
                <a:gd name="T22" fmla="*/ 2147483647 w 504"/>
                <a:gd name="T23" fmla="*/ 2147483647 h 504"/>
                <a:gd name="T24" fmla="*/ 2147483647 w 504"/>
                <a:gd name="T25" fmla="*/ 2147483647 h 504"/>
                <a:gd name="T26" fmla="*/ 2147483647 w 504"/>
                <a:gd name="T27" fmla="*/ 2147483647 h 504"/>
                <a:gd name="T28" fmla="*/ 2147483647 w 504"/>
                <a:gd name="T29" fmla="*/ 2147483647 h 504"/>
                <a:gd name="T30" fmla="*/ 2147483647 w 504"/>
                <a:gd name="T31" fmla="*/ 2147483647 h 504"/>
                <a:gd name="T32" fmla="*/ 2147483647 w 504"/>
                <a:gd name="T33" fmla="*/ 2147483647 h 504"/>
                <a:gd name="T34" fmla="*/ 2147483647 w 504"/>
                <a:gd name="T35" fmla="*/ 2147483647 h 504"/>
                <a:gd name="T36" fmla="*/ 2147483647 w 504"/>
                <a:gd name="T37" fmla="*/ 2147483647 h 504"/>
                <a:gd name="T38" fmla="*/ 2147483647 w 504"/>
                <a:gd name="T39" fmla="*/ 2147483647 h 504"/>
                <a:gd name="T40" fmla="*/ 2147483647 w 504"/>
                <a:gd name="T41" fmla="*/ 2147483647 h 504"/>
                <a:gd name="T42" fmla="*/ 2147483647 w 504"/>
                <a:gd name="T43" fmla="*/ 2147483647 h 504"/>
                <a:gd name="T44" fmla="*/ 2147483647 w 504"/>
                <a:gd name="T45" fmla="*/ 2147483647 h 504"/>
                <a:gd name="T46" fmla="*/ 2147483647 w 504"/>
                <a:gd name="T47" fmla="*/ 2147483647 h 504"/>
                <a:gd name="T48" fmla="*/ 2147483647 w 504"/>
                <a:gd name="T49" fmla="*/ 2147483647 h 504"/>
                <a:gd name="T50" fmla="*/ 2147483647 w 504"/>
                <a:gd name="T51" fmla="*/ 2147483647 h 504"/>
                <a:gd name="T52" fmla="*/ 2147483647 w 504"/>
                <a:gd name="T53" fmla="*/ 2147483647 h 504"/>
                <a:gd name="T54" fmla="*/ 2147483647 w 504"/>
                <a:gd name="T55" fmla="*/ 2147483647 h 504"/>
                <a:gd name="T56" fmla="*/ 2147483647 w 504"/>
                <a:gd name="T57" fmla="*/ 2147483647 h 504"/>
                <a:gd name="T58" fmla="*/ 2147483647 w 504"/>
                <a:gd name="T59" fmla="*/ 2147483647 h 504"/>
                <a:gd name="T60" fmla="*/ 2147483647 w 504"/>
                <a:gd name="T61" fmla="*/ 2147483647 h 504"/>
                <a:gd name="T62" fmla="*/ 2147483647 w 504"/>
                <a:gd name="T63" fmla="*/ 2147483647 h 504"/>
                <a:gd name="T64" fmla="*/ 2147483647 w 504"/>
                <a:gd name="T65" fmla="*/ 2147483647 h 504"/>
                <a:gd name="T66" fmla="*/ 2147483647 w 504"/>
                <a:gd name="T67" fmla="*/ 2147483647 h 504"/>
                <a:gd name="T68" fmla="*/ 2147483647 w 504"/>
                <a:gd name="T69" fmla="*/ 2147483647 h 504"/>
                <a:gd name="T70" fmla="*/ 2147483647 w 504"/>
                <a:gd name="T71" fmla="*/ 2147483647 h 504"/>
                <a:gd name="T72" fmla="*/ 2147483647 w 504"/>
                <a:gd name="T73" fmla="*/ 2147483647 h 504"/>
                <a:gd name="T74" fmla="*/ 2147483647 w 504"/>
                <a:gd name="T75" fmla="*/ 2147483647 h 504"/>
                <a:gd name="T76" fmla="*/ 2147483647 w 504"/>
                <a:gd name="T77" fmla="*/ 2147483647 h 504"/>
                <a:gd name="T78" fmla="*/ 2147483647 w 504"/>
                <a:gd name="T79" fmla="*/ 2147483647 h 504"/>
                <a:gd name="T80" fmla="*/ 2147483647 w 504"/>
                <a:gd name="T81" fmla="*/ 2147483647 h 504"/>
                <a:gd name="T82" fmla="*/ 2147483647 w 504"/>
                <a:gd name="T83" fmla="*/ 2147483647 h 504"/>
                <a:gd name="T84" fmla="*/ 2147483647 w 504"/>
                <a:gd name="T85" fmla="*/ 2147483647 h 504"/>
                <a:gd name="T86" fmla="*/ 2147483647 w 504"/>
                <a:gd name="T87" fmla="*/ 2147483647 h 504"/>
                <a:gd name="T88" fmla="*/ 2147483647 w 504"/>
                <a:gd name="T89" fmla="*/ 2147483647 h 504"/>
                <a:gd name="T90" fmla="*/ 2147483647 w 504"/>
                <a:gd name="T91" fmla="*/ 2147483647 h 504"/>
                <a:gd name="T92" fmla="*/ 2147483647 w 504"/>
                <a:gd name="T93" fmla="*/ 2147483647 h 5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4"/>
                <a:gd name="T142" fmla="*/ 0 h 504"/>
                <a:gd name="T143" fmla="*/ 504 w 504"/>
                <a:gd name="T144" fmla="*/ 504 h 5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4" h="504">
                  <a:moveTo>
                    <a:pt x="252" y="0"/>
                  </a:moveTo>
                  <a:cubicBezTo>
                    <a:pt x="230" y="0"/>
                    <a:pt x="208" y="3"/>
                    <a:pt x="188" y="8"/>
                  </a:cubicBezTo>
                  <a:cubicBezTo>
                    <a:pt x="194" y="19"/>
                    <a:pt x="197" y="31"/>
                    <a:pt x="197" y="44"/>
                  </a:cubicBezTo>
                  <a:cubicBezTo>
                    <a:pt x="197" y="84"/>
                    <a:pt x="165" y="116"/>
                    <a:pt x="125" y="116"/>
                  </a:cubicBezTo>
                  <a:cubicBezTo>
                    <a:pt x="99" y="116"/>
                    <a:pt x="77" y="103"/>
                    <a:pt x="64" y="84"/>
                  </a:cubicBezTo>
                  <a:cubicBezTo>
                    <a:pt x="24" y="128"/>
                    <a:pt x="0" y="187"/>
                    <a:pt x="0" y="252"/>
                  </a:cubicBezTo>
                  <a:cubicBezTo>
                    <a:pt x="0" y="391"/>
                    <a:pt x="113" y="504"/>
                    <a:pt x="252" y="504"/>
                  </a:cubicBezTo>
                  <a:cubicBezTo>
                    <a:pt x="391" y="504"/>
                    <a:pt x="504" y="391"/>
                    <a:pt x="504" y="252"/>
                  </a:cubicBezTo>
                  <a:cubicBezTo>
                    <a:pt x="504" y="112"/>
                    <a:pt x="391" y="0"/>
                    <a:pt x="252" y="0"/>
                  </a:cubicBezTo>
                  <a:close/>
                  <a:moveTo>
                    <a:pt x="129" y="76"/>
                  </a:moveTo>
                  <a:cubicBezTo>
                    <a:pt x="144" y="76"/>
                    <a:pt x="156" y="64"/>
                    <a:pt x="156" y="49"/>
                  </a:cubicBezTo>
                  <a:cubicBezTo>
                    <a:pt x="156" y="34"/>
                    <a:pt x="144" y="21"/>
                    <a:pt x="129" y="21"/>
                  </a:cubicBezTo>
                  <a:cubicBezTo>
                    <a:pt x="114" y="21"/>
                    <a:pt x="101" y="34"/>
                    <a:pt x="101" y="49"/>
                  </a:cubicBezTo>
                  <a:cubicBezTo>
                    <a:pt x="101" y="64"/>
                    <a:pt x="114" y="76"/>
                    <a:pt x="129" y="76"/>
                  </a:cubicBezTo>
                  <a:close/>
                  <a:moveTo>
                    <a:pt x="356" y="334"/>
                  </a:moveTo>
                  <a:cubicBezTo>
                    <a:pt x="410" y="365"/>
                    <a:pt x="410" y="365"/>
                    <a:pt x="410" y="365"/>
                  </a:cubicBezTo>
                  <a:cubicBezTo>
                    <a:pt x="356" y="395"/>
                    <a:pt x="356" y="395"/>
                    <a:pt x="356" y="395"/>
                  </a:cubicBezTo>
                  <a:cubicBezTo>
                    <a:pt x="356" y="375"/>
                    <a:pt x="356" y="375"/>
                    <a:pt x="356" y="375"/>
                  </a:cubicBezTo>
                  <a:cubicBezTo>
                    <a:pt x="286" y="375"/>
                    <a:pt x="286" y="375"/>
                    <a:pt x="286" y="375"/>
                  </a:cubicBezTo>
                  <a:cubicBezTo>
                    <a:pt x="250" y="297"/>
                    <a:pt x="250" y="297"/>
                    <a:pt x="250" y="297"/>
                  </a:cubicBezTo>
                  <a:cubicBezTo>
                    <a:pt x="213" y="375"/>
                    <a:pt x="213" y="375"/>
                    <a:pt x="213" y="375"/>
                  </a:cubicBezTo>
                  <a:cubicBezTo>
                    <a:pt x="143" y="375"/>
                    <a:pt x="143" y="375"/>
                    <a:pt x="143" y="375"/>
                  </a:cubicBezTo>
                  <a:cubicBezTo>
                    <a:pt x="143" y="395"/>
                    <a:pt x="143" y="395"/>
                    <a:pt x="143" y="395"/>
                  </a:cubicBezTo>
                  <a:cubicBezTo>
                    <a:pt x="88" y="365"/>
                    <a:pt x="88" y="365"/>
                    <a:pt x="88" y="365"/>
                  </a:cubicBezTo>
                  <a:cubicBezTo>
                    <a:pt x="143" y="334"/>
                    <a:pt x="143" y="334"/>
                    <a:pt x="143" y="334"/>
                  </a:cubicBezTo>
                  <a:cubicBezTo>
                    <a:pt x="143" y="355"/>
                    <a:pt x="143" y="355"/>
                    <a:pt x="143" y="355"/>
                  </a:cubicBezTo>
                  <a:cubicBezTo>
                    <a:pt x="201" y="355"/>
                    <a:pt x="201" y="355"/>
                    <a:pt x="201" y="355"/>
                  </a:cubicBezTo>
                  <a:cubicBezTo>
                    <a:pt x="239" y="273"/>
                    <a:pt x="239" y="273"/>
                    <a:pt x="239" y="273"/>
                  </a:cubicBezTo>
                  <a:cubicBezTo>
                    <a:pt x="193" y="176"/>
                    <a:pt x="193" y="176"/>
                    <a:pt x="193" y="176"/>
                  </a:cubicBezTo>
                  <a:cubicBezTo>
                    <a:pt x="143" y="176"/>
                    <a:pt x="143" y="176"/>
                    <a:pt x="143" y="176"/>
                  </a:cubicBezTo>
                  <a:cubicBezTo>
                    <a:pt x="143" y="196"/>
                    <a:pt x="143" y="196"/>
                    <a:pt x="143" y="196"/>
                  </a:cubicBezTo>
                  <a:cubicBezTo>
                    <a:pt x="88" y="166"/>
                    <a:pt x="88" y="166"/>
                    <a:pt x="88" y="166"/>
                  </a:cubicBezTo>
                  <a:cubicBezTo>
                    <a:pt x="143" y="134"/>
                    <a:pt x="143" y="134"/>
                    <a:pt x="143" y="134"/>
                  </a:cubicBezTo>
                  <a:cubicBezTo>
                    <a:pt x="143" y="156"/>
                    <a:pt x="143" y="156"/>
                    <a:pt x="143" y="156"/>
                  </a:cubicBezTo>
                  <a:cubicBezTo>
                    <a:pt x="206" y="156"/>
                    <a:pt x="206" y="156"/>
                    <a:pt x="206" y="156"/>
                  </a:cubicBezTo>
                  <a:cubicBezTo>
                    <a:pt x="250" y="249"/>
                    <a:pt x="250" y="249"/>
                    <a:pt x="250" y="249"/>
                  </a:cubicBezTo>
                  <a:cubicBezTo>
                    <a:pt x="293" y="156"/>
                    <a:pt x="293" y="156"/>
                    <a:pt x="293" y="156"/>
                  </a:cubicBezTo>
                  <a:cubicBezTo>
                    <a:pt x="356" y="156"/>
                    <a:pt x="356" y="156"/>
                    <a:pt x="356" y="156"/>
                  </a:cubicBezTo>
                  <a:cubicBezTo>
                    <a:pt x="356" y="134"/>
                    <a:pt x="356" y="134"/>
                    <a:pt x="356" y="134"/>
                  </a:cubicBezTo>
                  <a:cubicBezTo>
                    <a:pt x="410" y="166"/>
                    <a:pt x="410" y="166"/>
                    <a:pt x="410" y="166"/>
                  </a:cubicBezTo>
                  <a:cubicBezTo>
                    <a:pt x="356" y="196"/>
                    <a:pt x="356" y="196"/>
                    <a:pt x="356" y="196"/>
                  </a:cubicBezTo>
                  <a:cubicBezTo>
                    <a:pt x="356" y="176"/>
                    <a:pt x="356" y="176"/>
                    <a:pt x="356" y="176"/>
                  </a:cubicBezTo>
                  <a:cubicBezTo>
                    <a:pt x="306" y="176"/>
                    <a:pt x="306" y="176"/>
                    <a:pt x="306" y="176"/>
                  </a:cubicBezTo>
                  <a:cubicBezTo>
                    <a:pt x="261" y="273"/>
                    <a:pt x="261" y="273"/>
                    <a:pt x="261" y="273"/>
                  </a:cubicBezTo>
                  <a:cubicBezTo>
                    <a:pt x="299" y="355"/>
                    <a:pt x="299" y="355"/>
                    <a:pt x="299" y="355"/>
                  </a:cubicBezTo>
                  <a:cubicBezTo>
                    <a:pt x="356" y="355"/>
                    <a:pt x="356" y="355"/>
                    <a:pt x="356" y="355"/>
                  </a:cubicBezTo>
                  <a:lnTo>
                    <a:pt x="356" y="334"/>
                  </a:lnTo>
                  <a:close/>
                </a:path>
              </a:pathLst>
            </a:custGeom>
            <a:solidFill>
              <a:srgbClr val="6639B7"/>
            </a:solidFill>
            <a:ln w="9525">
              <a:noFill/>
              <a:round/>
              <a:headEnd/>
              <a:tailEnd/>
            </a:ln>
          </p:spPr>
          <p:txBody>
            <a:bodyPr/>
            <a:lstStyle/>
            <a:p>
              <a:pPr defTabSz="696690" eaLnBrk="0" hangingPunct="0">
                <a:lnSpc>
                  <a:spcPct val="90000"/>
                </a:lnSpc>
                <a:spcAft>
                  <a:spcPts val="915"/>
                </a:spcAft>
                <a:buClr>
                  <a:srgbClr val="FFFFFF"/>
                </a:buClr>
              </a:pPr>
              <a:endParaRPr lang="en-US" sz="1200">
                <a:solidFill>
                  <a:srgbClr val="000000"/>
                </a:solidFill>
                <a:latin typeface="Trebuchet MS" pitchFamily="34" charset="0"/>
                <a:ea typeface="MS PGothic"/>
                <a:cs typeface="MS PGothic"/>
              </a:endParaRPr>
            </a:p>
          </p:txBody>
        </p:sp>
        <p:sp>
          <p:nvSpPr>
            <p:cNvPr id="10" name="Freeform 69"/>
            <p:cNvSpPr>
              <a:spLocks noEditPoints="1"/>
            </p:cNvSpPr>
            <p:nvPr/>
          </p:nvSpPr>
          <p:spPr bwMode="auto">
            <a:xfrm>
              <a:off x="4782681" y="2743204"/>
              <a:ext cx="329277" cy="328179"/>
            </a:xfrm>
            <a:custGeom>
              <a:avLst/>
              <a:gdLst>
                <a:gd name="T0" fmla="*/ 2147483647 w 504"/>
                <a:gd name="T1" fmla="*/ 0 h 504"/>
                <a:gd name="T2" fmla="*/ 2147483647 w 504"/>
                <a:gd name="T3" fmla="*/ 2147483647 h 504"/>
                <a:gd name="T4" fmla="*/ 2147483647 w 504"/>
                <a:gd name="T5" fmla="*/ 2147483647 h 504"/>
                <a:gd name="T6" fmla="*/ 2147483647 w 504"/>
                <a:gd name="T7" fmla="*/ 2147483647 h 504"/>
                <a:gd name="T8" fmla="*/ 2147483647 w 504"/>
                <a:gd name="T9" fmla="*/ 2147483647 h 504"/>
                <a:gd name="T10" fmla="*/ 0 w 504"/>
                <a:gd name="T11" fmla="*/ 2147483647 h 504"/>
                <a:gd name="T12" fmla="*/ 2147483647 w 504"/>
                <a:gd name="T13" fmla="*/ 2147483647 h 504"/>
                <a:gd name="T14" fmla="*/ 2147483647 w 504"/>
                <a:gd name="T15" fmla="*/ 2147483647 h 504"/>
                <a:gd name="T16" fmla="*/ 2147483647 w 504"/>
                <a:gd name="T17" fmla="*/ 0 h 504"/>
                <a:gd name="T18" fmla="*/ 2147483647 w 504"/>
                <a:gd name="T19" fmla="*/ 2147483647 h 504"/>
                <a:gd name="T20" fmla="*/ 2147483647 w 504"/>
                <a:gd name="T21" fmla="*/ 2147483647 h 504"/>
                <a:gd name="T22" fmla="*/ 2147483647 w 504"/>
                <a:gd name="T23" fmla="*/ 2147483647 h 504"/>
                <a:gd name="T24" fmla="*/ 2147483647 w 504"/>
                <a:gd name="T25" fmla="*/ 2147483647 h 504"/>
                <a:gd name="T26" fmla="*/ 2147483647 w 504"/>
                <a:gd name="T27" fmla="*/ 2147483647 h 504"/>
                <a:gd name="T28" fmla="*/ 2147483647 w 504"/>
                <a:gd name="T29" fmla="*/ 2147483647 h 504"/>
                <a:gd name="T30" fmla="*/ 2147483647 w 504"/>
                <a:gd name="T31" fmla="*/ 2147483647 h 504"/>
                <a:gd name="T32" fmla="*/ 2147483647 w 504"/>
                <a:gd name="T33" fmla="*/ 2147483647 h 504"/>
                <a:gd name="T34" fmla="*/ 2147483647 w 504"/>
                <a:gd name="T35" fmla="*/ 2147483647 h 504"/>
                <a:gd name="T36" fmla="*/ 2147483647 w 504"/>
                <a:gd name="T37" fmla="*/ 2147483647 h 504"/>
                <a:gd name="T38" fmla="*/ 2147483647 w 504"/>
                <a:gd name="T39" fmla="*/ 2147483647 h 504"/>
                <a:gd name="T40" fmla="*/ 2147483647 w 504"/>
                <a:gd name="T41" fmla="*/ 2147483647 h 504"/>
                <a:gd name="T42" fmla="*/ 2147483647 w 504"/>
                <a:gd name="T43" fmla="*/ 2147483647 h 504"/>
                <a:gd name="T44" fmla="*/ 2147483647 w 504"/>
                <a:gd name="T45" fmla="*/ 2147483647 h 504"/>
                <a:gd name="T46" fmla="*/ 2147483647 w 504"/>
                <a:gd name="T47" fmla="*/ 2147483647 h 504"/>
                <a:gd name="T48" fmla="*/ 2147483647 w 504"/>
                <a:gd name="T49" fmla="*/ 2147483647 h 504"/>
                <a:gd name="T50" fmla="*/ 2147483647 w 504"/>
                <a:gd name="T51" fmla="*/ 2147483647 h 504"/>
                <a:gd name="T52" fmla="*/ 2147483647 w 504"/>
                <a:gd name="T53" fmla="*/ 2147483647 h 504"/>
                <a:gd name="T54" fmla="*/ 2147483647 w 504"/>
                <a:gd name="T55" fmla="*/ 2147483647 h 504"/>
                <a:gd name="T56" fmla="*/ 2147483647 w 504"/>
                <a:gd name="T57" fmla="*/ 2147483647 h 504"/>
                <a:gd name="T58" fmla="*/ 2147483647 w 504"/>
                <a:gd name="T59" fmla="*/ 2147483647 h 504"/>
                <a:gd name="T60" fmla="*/ 2147483647 w 504"/>
                <a:gd name="T61" fmla="*/ 2147483647 h 504"/>
                <a:gd name="T62" fmla="*/ 2147483647 w 504"/>
                <a:gd name="T63" fmla="*/ 2147483647 h 504"/>
                <a:gd name="T64" fmla="*/ 2147483647 w 504"/>
                <a:gd name="T65" fmla="*/ 2147483647 h 504"/>
                <a:gd name="T66" fmla="*/ 2147483647 w 504"/>
                <a:gd name="T67" fmla="*/ 2147483647 h 504"/>
                <a:gd name="T68" fmla="*/ 2147483647 w 504"/>
                <a:gd name="T69" fmla="*/ 2147483647 h 504"/>
                <a:gd name="T70" fmla="*/ 2147483647 w 504"/>
                <a:gd name="T71" fmla="*/ 2147483647 h 504"/>
                <a:gd name="T72" fmla="*/ 2147483647 w 504"/>
                <a:gd name="T73" fmla="*/ 2147483647 h 504"/>
                <a:gd name="T74" fmla="*/ 2147483647 w 504"/>
                <a:gd name="T75" fmla="*/ 2147483647 h 504"/>
                <a:gd name="T76" fmla="*/ 2147483647 w 504"/>
                <a:gd name="T77" fmla="*/ 2147483647 h 504"/>
                <a:gd name="T78" fmla="*/ 2147483647 w 504"/>
                <a:gd name="T79" fmla="*/ 2147483647 h 504"/>
                <a:gd name="T80" fmla="*/ 2147483647 w 504"/>
                <a:gd name="T81" fmla="*/ 2147483647 h 504"/>
                <a:gd name="T82" fmla="*/ 2147483647 w 504"/>
                <a:gd name="T83" fmla="*/ 2147483647 h 504"/>
                <a:gd name="T84" fmla="*/ 2147483647 w 504"/>
                <a:gd name="T85" fmla="*/ 2147483647 h 504"/>
                <a:gd name="T86" fmla="*/ 2147483647 w 504"/>
                <a:gd name="T87" fmla="*/ 2147483647 h 504"/>
                <a:gd name="T88" fmla="*/ 2147483647 w 504"/>
                <a:gd name="T89" fmla="*/ 2147483647 h 504"/>
                <a:gd name="T90" fmla="*/ 2147483647 w 504"/>
                <a:gd name="T91" fmla="*/ 2147483647 h 504"/>
                <a:gd name="T92" fmla="*/ 2147483647 w 504"/>
                <a:gd name="T93" fmla="*/ 2147483647 h 5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4"/>
                <a:gd name="T142" fmla="*/ 0 h 504"/>
                <a:gd name="T143" fmla="*/ 504 w 504"/>
                <a:gd name="T144" fmla="*/ 504 h 5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4" h="504">
                  <a:moveTo>
                    <a:pt x="252" y="0"/>
                  </a:moveTo>
                  <a:cubicBezTo>
                    <a:pt x="230" y="0"/>
                    <a:pt x="208" y="3"/>
                    <a:pt x="188" y="8"/>
                  </a:cubicBezTo>
                  <a:cubicBezTo>
                    <a:pt x="194" y="19"/>
                    <a:pt x="197" y="31"/>
                    <a:pt x="197" y="44"/>
                  </a:cubicBezTo>
                  <a:cubicBezTo>
                    <a:pt x="197" y="84"/>
                    <a:pt x="165" y="116"/>
                    <a:pt x="125" y="116"/>
                  </a:cubicBezTo>
                  <a:cubicBezTo>
                    <a:pt x="99" y="116"/>
                    <a:pt x="77" y="103"/>
                    <a:pt x="64" y="84"/>
                  </a:cubicBezTo>
                  <a:cubicBezTo>
                    <a:pt x="24" y="128"/>
                    <a:pt x="0" y="187"/>
                    <a:pt x="0" y="252"/>
                  </a:cubicBezTo>
                  <a:cubicBezTo>
                    <a:pt x="0" y="391"/>
                    <a:pt x="113" y="504"/>
                    <a:pt x="252" y="504"/>
                  </a:cubicBezTo>
                  <a:cubicBezTo>
                    <a:pt x="391" y="504"/>
                    <a:pt x="504" y="391"/>
                    <a:pt x="504" y="252"/>
                  </a:cubicBezTo>
                  <a:cubicBezTo>
                    <a:pt x="504" y="112"/>
                    <a:pt x="391" y="0"/>
                    <a:pt x="252" y="0"/>
                  </a:cubicBezTo>
                  <a:close/>
                  <a:moveTo>
                    <a:pt x="129" y="76"/>
                  </a:moveTo>
                  <a:cubicBezTo>
                    <a:pt x="144" y="76"/>
                    <a:pt x="156" y="64"/>
                    <a:pt x="156" y="49"/>
                  </a:cubicBezTo>
                  <a:cubicBezTo>
                    <a:pt x="156" y="34"/>
                    <a:pt x="144" y="21"/>
                    <a:pt x="129" y="21"/>
                  </a:cubicBezTo>
                  <a:cubicBezTo>
                    <a:pt x="114" y="21"/>
                    <a:pt x="101" y="34"/>
                    <a:pt x="101" y="49"/>
                  </a:cubicBezTo>
                  <a:cubicBezTo>
                    <a:pt x="101" y="64"/>
                    <a:pt x="114" y="76"/>
                    <a:pt x="129" y="76"/>
                  </a:cubicBezTo>
                  <a:close/>
                  <a:moveTo>
                    <a:pt x="356" y="334"/>
                  </a:moveTo>
                  <a:cubicBezTo>
                    <a:pt x="410" y="365"/>
                    <a:pt x="410" y="365"/>
                    <a:pt x="410" y="365"/>
                  </a:cubicBezTo>
                  <a:cubicBezTo>
                    <a:pt x="356" y="395"/>
                    <a:pt x="356" y="395"/>
                    <a:pt x="356" y="395"/>
                  </a:cubicBezTo>
                  <a:cubicBezTo>
                    <a:pt x="356" y="375"/>
                    <a:pt x="356" y="375"/>
                    <a:pt x="356" y="375"/>
                  </a:cubicBezTo>
                  <a:cubicBezTo>
                    <a:pt x="286" y="375"/>
                    <a:pt x="286" y="375"/>
                    <a:pt x="286" y="375"/>
                  </a:cubicBezTo>
                  <a:cubicBezTo>
                    <a:pt x="250" y="297"/>
                    <a:pt x="250" y="297"/>
                    <a:pt x="250" y="297"/>
                  </a:cubicBezTo>
                  <a:cubicBezTo>
                    <a:pt x="213" y="375"/>
                    <a:pt x="213" y="375"/>
                    <a:pt x="213" y="375"/>
                  </a:cubicBezTo>
                  <a:cubicBezTo>
                    <a:pt x="143" y="375"/>
                    <a:pt x="143" y="375"/>
                    <a:pt x="143" y="375"/>
                  </a:cubicBezTo>
                  <a:cubicBezTo>
                    <a:pt x="143" y="395"/>
                    <a:pt x="143" y="395"/>
                    <a:pt x="143" y="395"/>
                  </a:cubicBezTo>
                  <a:cubicBezTo>
                    <a:pt x="88" y="365"/>
                    <a:pt x="88" y="365"/>
                    <a:pt x="88" y="365"/>
                  </a:cubicBezTo>
                  <a:cubicBezTo>
                    <a:pt x="143" y="334"/>
                    <a:pt x="143" y="334"/>
                    <a:pt x="143" y="334"/>
                  </a:cubicBezTo>
                  <a:cubicBezTo>
                    <a:pt x="143" y="355"/>
                    <a:pt x="143" y="355"/>
                    <a:pt x="143" y="355"/>
                  </a:cubicBezTo>
                  <a:cubicBezTo>
                    <a:pt x="201" y="355"/>
                    <a:pt x="201" y="355"/>
                    <a:pt x="201" y="355"/>
                  </a:cubicBezTo>
                  <a:cubicBezTo>
                    <a:pt x="239" y="273"/>
                    <a:pt x="239" y="273"/>
                    <a:pt x="239" y="273"/>
                  </a:cubicBezTo>
                  <a:cubicBezTo>
                    <a:pt x="193" y="176"/>
                    <a:pt x="193" y="176"/>
                    <a:pt x="193" y="176"/>
                  </a:cubicBezTo>
                  <a:cubicBezTo>
                    <a:pt x="143" y="176"/>
                    <a:pt x="143" y="176"/>
                    <a:pt x="143" y="176"/>
                  </a:cubicBezTo>
                  <a:cubicBezTo>
                    <a:pt x="143" y="196"/>
                    <a:pt x="143" y="196"/>
                    <a:pt x="143" y="196"/>
                  </a:cubicBezTo>
                  <a:cubicBezTo>
                    <a:pt x="88" y="166"/>
                    <a:pt x="88" y="166"/>
                    <a:pt x="88" y="166"/>
                  </a:cubicBezTo>
                  <a:cubicBezTo>
                    <a:pt x="143" y="134"/>
                    <a:pt x="143" y="134"/>
                    <a:pt x="143" y="134"/>
                  </a:cubicBezTo>
                  <a:cubicBezTo>
                    <a:pt x="143" y="156"/>
                    <a:pt x="143" y="156"/>
                    <a:pt x="143" y="156"/>
                  </a:cubicBezTo>
                  <a:cubicBezTo>
                    <a:pt x="206" y="156"/>
                    <a:pt x="206" y="156"/>
                    <a:pt x="206" y="156"/>
                  </a:cubicBezTo>
                  <a:cubicBezTo>
                    <a:pt x="250" y="249"/>
                    <a:pt x="250" y="249"/>
                    <a:pt x="250" y="249"/>
                  </a:cubicBezTo>
                  <a:cubicBezTo>
                    <a:pt x="293" y="156"/>
                    <a:pt x="293" y="156"/>
                    <a:pt x="293" y="156"/>
                  </a:cubicBezTo>
                  <a:cubicBezTo>
                    <a:pt x="356" y="156"/>
                    <a:pt x="356" y="156"/>
                    <a:pt x="356" y="156"/>
                  </a:cubicBezTo>
                  <a:cubicBezTo>
                    <a:pt x="356" y="134"/>
                    <a:pt x="356" y="134"/>
                    <a:pt x="356" y="134"/>
                  </a:cubicBezTo>
                  <a:cubicBezTo>
                    <a:pt x="410" y="166"/>
                    <a:pt x="410" y="166"/>
                    <a:pt x="410" y="166"/>
                  </a:cubicBezTo>
                  <a:cubicBezTo>
                    <a:pt x="356" y="196"/>
                    <a:pt x="356" y="196"/>
                    <a:pt x="356" y="196"/>
                  </a:cubicBezTo>
                  <a:cubicBezTo>
                    <a:pt x="356" y="176"/>
                    <a:pt x="356" y="176"/>
                    <a:pt x="356" y="176"/>
                  </a:cubicBezTo>
                  <a:cubicBezTo>
                    <a:pt x="306" y="176"/>
                    <a:pt x="306" y="176"/>
                    <a:pt x="306" y="176"/>
                  </a:cubicBezTo>
                  <a:cubicBezTo>
                    <a:pt x="261" y="273"/>
                    <a:pt x="261" y="273"/>
                    <a:pt x="261" y="273"/>
                  </a:cubicBezTo>
                  <a:cubicBezTo>
                    <a:pt x="299" y="355"/>
                    <a:pt x="299" y="355"/>
                    <a:pt x="299" y="355"/>
                  </a:cubicBezTo>
                  <a:cubicBezTo>
                    <a:pt x="356" y="355"/>
                    <a:pt x="356" y="355"/>
                    <a:pt x="356" y="355"/>
                  </a:cubicBezTo>
                  <a:lnTo>
                    <a:pt x="356" y="334"/>
                  </a:lnTo>
                  <a:close/>
                </a:path>
              </a:pathLst>
            </a:custGeom>
            <a:solidFill>
              <a:srgbClr val="6639B7"/>
            </a:solidFill>
            <a:ln w="9525">
              <a:noFill/>
              <a:round/>
              <a:headEnd/>
              <a:tailEnd/>
            </a:ln>
          </p:spPr>
          <p:txBody>
            <a:bodyPr/>
            <a:lstStyle/>
            <a:p>
              <a:pPr defTabSz="696690" eaLnBrk="0" hangingPunct="0">
                <a:lnSpc>
                  <a:spcPct val="90000"/>
                </a:lnSpc>
                <a:spcAft>
                  <a:spcPts val="915"/>
                </a:spcAft>
                <a:buClr>
                  <a:srgbClr val="FFFFFF"/>
                </a:buClr>
              </a:pPr>
              <a:endParaRPr lang="en-US" sz="1200">
                <a:solidFill>
                  <a:srgbClr val="000000"/>
                </a:solidFill>
                <a:latin typeface="Trebuchet MS" pitchFamily="34" charset="0"/>
                <a:ea typeface="MS PGothic"/>
                <a:cs typeface="MS PGothic"/>
              </a:endParaRPr>
            </a:p>
          </p:txBody>
        </p:sp>
        <p:sp>
          <p:nvSpPr>
            <p:cNvPr id="11" name="Freeform 69"/>
            <p:cNvSpPr>
              <a:spLocks noEditPoints="1"/>
            </p:cNvSpPr>
            <p:nvPr/>
          </p:nvSpPr>
          <p:spPr bwMode="auto">
            <a:xfrm>
              <a:off x="3992972" y="3158846"/>
              <a:ext cx="329277" cy="328179"/>
            </a:xfrm>
            <a:custGeom>
              <a:avLst/>
              <a:gdLst>
                <a:gd name="T0" fmla="*/ 2147483647 w 504"/>
                <a:gd name="T1" fmla="*/ 0 h 504"/>
                <a:gd name="T2" fmla="*/ 2147483647 w 504"/>
                <a:gd name="T3" fmla="*/ 2147483647 h 504"/>
                <a:gd name="T4" fmla="*/ 2147483647 w 504"/>
                <a:gd name="T5" fmla="*/ 2147483647 h 504"/>
                <a:gd name="T6" fmla="*/ 2147483647 w 504"/>
                <a:gd name="T7" fmla="*/ 2147483647 h 504"/>
                <a:gd name="T8" fmla="*/ 2147483647 w 504"/>
                <a:gd name="T9" fmla="*/ 2147483647 h 504"/>
                <a:gd name="T10" fmla="*/ 0 w 504"/>
                <a:gd name="T11" fmla="*/ 2147483647 h 504"/>
                <a:gd name="T12" fmla="*/ 2147483647 w 504"/>
                <a:gd name="T13" fmla="*/ 2147483647 h 504"/>
                <a:gd name="T14" fmla="*/ 2147483647 w 504"/>
                <a:gd name="T15" fmla="*/ 2147483647 h 504"/>
                <a:gd name="T16" fmla="*/ 2147483647 w 504"/>
                <a:gd name="T17" fmla="*/ 0 h 504"/>
                <a:gd name="T18" fmla="*/ 2147483647 w 504"/>
                <a:gd name="T19" fmla="*/ 2147483647 h 504"/>
                <a:gd name="T20" fmla="*/ 2147483647 w 504"/>
                <a:gd name="T21" fmla="*/ 2147483647 h 504"/>
                <a:gd name="T22" fmla="*/ 2147483647 w 504"/>
                <a:gd name="T23" fmla="*/ 2147483647 h 504"/>
                <a:gd name="T24" fmla="*/ 2147483647 w 504"/>
                <a:gd name="T25" fmla="*/ 2147483647 h 504"/>
                <a:gd name="T26" fmla="*/ 2147483647 w 504"/>
                <a:gd name="T27" fmla="*/ 2147483647 h 504"/>
                <a:gd name="T28" fmla="*/ 2147483647 w 504"/>
                <a:gd name="T29" fmla="*/ 2147483647 h 504"/>
                <a:gd name="T30" fmla="*/ 2147483647 w 504"/>
                <a:gd name="T31" fmla="*/ 2147483647 h 504"/>
                <a:gd name="T32" fmla="*/ 2147483647 w 504"/>
                <a:gd name="T33" fmla="*/ 2147483647 h 504"/>
                <a:gd name="T34" fmla="*/ 2147483647 w 504"/>
                <a:gd name="T35" fmla="*/ 2147483647 h 504"/>
                <a:gd name="T36" fmla="*/ 2147483647 w 504"/>
                <a:gd name="T37" fmla="*/ 2147483647 h 504"/>
                <a:gd name="T38" fmla="*/ 2147483647 w 504"/>
                <a:gd name="T39" fmla="*/ 2147483647 h 504"/>
                <a:gd name="T40" fmla="*/ 2147483647 w 504"/>
                <a:gd name="T41" fmla="*/ 2147483647 h 504"/>
                <a:gd name="T42" fmla="*/ 2147483647 w 504"/>
                <a:gd name="T43" fmla="*/ 2147483647 h 504"/>
                <a:gd name="T44" fmla="*/ 2147483647 w 504"/>
                <a:gd name="T45" fmla="*/ 2147483647 h 504"/>
                <a:gd name="T46" fmla="*/ 2147483647 w 504"/>
                <a:gd name="T47" fmla="*/ 2147483647 h 504"/>
                <a:gd name="T48" fmla="*/ 2147483647 w 504"/>
                <a:gd name="T49" fmla="*/ 2147483647 h 504"/>
                <a:gd name="T50" fmla="*/ 2147483647 w 504"/>
                <a:gd name="T51" fmla="*/ 2147483647 h 504"/>
                <a:gd name="T52" fmla="*/ 2147483647 w 504"/>
                <a:gd name="T53" fmla="*/ 2147483647 h 504"/>
                <a:gd name="T54" fmla="*/ 2147483647 w 504"/>
                <a:gd name="T55" fmla="*/ 2147483647 h 504"/>
                <a:gd name="T56" fmla="*/ 2147483647 w 504"/>
                <a:gd name="T57" fmla="*/ 2147483647 h 504"/>
                <a:gd name="T58" fmla="*/ 2147483647 w 504"/>
                <a:gd name="T59" fmla="*/ 2147483647 h 504"/>
                <a:gd name="T60" fmla="*/ 2147483647 w 504"/>
                <a:gd name="T61" fmla="*/ 2147483647 h 504"/>
                <a:gd name="T62" fmla="*/ 2147483647 w 504"/>
                <a:gd name="T63" fmla="*/ 2147483647 h 504"/>
                <a:gd name="T64" fmla="*/ 2147483647 w 504"/>
                <a:gd name="T65" fmla="*/ 2147483647 h 504"/>
                <a:gd name="T66" fmla="*/ 2147483647 w 504"/>
                <a:gd name="T67" fmla="*/ 2147483647 h 504"/>
                <a:gd name="T68" fmla="*/ 2147483647 w 504"/>
                <a:gd name="T69" fmla="*/ 2147483647 h 504"/>
                <a:gd name="T70" fmla="*/ 2147483647 w 504"/>
                <a:gd name="T71" fmla="*/ 2147483647 h 504"/>
                <a:gd name="T72" fmla="*/ 2147483647 w 504"/>
                <a:gd name="T73" fmla="*/ 2147483647 h 504"/>
                <a:gd name="T74" fmla="*/ 2147483647 w 504"/>
                <a:gd name="T75" fmla="*/ 2147483647 h 504"/>
                <a:gd name="T76" fmla="*/ 2147483647 w 504"/>
                <a:gd name="T77" fmla="*/ 2147483647 h 504"/>
                <a:gd name="T78" fmla="*/ 2147483647 w 504"/>
                <a:gd name="T79" fmla="*/ 2147483647 h 504"/>
                <a:gd name="T80" fmla="*/ 2147483647 w 504"/>
                <a:gd name="T81" fmla="*/ 2147483647 h 504"/>
                <a:gd name="T82" fmla="*/ 2147483647 w 504"/>
                <a:gd name="T83" fmla="*/ 2147483647 h 504"/>
                <a:gd name="T84" fmla="*/ 2147483647 w 504"/>
                <a:gd name="T85" fmla="*/ 2147483647 h 504"/>
                <a:gd name="T86" fmla="*/ 2147483647 w 504"/>
                <a:gd name="T87" fmla="*/ 2147483647 h 504"/>
                <a:gd name="T88" fmla="*/ 2147483647 w 504"/>
                <a:gd name="T89" fmla="*/ 2147483647 h 504"/>
                <a:gd name="T90" fmla="*/ 2147483647 w 504"/>
                <a:gd name="T91" fmla="*/ 2147483647 h 504"/>
                <a:gd name="T92" fmla="*/ 2147483647 w 504"/>
                <a:gd name="T93" fmla="*/ 2147483647 h 5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4"/>
                <a:gd name="T142" fmla="*/ 0 h 504"/>
                <a:gd name="T143" fmla="*/ 504 w 504"/>
                <a:gd name="T144" fmla="*/ 504 h 5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4" h="504">
                  <a:moveTo>
                    <a:pt x="252" y="0"/>
                  </a:moveTo>
                  <a:cubicBezTo>
                    <a:pt x="230" y="0"/>
                    <a:pt x="208" y="3"/>
                    <a:pt x="188" y="8"/>
                  </a:cubicBezTo>
                  <a:cubicBezTo>
                    <a:pt x="194" y="19"/>
                    <a:pt x="197" y="31"/>
                    <a:pt x="197" y="44"/>
                  </a:cubicBezTo>
                  <a:cubicBezTo>
                    <a:pt x="197" y="84"/>
                    <a:pt x="165" y="116"/>
                    <a:pt x="125" y="116"/>
                  </a:cubicBezTo>
                  <a:cubicBezTo>
                    <a:pt x="99" y="116"/>
                    <a:pt x="77" y="103"/>
                    <a:pt x="64" y="84"/>
                  </a:cubicBezTo>
                  <a:cubicBezTo>
                    <a:pt x="24" y="128"/>
                    <a:pt x="0" y="187"/>
                    <a:pt x="0" y="252"/>
                  </a:cubicBezTo>
                  <a:cubicBezTo>
                    <a:pt x="0" y="391"/>
                    <a:pt x="113" y="504"/>
                    <a:pt x="252" y="504"/>
                  </a:cubicBezTo>
                  <a:cubicBezTo>
                    <a:pt x="391" y="504"/>
                    <a:pt x="504" y="391"/>
                    <a:pt x="504" y="252"/>
                  </a:cubicBezTo>
                  <a:cubicBezTo>
                    <a:pt x="504" y="112"/>
                    <a:pt x="391" y="0"/>
                    <a:pt x="252" y="0"/>
                  </a:cubicBezTo>
                  <a:close/>
                  <a:moveTo>
                    <a:pt x="129" y="76"/>
                  </a:moveTo>
                  <a:cubicBezTo>
                    <a:pt x="144" y="76"/>
                    <a:pt x="156" y="64"/>
                    <a:pt x="156" y="49"/>
                  </a:cubicBezTo>
                  <a:cubicBezTo>
                    <a:pt x="156" y="34"/>
                    <a:pt x="144" y="21"/>
                    <a:pt x="129" y="21"/>
                  </a:cubicBezTo>
                  <a:cubicBezTo>
                    <a:pt x="114" y="21"/>
                    <a:pt x="101" y="34"/>
                    <a:pt x="101" y="49"/>
                  </a:cubicBezTo>
                  <a:cubicBezTo>
                    <a:pt x="101" y="64"/>
                    <a:pt x="114" y="76"/>
                    <a:pt x="129" y="76"/>
                  </a:cubicBezTo>
                  <a:close/>
                  <a:moveTo>
                    <a:pt x="356" y="334"/>
                  </a:moveTo>
                  <a:cubicBezTo>
                    <a:pt x="410" y="365"/>
                    <a:pt x="410" y="365"/>
                    <a:pt x="410" y="365"/>
                  </a:cubicBezTo>
                  <a:cubicBezTo>
                    <a:pt x="356" y="395"/>
                    <a:pt x="356" y="395"/>
                    <a:pt x="356" y="395"/>
                  </a:cubicBezTo>
                  <a:cubicBezTo>
                    <a:pt x="356" y="375"/>
                    <a:pt x="356" y="375"/>
                    <a:pt x="356" y="375"/>
                  </a:cubicBezTo>
                  <a:cubicBezTo>
                    <a:pt x="286" y="375"/>
                    <a:pt x="286" y="375"/>
                    <a:pt x="286" y="375"/>
                  </a:cubicBezTo>
                  <a:cubicBezTo>
                    <a:pt x="250" y="297"/>
                    <a:pt x="250" y="297"/>
                    <a:pt x="250" y="297"/>
                  </a:cubicBezTo>
                  <a:cubicBezTo>
                    <a:pt x="213" y="375"/>
                    <a:pt x="213" y="375"/>
                    <a:pt x="213" y="375"/>
                  </a:cubicBezTo>
                  <a:cubicBezTo>
                    <a:pt x="143" y="375"/>
                    <a:pt x="143" y="375"/>
                    <a:pt x="143" y="375"/>
                  </a:cubicBezTo>
                  <a:cubicBezTo>
                    <a:pt x="143" y="395"/>
                    <a:pt x="143" y="395"/>
                    <a:pt x="143" y="395"/>
                  </a:cubicBezTo>
                  <a:cubicBezTo>
                    <a:pt x="88" y="365"/>
                    <a:pt x="88" y="365"/>
                    <a:pt x="88" y="365"/>
                  </a:cubicBezTo>
                  <a:cubicBezTo>
                    <a:pt x="143" y="334"/>
                    <a:pt x="143" y="334"/>
                    <a:pt x="143" y="334"/>
                  </a:cubicBezTo>
                  <a:cubicBezTo>
                    <a:pt x="143" y="355"/>
                    <a:pt x="143" y="355"/>
                    <a:pt x="143" y="355"/>
                  </a:cubicBezTo>
                  <a:cubicBezTo>
                    <a:pt x="201" y="355"/>
                    <a:pt x="201" y="355"/>
                    <a:pt x="201" y="355"/>
                  </a:cubicBezTo>
                  <a:cubicBezTo>
                    <a:pt x="239" y="273"/>
                    <a:pt x="239" y="273"/>
                    <a:pt x="239" y="273"/>
                  </a:cubicBezTo>
                  <a:cubicBezTo>
                    <a:pt x="193" y="176"/>
                    <a:pt x="193" y="176"/>
                    <a:pt x="193" y="176"/>
                  </a:cubicBezTo>
                  <a:cubicBezTo>
                    <a:pt x="143" y="176"/>
                    <a:pt x="143" y="176"/>
                    <a:pt x="143" y="176"/>
                  </a:cubicBezTo>
                  <a:cubicBezTo>
                    <a:pt x="143" y="196"/>
                    <a:pt x="143" y="196"/>
                    <a:pt x="143" y="196"/>
                  </a:cubicBezTo>
                  <a:cubicBezTo>
                    <a:pt x="88" y="166"/>
                    <a:pt x="88" y="166"/>
                    <a:pt x="88" y="166"/>
                  </a:cubicBezTo>
                  <a:cubicBezTo>
                    <a:pt x="143" y="134"/>
                    <a:pt x="143" y="134"/>
                    <a:pt x="143" y="134"/>
                  </a:cubicBezTo>
                  <a:cubicBezTo>
                    <a:pt x="143" y="156"/>
                    <a:pt x="143" y="156"/>
                    <a:pt x="143" y="156"/>
                  </a:cubicBezTo>
                  <a:cubicBezTo>
                    <a:pt x="206" y="156"/>
                    <a:pt x="206" y="156"/>
                    <a:pt x="206" y="156"/>
                  </a:cubicBezTo>
                  <a:cubicBezTo>
                    <a:pt x="250" y="249"/>
                    <a:pt x="250" y="249"/>
                    <a:pt x="250" y="249"/>
                  </a:cubicBezTo>
                  <a:cubicBezTo>
                    <a:pt x="293" y="156"/>
                    <a:pt x="293" y="156"/>
                    <a:pt x="293" y="156"/>
                  </a:cubicBezTo>
                  <a:cubicBezTo>
                    <a:pt x="356" y="156"/>
                    <a:pt x="356" y="156"/>
                    <a:pt x="356" y="156"/>
                  </a:cubicBezTo>
                  <a:cubicBezTo>
                    <a:pt x="356" y="134"/>
                    <a:pt x="356" y="134"/>
                    <a:pt x="356" y="134"/>
                  </a:cubicBezTo>
                  <a:cubicBezTo>
                    <a:pt x="410" y="166"/>
                    <a:pt x="410" y="166"/>
                    <a:pt x="410" y="166"/>
                  </a:cubicBezTo>
                  <a:cubicBezTo>
                    <a:pt x="356" y="196"/>
                    <a:pt x="356" y="196"/>
                    <a:pt x="356" y="196"/>
                  </a:cubicBezTo>
                  <a:cubicBezTo>
                    <a:pt x="356" y="176"/>
                    <a:pt x="356" y="176"/>
                    <a:pt x="356" y="176"/>
                  </a:cubicBezTo>
                  <a:cubicBezTo>
                    <a:pt x="306" y="176"/>
                    <a:pt x="306" y="176"/>
                    <a:pt x="306" y="176"/>
                  </a:cubicBezTo>
                  <a:cubicBezTo>
                    <a:pt x="261" y="273"/>
                    <a:pt x="261" y="273"/>
                    <a:pt x="261" y="273"/>
                  </a:cubicBezTo>
                  <a:cubicBezTo>
                    <a:pt x="299" y="355"/>
                    <a:pt x="299" y="355"/>
                    <a:pt x="299" y="355"/>
                  </a:cubicBezTo>
                  <a:cubicBezTo>
                    <a:pt x="356" y="355"/>
                    <a:pt x="356" y="355"/>
                    <a:pt x="356" y="355"/>
                  </a:cubicBezTo>
                  <a:lnTo>
                    <a:pt x="356" y="334"/>
                  </a:lnTo>
                  <a:close/>
                </a:path>
              </a:pathLst>
            </a:custGeom>
            <a:solidFill>
              <a:srgbClr val="6639B7"/>
            </a:solidFill>
            <a:ln w="9525">
              <a:noFill/>
              <a:round/>
              <a:headEnd/>
              <a:tailEnd/>
            </a:ln>
          </p:spPr>
          <p:txBody>
            <a:bodyPr/>
            <a:lstStyle/>
            <a:p>
              <a:pPr defTabSz="696690" eaLnBrk="0" hangingPunct="0">
                <a:lnSpc>
                  <a:spcPct val="90000"/>
                </a:lnSpc>
                <a:spcAft>
                  <a:spcPts val="915"/>
                </a:spcAft>
                <a:buClr>
                  <a:srgbClr val="FFFFFF"/>
                </a:buClr>
              </a:pPr>
              <a:endParaRPr lang="en-US" sz="1200">
                <a:solidFill>
                  <a:srgbClr val="000000"/>
                </a:solidFill>
                <a:latin typeface="Trebuchet MS" pitchFamily="34" charset="0"/>
                <a:ea typeface="MS PGothic"/>
                <a:cs typeface="MS PGothic"/>
              </a:endParaRPr>
            </a:p>
          </p:txBody>
        </p:sp>
        <p:sp>
          <p:nvSpPr>
            <p:cNvPr id="12" name="Freeform 69"/>
            <p:cNvSpPr>
              <a:spLocks noEditPoints="1"/>
            </p:cNvSpPr>
            <p:nvPr/>
          </p:nvSpPr>
          <p:spPr bwMode="auto">
            <a:xfrm>
              <a:off x="3064715" y="2992586"/>
              <a:ext cx="329277" cy="328179"/>
            </a:xfrm>
            <a:custGeom>
              <a:avLst/>
              <a:gdLst>
                <a:gd name="T0" fmla="*/ 2147483647 w 504"/>
                <a:gd name="T1" fmla="*/ 0 h 504"/>
                <a:gd name="T2" fmla="*/ 2147483647 w 504"/>
                <a:gd name="T3" fmla="*/ 2147483647 h 504"/>
                <a:gd name="T4" fmla="*/ 2147483647 w 504"/>
                <a:gd name="T5" fmla="*/ 2147483647 h 504"/>
                <a:gd name="T6" fmla="*/ 2147483647 w 504"/>
                <a:gd name="T7" fmla="*/ 2147483647 h 504"/>
                <a:gd name="T8" fmla="*/ 2147483647 w 504"/>
                <a:gd name="T9" fmla="*/ 2147483647 h 504"/>
                <a:gd name="T10" fmla="*/ 0 w 504"/>
                <a:gd name="T11" fmla="*/ 2147483647 h 504"/>
                <a:gd name="T12" fmla="*/ 2147483647 w 504"/>
                <a:gd name="T13" fmla="*/ 2147483647 h 504"/>
                <a:gd name="T14" fmla="*/ 2147483647 w 504"/>
                <a:gd name="T15" fmla="*/ 2147483647 h 504"/>
                <a:gd name="T16" fmla="*/ 2147483647 w 504"/>
                <a:gd name="T17" fmla="*/ 0 h 504"/>
                <a:gd name="T18" fmla="*/ 2147483647 w 504"/>
                <a:gd name="T19" fmla="*/ 2147483647 h 504"/>
                <a:gd name="T20" fmla="*/ 2147483647 w 504"/>
                <a:gd name="T21" fmla="*/ 2147483647 h 504"/>
                <a:gd name="T22" fmla="*/ 2147483647 w 504"/>
                <a:gd name="T23" fmla="*/ 2147483647 h 504"/>
                <a:gd name="T24" fmla="*/ 2147483647 w 504"/>
                <a:gd name="T25" fmla="*/ 2147483647 h 504"/>
                <a:gd name="T26" fmla="*/ 2147483647 w 504"/>
                <a:gd name="T27" fmla="*/ 2147483647 h 504"/>
                <a:gd name="T28" fmla="*/ 2147483647 w 504"/>
                <a:gd name="T29" fmla="*/ 2147483647 h 504"/>
                <a:gd name="T30" fmla="*/ 2147483647 w 504"/>
                <a:gd name="T31" fmla="*/ 2147483647 h 504"/>
                <a:gd name="T32" fmla="*/ 2147483647 w 504"/>
                <a:gd name="T33" fmla="*/ 2147483647 h 504"/>
                <a:gd name="T34" fmla="*/ 2147483647 w 504"/>
                <a:gd name="T35" fmla="*/ 2147483647 h 504"/>
                <a:gd name="T36" fmla="*/ 2147483647 w 504"/>
                <a:gd name="T37" fmla="*/ 2147483647 h 504"/>
                <a:gd name="T38" fmla="*/ 2147483647 w 504"/>
                <a:gd name="T39" fmla="*/ 2147483647 h 504"/>
                <a:gd name="T40" fmla="*/ 2147483647 w 504"/>
                <a:gd name="T41" fmla="*/ 2147483647 h 504"/>
                <a:gd name="T42" fmla="*/ 2147483647 w 504"/>
                <a:gd name="T43" fmla="*/ 2147483647 h 504"/>
                <a:gd name="T44" fmla="*/ 2147483647 w 504"/>
                <a:gd name="T45" fmla="*/ 2147483647 h 504"/>
                <a:gd name="T46" fmla="*/ 2147483647 w 504"/>
                <a:gd name="T47" fmla="*/ 2147483647 h 504"/>
                <a:gd name="T48" fmla="*/ 2147483647 w 504"/>
                <a:gd name="T49" fmla="*/ 2147483647 h 504"/>
                <a:gd name="T50" fmla="*/ 2147483647 w 504"/>
                <a:gd name="T51" fmla="*/ 2147483647 h 504"/>
                <a:gd name="T52" fmla="*/ 2147483647 w 504"/>
                <a:gd name="T53" fmla="*/ 2147483647 h 504"/>
                <a:gd name="T54" fmla="*/ 2147483647 w 504"/>
                <a:gd name="T55" fmla="*/ 2147483647 h 504"/>
                <a:gd name="T56" fmla="*/ 2147483647 w 504"/>
                <a:gd name="T57" fmla="*/ 2147483647 h 504"/>
                <a:gd name="T58" fmla="*/ 2147483647 w 504"/>
                <a:gd name="T59" fmla="*/ 2147483647 h 504"/>
                <a:gd name="T60" fmla="*/ 2147483647 w 504"/>
                <a:gd name="T61" fmla="*/ 2147483647 h 504"/>
                <a:gd name="T62" fmla="*/ 2147483647 w 504"/>
                <a:gd name="T63" fmla="*/ 2147483647 h 504"/>
                <a:gd name="T64" fmla="*/ 2147483647 w 504"/>
                <a:gd name="T65" fmla="*/ 2147483647 h 504"/>
                <a:gd name="T66" fmla="*/ 2147483647 w 504"/>
                <a:gd name="T67" fmla="*/ 2147483647 h 504"/>
                <a:gd name="T68" fmla="*/ 2147483647 w 504"/>
                <a:gd name="T69" fmla="*/ 2147483647 h 504"/>
                <a:gd name="T70" fmla="*/ 2147483647 w 504"/>
                <a:gd name="T71" fmla="*/ 2147483647 h 504"/>
                <a:gd name="T72" fmla="*/ 2147483647 w 504"/>
                <a:gd name="T73" fmla="*/ 2147483647 h 504"/>
                <a:gd name="T74" fmla="*/ 2147483647 w 504"/>
                <a:gd name="T75" fmla="*/ 2147483647 h 504"/>
                <a:gd name="T76" fmla="*/ 2147483647 w 504"/>
                <a:gd name="T77" fmla="*/ 2147483647 h 504"/>
                <a:gd name="T78" fmla="*/ 2147483647 w 504"/>
                <a:gd name="T79" fmla="*/ 2147483647 h 504"/>
                <a:gd name="T80" fmla="*/ 2147483647 w 504"/>
                <a:gd name="T81" fmla="*/ 2147483647 h 504"/>
                <a:gd name="T82" fmla="*/ 2147483647 w 504"/>
                <a:gd name="T83" fmla="*/ 2147483647 h 504"/>
                <a:gd name="T84" fmla="*/ 2147483647 w 504"/>
                <a:gd name="T85" fmla="*/ 2147483647 h 504"/>
                <a:gd name="T86" fmla="*/ 2147483647 w 504"/>
                <a:gd name="T87" fmla="*/ 2147483647 h 504"/>
                <a:gd name="T88" fmla="*/ 2147483647 w 504"/>
                <a:gd name="T89" fmla="*/ 2147483647 h 504"/>
                <a:gd name="T90" fmla="*/ 2147483647 w 504"/>
                <a:gd name="T91" fmla="*/ 2147483647 h 504"/>
                <a:gd name="T92" fmla="*/ 2147483647 w 504"/>
                <a:gd name="T93" fmla="*/ 2147483647 h 5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4"/>
                <a:gd name="T142" fmla="*/ 0 h 504"/>
                <a:gd name="T143" fmla="*/ 504 w 504"/>
                <a:gd name="T144" fmla="*/ 504 h 5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4" h="504">
                  <a:moveTo>
                    <a:pt x="252" y="0"/>
                  </a:moveTo>
                  <a:cubicBezTo>
                    <a:pt x="230" y="0"/>
                    <a:pt x="208" y="3"/>
                    <a:pt x="188" y="8"/>
                  </a:cubicBezTo>
                  <a:cubicBezTo>
                    <a:pt x="194" y="19"/>
                    <a:pt x="197" y="31"/>
                    <a:pt x="197" y="44"/>
                  </a:cubicBezTo>
                  <a:cubicBezTo>
                    <a:pt x="197" y="84"/>
                    <a:pt x="165" y="116"/>
                    <a:pt x="125" y="116"/>
                  </a:cubicBezTo>
                  <a:cubicBezTo>
                    <a:pt x="99" y="116"/>
                    <a:pt x="77" y="103"/>
                    <a:pt x="64" y="84"/>
                  </a:cubicBezTo>
                  <a:cubicBezTo>
                    <a:pt x="24" y="128"/>
                    <a:pt x="0" y="187"/>
                    <a:pt x="0" y="252"/>
                  </a:cubicBezTo>
                  <a:cubicBezTo>
                    <a:pt x="0" y="391"/>
                    <a:pt x="113" y="504"/>
                    <a:pt x="252" y="504"/>
                  </a:cubicBezTo>
                  <a:cubicBezTo>
                    <a:pt x="391" y="504"/>
                    <a:pt x="504" y="391"/>
                    <a:pt x="504" y="252"/>
                  </a:cubicBezTo>
                  <a:cubicBezTo>
                    <a:pt x="504" y="112"/>
                    <a:pt x="391" y="0"/>
                    <a:pt x="252" y="0"/>
                  </a:cubicBezTo>
                  <a:close/>
                  <a:moveTo>
                    <a:pt x="129" y="76"/>
                  </a:moveTo>
                  <a:cubicBezTo>
                    <a:pt x="144" y="76"/>
                    <a:pt x="156" y="64"/>
                    <a:pt x="156" y="49"/>
                  </a:cubicBezTo>
                  <a:cubicBezTo>
                    <a:pt x="156" y="34"/>
                    <a:pt x="144" y="21"/>
                    <a:pt x="129" y="21"/>
                  </a:cubicBezTo>
                  <a:cubicBezTo>
                    <a:pt x="114" y="21"/>
                    <a:pt x="101" y="34"/>
                    <a:pt x="101" y="49"/>
                  </a:cubicBezTo>
                  <a:cubicBezTo>
                    <a:pt x="101" y="64"/>
                    <a:pt x="114" y="76"/>
                    <a:pt x="129" y="76"/>
                  </a:cubicBezTo>
                  <a:close/>
                  <a:moveTo>
                    <a:pt x="356" y="334"/>
                  </a:moveTo>
                  <a:cubicBezTo>
                    <a:pt x="410" y="365"/>
                    <a:pt x="410" y="365"/>
                    <a:pt x="410" y="365"/>
                  </a:cubicBezTo>
                  <a:cubicBezTo>
                    <a:pt x="356" y="395"/>
                    <a:pt x="356" y="395"/>
                    <a:pt x="356" y="395"/>
                  </a:cubicBezTo>
                  <a:cubicBezTo>
                    <a:pt x="356" y="375"/>
                    <a:pt x="356" y="375"/>
                    <a:pt x="356" y="375"/>
                  </a:cubicBezTo>
                  <a:cubicBezTo>
                    <a:pt x="286" y="375"/>
                    <a:pt x="286" y="375"/>
                    <a:pt x="286" y="375"/>
                  </a:cubicBezTo>
                  <a:cubicBezTo>
                    <a:pt x="250" y="297"/>
                    <a:pt x="250" y="297"/>
                    <a:pt x="250" y="297"/>
                  </a:cubicBezTo>
                  <a:cubicBezTo>
                    <a:pt x="213" y="375"/>
                    <a:pt x="213" y="375"/>
                    <a:pt x="213" y="375"/>
                  </a:cubicBezTo>
                  <a:cubicBezTo>
                    <a:pt x="143" y="375"/>
                    <a:pt x="143" y="375"/>
                    <a:pt x="143" y="375"/>
                  </a:cubicBezTo>
                  <a:cubicBezTo>
                    <a:pt x="143" y="395"/>
                    <a:pt x="143" y="395"/>
                    <a:pt x="143" y="395"/>
                  </a:cubicBezTo>
                  <a:cubicBezTo>
                    <a:pt x="88" y="365"/>
                    <a:pt x="88" y="365"/>
                    <a:pt x="88" y="365"/>
                  </a:cubicBezTo>
                  <a:cubicBezTo>
                    <a:pt x="143" y="334"/>
                    <a:pt x="143" y="334"/>
                    <a:pt x="143" y="334"/>
                  </a:cubicBezTo>
                  <a:cubicBezTo>
                    <a:pt x="143" y="355"/>
                    <a:pt x="143" y="355"/>
                    <a:pt x="143" y="355"/>
                  </a:cubicBezTo>
                  <a:cubicBezTo>
                    <a:pt x="201" y="355"/>
                    <a:pt x="201" y="355"/>
                    <a:pt x="201" y="355"/>
                  </a:cubicBezTo>
                  <a:cubicBezTo>
                    <a:pt x="239" y="273"/>
                    <a:pt x="239" y="273"/>
                    <a:pt x="239" y="273"/>
                  </a:cubicBezTo>
                  <a:cubicBezTo>
                    <a:pt x="193" y="176"/>
                    <a:pt x="193" y="176"/>
                    <a:pt x="193" y="176"/>
                  </a:cubicBezTo>
                  <a:cubicBezTo>
                    <a:pt x="143" y="176"/>
                    <a:pt x="143" y="176"/>
                    <a:pt x="143" y="176"/>
                  </a:cubicBezTo>
                  <a:cubicBezTo>
                    <a:pt x="143" y="196"/>
                    <a:pt x="143" y="196"/>
                    <a:pt x="143" y="196"/>
                  </a:cubicBezTo>
                  <a:cubicBezTo>
                    <a:pt x="88" y="166"/>
                    <a:pt x="88" y="166"/>
                    <a:pt x="88" y="166"/>
                  </a:cubicBezTo>
                  <a:cubicBezTo>
                    <a:pt x="143" y="134"/>
                    <a:pt x="143" y="134"/>
                    <a:pt x="143" y="134"/>
                  </a:cubicBezTo>
                  <a:cubicBezTo>
                    <a:pt x="143" y="156"/>
                    <a:pt x="143" y="156"/>
                    <a:pt x="143" y="156"/>
                  </a:cubicBezTo>
                  <a:cubicBezTo>
                    <a:pt x="206" y="156"/>
                    <a:pt x="206" y="156"/>
                    <a:pt x="206" y="156"/>
                  </a:cubicBezTo>
                  <a:cubicBezTo>
                    <a:pt x="250" y="249"/>
                    <a:pt x="250" y="249"/>
                    <a:pt x="250" y="249"/>
                  </a:cubicBezTo>
                  <a:cubicBezTo>
                    <a:pt x="293" y="156"/>
                    <a:pt x="293" y="156"/>
                    <a:pt x="293" y="156"/>
                  </a:cubicBezTo>
                  <a:cubicBezTo>
                    <a:pt x="356" y="156"/>
                    <a:pt x="356" y="156"/>
                    <a:pt x="356" y="156"/>
                  </a:cubicBezTo>
                  <a:cubicBezTo>
                    <a:pt x="356" y="134"/>
                    <a:pt x="356" y="134"/>
                    <a:pt x="356" y="134"/>
                  </a:cubicBezTo>
                  <a:cubicBezTo>
                    <a:pt x="410" y="166"/>
                    <a:pt x="410" y="166"/>
                    <a:pt x="410" y="166"/>
                  </a:cubicBezTo>
                  <a:cubicBezTo>
                    <a:pt x="356" y="196"/>
                    <a:pt x="356" y="196"/>
                    <a:pt x="356" y="196"/>
                  </a:cubicBezTo>
                  <a:cubicBezTo>
                    <a:pt x="356" y="176"/>
                    <a:pt x="356" y="176"/>
                    <a:pt x="356" y="176"/>
                  </a:cubicBezTo>
                  <a:cubicBezTo>
                    <a:pt x="306" y="176"/>
                    <a:pt x="306" y="176"/>
                    <a:pt x="306" y="176"/>
                  </a:cubicBezTo>
                  <a:cubicBezTo>
                    <a:pt x="261" y="273"/>
                    <a:pt x="261" y="273"/>
                    <a:pt x="261" y="273"/>
                  </a:cubicBezTo>
                  <a:cubicBezTo>
                    <a:pt x="299" y="355"/>
                    <a:pt x="299" y="355"/>
                    <a:pt x="299" y="355"/>
                  </a:cubicBezTo>
                  <a:cubicBezTo>
                    <a:pt x="356" y="355"/>
                    <a:pt x="356" y="355"/>
                    <a:pt x="356" y="355"/>
                  </a:cubicBezTo>
                  <a:lnTo>
                    <a:pt x="356" y="334"/>
                  </a:lnTo>
                  <a:close/>
                </a:path>
              </a:pathLst>
            </a:custGeom>
            <a:solidFill>
              <a:srgbClr val="6639B7"/>
            </a:solidFill>
            <a:ln w="9525">
              <a:noFill/>
              <a:round/>
              <a:headEnd/>
              <a:tailEnd/>
            </a:ln>
          </p:spPr>
          <p:txBody>
            <a:bodyPr/>
            <a:lstStyle/>
            <a:p>
              <a:pPr defTabSz="696690" eaLnBrk="0" hangingPunct="0">
                <a:lnSpc>
                  <a:spcPct val="90000"/>
                </a:lnSpc>
                <a:spcAft>
                  <a:spcPts val="915"/>
                </a:spcAft>
                <a:buClr>
                  <a:srgbClr val="FFFFFF"/>
                </a:buClr>
              </a:pPr>
              <a:endParaRPr lang="en-US" sz="1200">
                <a:solidFill>
                  <a:srgbClr val="000000"/>
                </a:solidFill>
                <a:latin typeface="Trebuchet MS" pitchFamily="34" charset="0"/>
                <a:ea typeface="MS PGothic"/>
                <a:cs typeface="MS PGothic"/>
              </a:endParaRPr>
            </a:p>
          </p:txBody>
        </p:sp>
        <p:sp>
          <p:nvSpPr>
            <p:cNvPr id="13" name="Freeform 69"/>
            <p:cNvSpPr>
              <a:spLocks noEditPoints="1"/>
            </p:cNvSpPr>
            <p:nvPr/>
          </p:nvSpPr>
          <p:spPr bwMode="auto">
            <a:xfrm>
              <a:off x="1374461" y="2895606"/>
              <a:ext cx="329277" cy="328179"/>
            </a:xfrm>
            <a:custGeom>
              <a:avLst/>
              <a:gdLst>
                <a:gd name="T0" fmla="*/ 2147483647 w 504"/>
                <a:gd name="T1" fmla="*/ 0 h 504"/>
                <a:gd name="T2" fmla="*/ 2147483647 w 504"/>
                <a:gd name="T3" fmla="*/ 2147483647 h 504"/>
                <a:gd name="T4" fmla="*/ 2147483647 w 504"/>
                <a:gd name="T5" fmla="*/ 2147483647 h 504"/>
                <a:gd name="T6" fmla="*/ 2147483647 w 504"/>
                <a:gd name="T7" fmla="*/ 2147483647 h 504"/>
                <a:gd name="T8" fmla="*/ 2147483647 w 504"/>
                <a:gd name="T9" fmla="*/ 2147483647 h 504"/>
                <a:gd name="T10" fmla="*/ 0 w 504"/>
                <a:gd name="T11" fmla="*/ 2147483647 h 504"/>
                <a:gd name="T12" fmla="*/ 2147483647 w 504"/>
                <a:gd name="T13" fmla="*/ 2147483647 h 504"/>
                <a:gd name="T14" fmla="*/ 2147483647 w 504"/>
                <a:gd name="T15" fmla="*/ 2147483647 h 504"/>
                <a:gd name="T16" fmla="*/ 2147483647 w 504"/>
                <a:gd name="T17" fmla="*/ 0 h 504"/>
                <a:gd name="T18" fmla="*/ 2147483647 w 504"/>
                <a:gd name="T19" fmla="*/ 2147483647 h 504"/>
                <a:gd name="T20" fmla="*/ 2147483647 w 504"/>
                <a:gd name="T21" fmla="*/ 2147483647 h 504"/>
                <a:gd name="T22" fmla="*/ 2147483647 w 504"/>
                <a:gd name="T23" fmla="*/ 2147483647 h 504"/>
                <a:gd name="T24" fmla="*/ 2147483647 w 504"/>
                <a:gd name="T25" fmla="*/ 2147483647 h 504"/>
                <a:gd name="T26" fmla="*/ 2147483647 w 504"/>
                <a:gd name="T27" fmla="*/ 2147483647 h 504"/>
                <a:gd name="T28" fmla="*/ 2147483647 w 504"/>
                <a:gd name="T29" fmla="*/ 2147483647 h 504"/>
                <a:gd name="T30" fmla="*/ 2147483647 w 504"/>
                <a:gd name="T31" fmla="*/ 2147483647 h 504"/>
                <a:gd name="T32" fmla="*/ 2147483647 w 504"/>
                <a:gd name="T33" fmla="*/ 2147483647 h 504"/>
                <a:gd name="T34" fmla="*/ 2147483647 w 504"/>
                <a:gd name="T35" fmla="*/ 2147483647 h 504"/>
                <a:gd name="T36" fmla="*/ 2147483647 w 504"/>
                <a:gd name="T37" fmla="*/ 2147483647 h 504"/>
                <a:gd name="T38" fmla="*/ 2147483647 w 504"/>
                <a:gd name="T39" fmla="*/ 2147483647 h 504"/>
                <a:gd name="T40" fmla="*/ 2147483647 w 504"/>
                <a:gd name="T41" fmla="*/ 2147483647 h 504"/>
                <a:gd name="T42" fmla="*/ 2147483647 w 504"/>
                <a:gd name="T43" fmla="*/ 2147483647 h 504"/>
                <a:gd name="T44" fmla="*/ 2147483647 w 504"/>
                <a:gd name="T45" fmla="*/ 2147483647 h 504"/>
                <a:gd name="T46" fmla="*/ 2147483647 w 504"/>
                <a:gd name="T47" fmla="*/ 2147483647 h 504"/>
                <a:gd name="T48" fmla="*/ 2147483647 w 504"/>
                <a:gd name="T49" fmla="*/ 2147483647 h 504"/>
                <a:gd name="T50" fmla="*/ 2147483647 w 504"/>
                <a:gd name="T51" fmla="*/ 2147483647 h 504"/>
                <a:gd name="T52" fmla="*/ 2147483647 w 504"/>
                <a:gd name="T53" fmla="*/ 2147483647 h 504"/>
                <a:gd name="T54" fmla="*/ 2147483647 w 504"/>
                <a:gd name="T55" fmla="*/ 2147483647 h 504"/>
                <a:gd name="T56" fmla="*/ 2147483647 w 504"/>
                <a:gd name="T57" fmla="*/ 2147483647 h 504"/>
                <a:gd name="T58" fmla="*/ 2147483647 w 504"/>
                <a:gd name="T59" fmla="*/ 2147483647 h 504"/>
                <a:gd name="T60" fmla="*/ 2147483647 w 504"/>
                <a:gd name="T61" fmla="*/ 2147483647 h 504"/>
                <a:gd name="T62" fmla="*/ 2147483647 w 504"/>
                <a:gd name="T63" fmla="*/ 2147483647 h 504"/>
                <a:gd name="T64" fmla="*/ 2147483647 w 504"/>
                <a:gd name="T65" fmla="*/ 2147483647 h 504"/>
                <a:gd name="T66" fmla="*/ 2147483647 w 504"/>
                <a:gd name="T67" fmla="*/ 2147483647 h 504"/>
                <a:gd name="T68" fmla="*/ 2147483647 w 504"/>
                <a:gd name="T69" fmla="*/ 2147483647 h 504"/>
                <a:gd name="T70" fmla="*/ 2147483647 w 504"/>
                <a:gd name="T71" fmla="*/ 2147483647 h 504"/>
                <a:gd name="T72" fmla="*/ 2147483647 w 504"/>
                <a:gd name="T73" fmla="*/ 2147483647 h 504"/>
                <a:gd name="T74" fmla="*/ 2147483647 w 504"/>
                <a:gd name="T75" fmla="*/ 2147483647 h 504"/>
                <a:gd name="T76" fmla="*/ 2147483647 w 504"/>
                <a:gd name="T77" fmla="*/ 2147483647 h 504"/>
                <a:gd name="T78" fmla="*/ 2147483647 w 504"/>
                <a:gd name="T79" fmla="*/ 2147483647 h 504"/>
                <a:gd name="T80" fmla="*/ 2147483647 w 504"/>
                <a:gd name="T81" fmla="*/ 2147483647 h 504"/>
                <a:gd name="T82" fmla="*/ 2147483647 w 504"/>
                <a:gd name="T83" fmla="*/ 2147483647 h 504"/>
                <a:gd name="T84" fmla="*/ 2147483647 w 504"/>
                <a:gd name="T85" fmla="*/ 2147483647 h 504"/>
                <a:gd name="T86" fmla="*/ 2147483647 w 504"/>
                <a:gd name="T87" fmla="*/ 2147483647 h 504"/>
                <a:gd name="T88" fmla="*/ 2147483647 w 504"/>
                <a:gd name="T89" fmla="*/ 2147483647 h 504"/>
                <a:gd name="T90" fmla="*/ 2147483647 w 504"/>
                <a:gd name="T91" fmla="*/ 2147483647 h 504"/>
                <a:gd name="T92" fmla="*/ 2147483647 w 504"/>
                <a:gd name="T93" fmla="*/ 2147483647 h 5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4"/>
                <a:gd name="T142" fmla="*/ 0 h 504"/>
                <a:gd name="T143" fmla="*/ 504 w 504"/>
                <a:gd name="T144" fmla="*/ 504 h 5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4" h="504">
                  <a:moveTo>
                    <a:pt x="252" y="0"/>
                  </a:moveTo>
                  <a:cubicBezTo>
                    <a:pt x="230" y="0"/>
                    <a:pt x="208" y="3"/>
                    <a:pt x="188" y="8"/>
                  </a:cubicBezTo>
                  <a:cubicBezTo>
                    <a:pt x="194" y="19"/>
                    <a:pt x="197" y="31"/>
                    <a:pt x="197" y="44"/>
                  </a:cubicBezTo>
                  <a:cubicBezTo>
                    <a:pt x="197" y="84"/>
                    <a:pt x="165" y="116"/>
                    <a:pt x="125" y="116"/>
                  </a:cubicBezTo>
                  <a:cubicBezTo>
                    <a:pt x="99" y="116"/>
                    <a:pt x="77" y="103"/>
                    <a:pt x="64" y="84"/>
                  </a:cubicBezTo>
                  <a:cubicBezTo>
                    <a:pt x="24" y="128"/>
                    <a:pt x="0" y="187"/>
                    <a:pt x="0" y="252"/>
                  </a:cubicBezTo>
                  <a:cubicBezTo>
                    <a:pt x="0" y="391"/>
                    <a:pt x="113" y="504"/>
                    <a:pt x="252" y="504"/>
                  </a:cubicBezTo>
                  <a:cubicBezTo>
                    <a:pt x="391" y="504"/>
                    <a:pt x="504" y="391"/>
                    <a:pt x="504" y="252"/>
                  </a:cubicBezTo>
                  <a:cubicBezTo>
                    <a:pt x="504" y="112"/>
                    <a:pt x="391" y="0"/>
                    <a:pt x="252" y="0"/>
                  </a:cubicBezTo>
                  <a:close/>
                  <a:moveTo>
                    <a:pt x="129" y="76"/>
                  </a:moveTo>
                  <a:cubicBezTo>
                    <a:pt x="144" y="76"/>
                    <a:pt x="156" y="64"/>
                    <a:pt x="156" y="49"/>
                  </a:cubicBezTo>
                  <a:cubicBezTo>
                    <a:pt x="156" y="34"/>
                    <a:pt x="144" y="21"/>
                    <a:pt x="129" y="21"/>
                  </a:cubicBezTo>
                  <a:cubicBezTo>
                    <a:pt x="114" y="21"/>
                    <a:pt x="101" y="34"/>
                    <a:pt x="101" y="49"/>
                  </a:cubicBezTo>
                  <a:cubicBezTo>
                    <a:pt x="101" y="64"/>
                    <a:pt x="114" y="76"/>
                    <a:pt x="129" y="76"/>
                  </a:cubicBezTo>
                  <a:close/>
                  <a:moveTo>
                    <a:pt x="356" y="334"/>
                  </a:moveTo>
                  <a:cubicBezTo>
                    <a:pt x="410" y="365"/>
                    <a:pt x="410" y="365"/>
                    <a:pt x="410" y="365"/>
                  </a:cubicBezTo>
                  <a:cubicBezTo>
                    <a:pt x="356" y="395"/>
                    <a:pt x="356" y="395"/>
                    <a:pt x="356" y="395"/>
                  </a:cubicBezTo>
                  <a:cubicBezTo>
                    <a:pt x="356" y="375"/>
                    <a:pt x="356" y="375"/>
                    <a:pt x="356" y="375"/>
                  </a:cubicBezTo>
                  <a:cubicBezTo>
                    <a:pt x="286" y="375"/>
                    <a:pt x="286" y="375"/>
                    <a:pt x="286" y="375"/>
                  </a:cubicBezTo>
                  <a:cubicBezTo>
                    <a:pt x="250" y="297"/>
                    <a:pt x="250" y="297"/>
                    <a:pt x="250" y="297"/>
                  </a:cubicBezTo>
                  <a:cubicBezTo>
                    <a:pt x="213" y="375"/>
                    <a:pt x="213" y="375"/>
                    <a:pt x="213" y="375"/>
                  </a:cubicBezTo>
                  <a:cubicBezTo>
                    <a:pt x="143" y="375"/>
                    <a:pt x="143" y="375"/>
                    <a:pt x="143" y="375"/>
                  </a:cubicBezTo>
                  <a:cubicBezTo>
                    <a:pt x="143" y="395"/>
                    <a:pt x="143" y="395"/>
                    <a:pt x="143" y="395"/>
                  </a:cubicBezTo>
                  <a:cubicBezTo>
                    <a:pt x="88" y="365"/>
                    <a:pt x="88" y="365"/>
                    <a:pt x="88" y="365"/>
                  </a:cubicBezTo>
                  <a:cubicBezTo>
                    <a:pt x="143" y="334"/>
                    <a:pt x="143" y="334"/>
                    <a:pt x="143" y="334"/>
                  </a:cubicBezTo>
                  <a:cubicBezTo>
                    <a:pt x="143" y="355"/>
                    <a:pt x="143" y="355"/>
                    <a:pt x="143" y="355"/>
                  </a:cubicBezTo>
                  <a:cubicBezTo>
                    <a:pt x="201" y="355"/>
                    <a:pt x="201" y="355"/>
                    <a:pt x="201" y="355"/>
                  </a:cubicBezTo>
                  <a:cubicBezTo>
                    <a:pt x="239" y="273"/>
                    <a:pt x="239" y="273"/>
                    <a:pt x="239" y="273"/>
                  </a:cubicBezTo>
                  <a:cubicBezTo>
                    <a:pt x="193" y="176"/>
                    <a:pt x="193" y="176"/>
                    <a:pt x="193" y="176"/>
                  </a:cubicBezTo>
                  <a:cubicBezTo>
                    <a:pt x="143" y="176"/>
                    <a:pt x="143" y="176"/>
                    <a:pt x="143" y="176"/>
                  </a:cubicBezTo>
                  <a:cubicBezTo>
                    <a:pt x="143" y="196"/>
                    <a:pt x="143" y="196"/>
                    <a:pt x="143" y="196"/>
                  </a:cubicBezTo>
                  <a:cubicBezTo>
                    <a:pt x="88" y="166"/>
                    <a:pt x="88" y="166"/>
                    <a:pt x="88" y="166"/>
                  </a:cubicBezTo>
                  <a:cubicBezTo>
                    <a:pt x="143" y="134"/>
                    <a:pt x="143" y="134"/>
                    <a:pt x="143" y="134"/>
                  </a:cubicBezTo>
                  <a:cubicBezTo>
                    <a:pt x="143" y="156"/>
                    <a:pt x="143" y="156"/>
                    <a:pt x="143" y="156"/>
                  </a:cubicBezTo>
                  <a:cubicBezTo>
                    <a:pt x="206" y="156"/>
                    <a:pt x="206" y="156"/>
                    <a:pt x="206" y="156"/>
                  </a:cubicBezTo>
                  <a:cubicBezTo>
                    <a:pt x="250" y="249"/>
                    <a:pt x="250" y="249"/>
                    <a:pt x="250" y="249"/>
                  </a:cubicBezTo>
                  <a:cubicBezTo>
                    <a:pt x="293" y="156"/>
                    <a:pt x="293" y="156"/>
                    <a:pt x="293" y="156"/>
                  </a:cubicBezTo>
                  <a:cubicBezTo>
                    <a:pt x="356" y="156"/>
                    <a:pt x="356" y="156"/>
                    <a:pt x="356" y="156"/>
                  </a:cubicBezTo>
                  <a:cubicBezTo>
                    <a:pt x="356" y="134"/>
                    <a:pt x="356" y="134"/>
                    <a:pt x="356" y="134"/>
                  </a:cubicBezTo>
                  <a:cubicBezTo>
                    <a:pt x="410" y="166"/>
                    <a:pt x="410" y="166"/>
                    <a:pt x="410" y="166"/>
                  </a:cubicBezTo>
                  <a:cubicBezTo>
                    <a:pt x="356" y="196"/>
                    <a:pt x="356" y="196"/>
                    <a:pt x="356" y="196"/>
                  </a:cubicBezTo>
                  <a:cubicBezTo>
                    <a:pt x="356" y="176"/>
                    <a:pt x="356" y="176"/>
                    <a:pt x="356" y="176"/>
                  </a:cubicBezTo>
                  <a:cubicBezTo>
                    <a:pt x="306" y="176"/>
                    <a:pt x="306" y="176"/>
                    <a:pt x="306" y="176"/>
                  </a:cubicBezTo>
                  <a:cubicBezTo>
                    <a:pt x="261" y="273"/>
                    <a:pt x="261" y="273"/>
                    <a:pt x="261" y="273"/>
                  </a:cubicBezTo>
                  <a:cubicBezTo>
                    <a:pt x="299" y="355"/>
                    <a:pt x="299" y="355"/>
                    <a:pt x="299" y="355"/>
                  </a:cubicBezTo>
                  <a:cubicBezTo>
                    <a:pt x="356" y="355"/>
                    <a:pt x="356" y="355"/>
                    <a:pt x="356" y="355"/>
                  </a:cubicBezTo>
                  <a:lnTo>
                    <a:pt x="356" y="334"/>
                  </a:lnTo>
                  <a:close/>
                </a:path>
              </a:pathLst>
            </a:custGeom>
            <a:solidFill>
              <a:srgbClr val="C1ADE5"/>
            </a:solidFill>
            <a:ln w="9525">
              <a:noFill/>
              <a:round/>
              <a:headEnd/>
              <a:tailEnd/>
            </a:ln>
          </p:spPr>
          <p:txBody>
            <a:bodyPr/>
            <a:lstStyle/>
            <a:p>
              <a:pPr defTabSz="696690" eaLnBrk="0" hangingPunct="0">
                <a:lnSpc>
                  <a:spcPct val="90000"/>
                </a:lnSpc>
                <a:spcAft>
                  <a:spcPts val="915"/>
                </a:spcAft>
                <a:buClr>
                  <a:srgbClr val="FFFFFF"/>
                </a:buClr>
              </a:pPr>
              <a:endParaRPr lang="en-US" sz="1200">
                <a:solidFill>
                  <a:srgbClr val="000000"/>
                </a:solidFill>
                <a:latin typeface="Trebuchet MS" pitchFamily="34" charset="0"/>
                <a:ea typeface="MS PGothic"/>
                <a:cs typeface="MS PGothic"/>
              </a:endParaRPr>
            </a:p>
          </p:txBody>
        </p:sp>
        <p:sp>
          <p:nvSpPr>
            <p:cNvPr id="14" name="Freeform 69"/>
            <p:cNvSpPr>
              <a:spLocks noEditPoints="1"/>
            </p:cNvSpPr>
            <p:nvPr/>
          </p:nvSpPr>
          <p:spPr bwMode="auto">
            <a:xfrm>
              <a:off x="3300243" y="3297387"/>
              <a:ext cx="329277" cy="328179"/>
            </a:xfrm>
            <a:custGeom>
              <a:avLst/>
              <a:gdLst>
                <a:gd name="T0" fmla="*/ 2147483647 w 504"/>
                <a:gd name="T1" fmla="*/ 0 h 504"/>
                <a:gd name="T2" fmla="*/ 2147483647 w 504"/>
                <a:gd name="T3" fmla="*/ 2147483647 h 504"/>
                <a:gd name="T4" fmla="*/ 2147483647 w 504"/>
                <a:gd name="T5" fmla="*/ 2147483647 h 504"/>
                <a:gd name="T6" fmla="*/ 2147483647 w 504"/>
                <a:gd name="T7" fmla="*/ 2147483647 h 504"/>
                <a:gd name="T8" fmla="*/ 2147483647 w 504"/>
                <a:gd name="T9" fmla="*/ 2147483647 h 504"/>
                <a:gd name="T10" fmla="*/ 0 w 504"/>
                <a:gd name="T11" fmla="*/ 2147483647 h 504"/>
                <a:gd name="T12" fmla="*/ 2147483647 w 504"/>
                <a:gd name="T13" fmla="*/ 2147483647 h 504"/>
                <a:gd name="T14" fmla="*/ 2147483647 w 504"/>
                <a:gd name="T15" fmla="*/ 2147483647 h 504"/>
                <a:gd name="T16" fmla="*/ 2147483647 w 504"/>
                <a:gd name="T17" fmla="*/ 0 h 504"/>
                <a:gd name="T18" fmla="*/ 2147483647 w 504"/>
                <a:gd name="T19" fmla="*/ 2147483647 h 504"/>
                <a:gd name="T20" fmla="*/ 2147483647 w 504"/>
                <a:gd name="T21" fmla="*/ 2147483647 h 504"/>
                <a:gd name="T22" fmla="*/ 2147483647 w 504"/>
                <a:gd name="T23" fmla="*/ 2147483647 h 504"/>
                <a:gd name="T24" fmla="*/ 2147483647 w 504"/>
                <a:gd name="T25" fmla="*/ 2147483647 h 504"/>
                <a:gd name="T26" fmla="*/ 2147483647 w 504"/>
                <a:gd name="T27" fmla="*/ 2147483647 h 504"/>
                <a:gd name="T28" fmla="*/ 2147483647 w 504"/>
                <a:gd name="T29" fmla="*/ 2147483647 h 504"/>
                <a:gd name="T30" fmla="*/ 2147483647 w 504"/>
                <a:gd name="T31" fmla="*/ 2147483647 h 504"/>
                <a:gd name="T32" fmla="*/ 2147483647 w 504"/>
                <a:gd name="T33" fmla="*/ 2147483647 h 504"/>
                <a:gd name="T34" fmla="*/ 2147483647 w 504"/>
                <a:gd name="T35" fmla="*/ 2147483647 h 504"/>
                <a:gd name="T36" fmla="*/ 2147483647 w 504"/>
                <a:gd name="T37" fmla="*/ 2147483647 h 504"/>
                <a:gd name="T38" fmla="*/ 2147483647 w 504"/>
                <a:gd name="T39" fmla="*/ 2147483647 h 504"/>
                <a:gd name="T40" fmla="*/ 2147483647 w 504"/>
                <a:gd name="T41" fmla="*/ 2147483647 h 504"/>
                <a:gd name="T42" fmla="*/ 2147483647 w 504"/>
                <a:gd name="T43" fmla="*/ 2147483647 h 504"/>
                <a:gd name="T44" fmla="*/ 2147483647 w 504"/>
                <a:gd name="T45" fmla="*/ 2147483647 h 504"/>
                <a:gd name="T46" fmla="*/ 2147483647 w 504"/>
                <a:gd name="T47" fmla="*/ 2147483647 h 504"/>
                <a:gd name="T48" fmla="*/ 2147483647 w 504"/>
                <a:gd name="T49" fmla="*/ 2147483647 h 504"/>
                <a:gd name="T50" fmla="*/ 2147483647 w 504"/>
                <a:gd name="T51" fmla="*/ 2147483647 h 504"/>
                <a:gd name="T52" fmla="*/ 2147483647 w 504"/>
                <a:gd name="T53" fmla="*/ 2147483647 h 504"/>
                <a:gd name="T54" fmla="*/ 2147483647 w 504"/>
                <a:gd name="T55" fmla="*/ 2147483647 h 504"/>
                <a:gd name="T56" fmla="*/ 2147483647 w 504"/>
                <a:gd name="T57" fmla="*/ 2147483647 h 504"/>
                <a:gd name="T58" fmla="*/ 2147483647 w 504"/>
                <a:gd name="T59" fmla="*/ 2147483647 h 504"/>
                <a:gd name="T60" fmla="*/ 2147483647 w 504"/>
                <a:gd name="T61" fmla="*/ 2147483647 h 504"/>
                <a:gd name="T62" fmla="*/ 2147483647 w 504"/>
                <a:gd name="T63" fmla="*/ 2147483647 h 504"/>
                <a:gd name="T64" fmla="*/ 2147483647 w 504"/>
                <a:gd name="T65" fmla="*/ 2147483647 h 504"/>
                <a:gd name="T66" fmla="*/ 2147483647 w 504"/>
                <a:gd name="T67" fmla="*/ 2147483647 h 504"/>
                <a:gd name="T68" fmla="*/ 2147483647 w 504"/>
                <a:gd name="T69" fmla="*/ 2147483647 h 504"/>
                <a:gd name="T70" fmla="*/ 2147483647 w 504"/>
                <a:gd name="T71" fmla="*/ 2147483647 h 504"/>
                <a:gd name="T72" fmla="*/ 2147483647 w 504"/>
                <a:gd name="T73" fmla="*/ 2147483647 h 504"/>
                <a:gd name="T74" fmla="*/ 2147483647 w 504"/>
                <a:gd name="T75" fmla="*/ 2147483647 h 504"/>
                <a:gd name="T76" fmla="*/ 2147483647 w 504"/>
                <a:gd name="T77" fmla="*/ 2147483647 h 504"/>
                <a:gd name="T78" fmla="*/ 2147483647 w 504"/>
                <a:gd name="T79" fmla="*/ 2147483647 h 504"/>
                <a:gd name="T80" fmla="*/ 2147483647 w 504"/>
                <a:gd name="T81" fmla="*/ 2147483647 h 504"/>
                <a:gd name="T82" fmla="*/ 2147483647 w 504"/>
                <a:gd name="T83" fmla="*/ 2147483647 h 504"/>
                <a:gd name="T84" fmla="*/ 2147483647 w 504"/>
                <a:gd name="T85" fmla="*/ 2147483647 h 504"/>
                <a:gd name="T86" fmla="*/ 2147483647 w 504"/>
                <a:gd name="T87" fmla="*/ 2147483647 h 504"/>
                <a:gd name="T88" fmla="*/ 2147483647 w 504"/>
                <a:gd name="T89" fmla="*/ 2147483647 h 504"/>
                <a:gd name="T90" fmla="*/ 2147483647 w 504"/>
                <a:gd name="T91" fmla="*/ 2147483647 h 504"/>
                <a:gd name="T92" fmla="*/ 2147483647 w 504"/>
                <a:gd name="T93" fmla="*/ 2147483647 h 5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4"/>
                <a:gd name="T142" fmla="*/ 0 h 504"/>
                <a:gd name="T143" fmla="*/ 504 w 504"/>
                <a:gd name="T144" fmla="*/ 504 h 5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4" h="504">
                  <a:moveTo>
                    <a:pt x="252" y="0"/>
                  </a:moveTo>
                  <a:cubicBezTo>
                    <a:pt x="230" y="0"/>
                    <a:pt x="208" y="3"/>
                    <a:pt x="188" y="8"/>
                  </a:cubicBezTo>
                  <a:cubicBezTo>
                    <a:pt x="194" y="19"/>
                    <a:pt x="197" y="31"/>
                    <a:pt x="197" y="44"/>
                  </a:cubicBezTo>
                  <a:cubicBezTo>
                    <a:pt x="197" y="84"/>
                    <a:pt x="165" y="116"/>
                    <a:pt x="125" y="116"/>
                  </a:cubicBezTo>
                  <a:cubicBezTo>
                    <a:pt x="99" y="116"/>
                    <a:pt x="77" y="103"/>
                    <a:pt x="64" y="84"/>
                  </a:cubicBezTo>
                  <a:cubicBezTo>
                    <a:pt x="24" y="128"/>
                    <a:pt x="0" y="187"/>
                    <a:pt x="0" y="252"/>
                  </a:cubicBezTo>
                  <a:cubicBezTo>
                    <a:pt x="0" y="391"/>
                    <a:pt x="113" y="504"/>
                    <a:pt x="252" y="504"/>
                  </a:cubicBezTo>
                  <a:cubicBezTo>
                    <a:pt x="391" y="504"/>
                    <a:pt x="504" y="391"/>
                    <a:pt x="504" y="252"/>
                  </a:cubicBezTo>
                  <a:cubicBezTo>
                    <a:pt x="504" y="112"/>
                    <a:pt x="391" y="0"/>
                    <a:pt x="252" y="0"/>
                  </a:cubicBezTo>
                  <a:close/>
                  <a:moveTo>
                    <a:pt x="129" y="76"/>
                  </a:moveTo>
                  <a:cubicBezTo>
                    <a:pt x="144" y="76"/>
                    <a:pt x="156" y="64"/>
                    <a:pt x="156" y="49"/>
                  </a:cubicBezTo>
                  <a:cubicBezTo>
                    <a:pt x="156" y="34"/>
                    <a:pt x="144" y="21"/>
                    <a:pt x="129" y="21"/>
                  </a:cubicBezTo>
                  <a:cubicBezTo>
                    <a:pt x="114" y="21"/>
                    <a:pt x="101" y="34"/>
                    <a:pt x="101" y="49"/>
                  </a:cubicBezTo>
                  <a:cubicBezTo>
                    <a:pt x="101" y="64"/>
                    <a:pt x="114" y="76"/>
                    <a:pt x="129" y="76"/>
                  </a:cubicBezTo>
                  <a:close/>
                  <a:moveTo>
                    <a:pt x="356" y="334"/>
                  </a:moveTo>
                  <a:cubicBezTo>
                    <a:pt x="410" y="365"/>
                    <a:pt x="410" y="365"/>
                    <a:pt x="410" y="365"/>
                  </a:cubicBezTo>
                  <a:cubicBezTo>
                    <a:pt x="356" y="395"/>
                    <a:pt x="356" y="395"/>
                    <a:pt x="356" y="395"/>
                  </a:cubicBezTo>
                  <a:cubicBezTo>
                    <a:pt x="356" y="375"/>
                    <a:pt x="356" y="375"/>
                    <a:pt x="356" y="375"/>
                  </a:cubicBezTo>
                  <a:cubicBezTo>
                    <a:pt x="286" y="375"/>
                    <a:pt x="286" y="375"/>
                    <a:pt x="286" y="375"/>
                  </a:cubicBezTo>
                  <a:cubicBezTo>
                    <a:pt x="250" y="297"/>
                    <a:pt x="250" y="297"/>
                    <a:pt x="250" y="297"/>
                  </a:cubicBezTo>
                  <a:cubicBezTo>
                    <a:pt x="213" y="375"/>
                    <a:pt x="213" y="375"/>
                    <a:pt x="213" y="375"/>
                  </a:cubicBezTo>
                  <a:cubicBezTo>
                    <a:pt x="143" y="375"/>
                    <a:pt x="143" y="375"/>
                    <a:pt x="143" y="375"/>
                  </a:cubicBezTo>
                  <a:cubicBezTo>
                    <a:pt x="143" y="395"/>
                    <a:pt x="143" y="395"/>
                    <a:pt x="143" y="395"/>
                  </a:cubicBezTo>
                  <a:cubicBezTo>
                    <a:pt x="88" y="365"/>
                    <a:pt x="88" y="365"/>
                    <a:pt x="88" y="365"/>
                  </a:cubicBezTo>
                  <a:cubicBezTo>
                    <a:pt x="143" y="334"/>
                    <a:pt x="143" y="334"/>
                    <a:pt x="143" y="334"/>
                  </a:cubicBezTo>
                  <a:cubicBezTo>
                    <a:pt x="143" y="355"/>
                    <a:pt x="143" y="355"/>
                    <a:pt x="143" y="355"/>
                  </a:cubicBezTo>
                  <a:cubicBezTo>
                    <a:pt x="201" y="355"/>
                    <a:pt x="201" y="355"/>
                    <a:pt x="201" y="355"/>
                  </a:cubicBezTo>
                  <a:cubicBezTo>
                    <a:pt x="239" y="273"/>
                    <a:pt x="239" y="273"/>
                    <a:pt x="239" y="273"/>
                  </a:cubicBezTo>
                  <a:cubicBezTo>
                    <a:pt x="193" y="176"/>
                    <a:pt x="193" y="176"/>
                    <a:pt x="193" y="176"/>
                  </a:cubicBezTo>
                  <a:cubicBezTo>
                    <a:pt x="143" y="176"/>
                    <a:pt x="143" y="176"/>
                    <a:pt x="143" y="176"/>
                  </a:cubicBezTo>
                  <a:cubicBezTo>
                    <a:pt x="143" y="196"/>
                    <a:pt x="143" y="196"/>
                    <a:pt x="143" y="196"/>
                  </a:cubicBezTo>
                  <a:cubicBezTo>
                    <a:pt x="88" y="166"/>
                    <a:pt x="88" y="166"/>
                    <a:pt x="88" y="166"/>
                  </a:cubicBezTo>
                  <a:cubicBezTo>
                    <a:pt x="143" y="134"/>
                    <a:pt x="143" y="134"/>
                    <a:pt x="143" y="134"/>
                  </a:cubicBezTo>
                  <a:cubicBezTo>
                    <a:pt x="143" y="156"/>
                    <a:pt x="143" y="156"/>
                    <a:pt x="143" y="156"/>
                  </a:cubicBezTo>
                  <a:cubicBezTo>
                    <a:pt x="206" y="156"/>
                    <a:pt x="206" y="156"/>
                    <a:pt x="206" y="156"/>
                  </a:cubicBezTo>
                  <a:cubicBezTo>
                    <a:pt x="250" y="249"/>
                    <a:pt x="250" y="249"/>
                    <a:pt x="250" y="249"/>
                  </a:cubicBezTo>
                  <a:cubicBezTo>
                    <a:pt x="293" y="156"/>
                    <a:pt x="293" y="156"/>
                    <a:pt x="293" y="156"/>
                  </a:cubicBezTo>
                  <a:cubicBezTo>
                    <a:pt x="356" y="156"/>
                    <a:pt x="356" y="156"/>
                    <a:pt x="356" y="156"/>
                  </a:cubicBezTo>
                  <a:cubicBezTo>
                    <a:pt x="356" y="134"/>
                    <a:pt x="356" y="134"/>
                    <a:pt x="356" y="134"/>
                  </a:cubicBezTo>
                  <a:cubicBezTo>
                    <a:pt x="410" y="166"/>
                    <a:pt x="410" y="166"/>
                    <a:pt x="410" y="166"/>
                  </a:cubicBezTo>
                  <a:cubicBezTo>
                    <a:pt x="356" y="196"/>
                    <a:pt x="356" y="196"/>
                    <a:pt x="356" y="196"/>
                  </a:cubicBezTo>
                  <a:cubicBezTo>
                    <a:pt x="356" y="176"/>
                    <a:pt x="356" y="176"/>
                    <a:pt x="356" y="176"/>
                  </a:cubicBezTo>
                  <a:cubicBezTo>
                    <a:pt x="306" y="176"/>
                    <a:pt x="306" y="176"/>
                    <a:pt x="306" y="176"/>
                  </a:cubicBezTo>
                  <a:cubicBezTo>
                    <a:pt x="261" y="273"/>
                    <a:pt x="261" y="273"/>
                    <a:pt x="261" y="273"/>
                  </a:cubicBezTo>
                  <a:cubicBezTo>
                    <a:pt x="299" y="355"/>
                    <a:pt x="299" y="355"/>
                    <a:pt x="299" y="355"/>
                  </a:cubicBezTo>
                  <a:cubicBezTo>
                    <a:pt x="356" y="355"/>
                    <a:pt x="356" y="355"/>
                    <a:pt x="356" y="355"/>
                  </a:cubicBezTo>
                  <a:lnTo>
                    <a:pt x="356" y="334"/>
                  </a:lnTo>
                  <a:close/>
                </a:path>
              </a:pathLst>
            </a:custGeom>
            <a:solidFill>
              <a:srgbClr val="C1ADE5"/>
            </a:solidFill>
            <a:ln w="9525">
              <a:noFill/>
              <a:round/>
              <a:headEnd/>
              <a:tailEnd/>
            </a:ln>
          </p:spPr>
          <p:txBody>
            <a:bodyPr/>
            <a:lstStyle/>
            <a:p>
              <a:pPr defTabSz="696690" eaLnBrk="0" hangingPunct="0">
                <a:lnSpc>
                  <a:spcPct val="90000"/>
                </a:lnSpc>
                <a:spcAft>
                  <a:spcPts val="915"/>
                </a:spcAft>
                <a:buClr>
                  <a:srgbClr val="FFFFFF"/>
                </a:buClr>
              </a:pPr>
              <a:endParaRPr lang="en-US" sz="1200">
                <a:solidFill>
                  <a:srgbClr val="000000"/>
                </a:solidFill>
                <a:latin typeface="Trebuchet MS" pitchFamily="34" charset="0"/>
                <a:ea typeface="MS PGothic"/>
                <a:cs typeface="MS PGothic"/>
              </a:endParaRPr>
            </a:p>
          </p:txBody>
        </p:sp>
        <p:sp>
          <p:nvSpPr>
            <p:cNvPr id="15" name="Freeform 69"/>
            <p:cNvSpPr>
              <a:spLocks noEditPoints="1"/>
            </p:cNvSpPr>
            <p:nvPr/>
          </p:nvSpPr>
          <p:spPr bwMode="auto">
            <a:xfrm>
              <a:off x="4561007" y="3311241"/>
              <a:ext cx="329277" cy="328179"/>
            </a:xfrm>
            <a:custGeom>
              <a:avLst/>
              <a:gdLst>
                <a:gd name="T0" fmla="*/ 2147483647 w 504"/>
                <a:gd name="T1" fmla="*/ 0 h 504"/>
                <a:gd name="T2" fmla="*/ 2147483647 w 504"/>
                <a:gd name="T3" fmla="*/ 2147483647 h 504"/>
                <a:gd name="T4" fmla="*/ 2147483647 w 504"/>
                <a:gd name="T5" fmla="*/ 2147483647 h 504"/>
                <a:gd name="T6" fmla="*/ 2147483647 w 504"/>
                <a:gd name="T7" fmla="*/ 2147483647 h 504"/>
                <a:gd name="T8" fmla="*/ 2147483647 w 504"/>
                <a:gd name="T9" fmla="*/ 2147483647 h 504"/>
                <a:gd name="T10" fmla="*/ 0 w 504"/>
                <a:gd name="T11" fmla="*/ 2147483647 h 504"/>
                <a:gd name="T12" fmla="*/ 2147483647 w 504"/>
                <a:gd name="T13" fmla="*/ 2147483647 h 504"/>
                <a:gd name="T14" fmla="*/ 2147483647 w 504"/>
                <a:gd name="T15" fmla="*/ 2147483647 h 504"/>
                <a:gd name="T16" fmla="*/ 2147483647 w 504"/>
                <a:gd name="T17" fmla="*/ 0 h 504"/>
                <a:gd name="T18" fmla="*/ 2147483647 w 504"/>
                <a:gd name="T19" fmla="*/ 2147483647 h 504"/>
                <a:gd name="T20" fmla="*/ 2147483647 w 504"/>
                <a:gd name="T21" fmla="*/ 2147483647 h 504"/>
                <a:gd name="T22" fmla="*/ 2147483647 w 504"/>
                <a:gd name="T23" fmla="*/ 2147483647 h 504"/>
                <a:gd name="T24" fmla="*/ 2147483647 w 504"/>
                <a:gd name="T25" fmla="*/ 2147483647 h 504"/>
                <a:gd name="T26" fmla="*/ 2147483647 w 504"/>
                <a:gd name="T27" fmla="*/ 2147483647 h 504"/>
                <a:gd name="T28" fmla="*/ 2147483647 w 504"/>
                <a:gd name="T29" fmla="*/ 2147483647 h 504"/>
                <a:gd name="T30" fmla="*/ 2147483647 w 504"/>
                <a:gd name="T31" fmla="*/ 2147483647 h 504"/>
                <a:gd name="T32" fmla="*/ 2147483647 w 504"/>
                <a:gd name="T33" fmla="*/ 2147483647 h 504"/>
                <a:gd name="T34" fmla="*/ 2147483647 w 504"/>
                <a:gd name="T35" fmla="*/ 2147483647 h 504"/>
                <a:gd name="T36" fmla="*/ 2147483647 w 504"/>
                <a:gd name="T37" fmla="*/ 2147483647 h 504"/>
                <a:gd name="T38" fmla="*/ 2147483647 w 504"/>
                <a:gd name="T39" fmla="*/ 2147483647 h 504"/>
                <a:gd name="T40" fmla="*/ 2147483647 w 504"/>
                <a:gd name="T41" fmla="*/ 2147483647 h 504"/>
                <a:gd name="T42" fmla="*/ 2147483647 w 504"/>
                <a:gd name="T43" fmla="*/ 2147483647 h 504"/>
                <a:gd name="T44" fmla="*/ 2147483647 w 504"/>
                <a:gd name="T45" fmla="*/ 2147483647 h 504"/>
                <a:gd name="T46" fmla="*/ 2147483647 w 504"/>
                <a:gd name="T47" fmla="*/ 2147483647 h 504"/>
                <a:gd name="T48" fmla="*/ 2147483647 w 504"/>
                <a:gd name="T49" fmla="*/ 2147483647 h 504"/>
                <a:gd name="T50" fmla="*/ 2147483647 w 504"/>
                <a:gd name="T51" fmla="*/ 2147483647 h 504"/>
                <a:gd name="T52" fmla="*/ 2147483647 w 504"/>
                <a:gd name="T53" fmla="*/ 2147483647 h 504"/>
                <a:gd name="T54" fmla="*/ 2147483647 w 504"/>
                <a:gd name="T55" fmla="*/ 2147483647 h 504"/>
                <a:gd name="T56" fmla="*/ 2147483647 w 504"/>
                <a:gd name="T57" fmla="*/ 2147483647 h 504"/>
                <a:gd name="T58" fmla="*/ 2147483647 w 504"/>
                <a:gd name="T59" fmla="*/ 2147483647 h 504"/>
                <a:gd name="T60" fmla="*/ 2147483647 w 504"/>
                <a:gd name="T61" fmla="*/ 2147483647 h 504"/>
                <a:gd name="T62" fmla="*/ 2147483647 w 504"/>
                <a:gd name="T63" fmla="*/ 2147483647 h 504"/>
                <a:gd name="T64" fmla="*/ 2147483647 w 504"/>
                <a:gd name="T65" fmla="*/ 2147483647 h 504"/>
                <a:gd name="T66" fmla="*/ 2147483647 w 504"/>
                <a:gd name="T67" fmla="*/ 2147483647 h 504"/>
                <a:gd name="T68" fmla="*/ 2147483647 w 504"/>
                <a:gd name="T69" fmla="*/ 2147483647 h 504"/>
                <a:gd name="T70" fmla="*/ 2147483647 w 504"/>
                <a:gd name="T71" fmla="*/ 2147483647 h 504"/>
                <a:gd name="T72" fmla="*/ 2147483647 w 504"/>
                <a:gd name="T73" fmla="*/ 2147483647 h 504"/>
                <a:gd name="T74" fmla="*/ 2147483647 w 504"/>
                <a:gd name="T75" fmla="*/ 2147483647 h 504"/>
                <a:gd name="T76" fmla="*/ 2147483647 w 504"/>
                <a:gd name="T77" fmla="*/ 2147483647 h 504"/>
                <a:gd name="T78" fmla="*/ 2147483647 w 504"/>
                <a:gd name="T79" fmla="*/ 2147483647 h 504"/>
                <a:gd name="T80" fmla="*/ 2147483647 w 504"/>
                <a:gd name="T81" fmla="*/ 2147483647 h 504"/>
                <a:gd name="T82" fmla="*/ 2147483647 w 504"/>
                <a:gd name="T83" fmla="*/ 2147483647 h 504"/>
                <a:gd name="T84" fmla="*/ 2147483647 w 504"/>
                <a:gd name="T85" fmla="*/ 2147483647 h 504"/>
                <a:gd name="T86" fmla="*/ 2147483647 w 504"/>
                <a:gd name="T87" fmla="*/ 2147483647 h 504"/>
                <a:gd name="T88" fmla="*/ 2147483647 w 504"/>
                <a:gd name="T89" fmla="*/ 2147483647 h 504"/>
                <a:gd name="T90" fmla="*/ 2147483647 w 504"/>
                <a:gd name="T91" fmla="*/ 2147483647 h 504"/>
                <a:gd name="T92" fmla="*/ 2147483647 w 504"/>
                <a:gd name="T93" fmla="*/ 2147483647 h 5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4"/>
                <a:gd name="T142" fmla="*/ 0 h 504"/>
                <a:gd name="T143" fmla="*/ 504 w 504"/>
                <a:gd name="T144" fmla="*/ 504 h 5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4" h="504">
                  <a:moveTo>
                    <a:pt x="252" y="0"/>
                  </a:moveTo>
                  <a:cubicBezTo>
                    <a:pt x="230" y="0"/>
                    <a:pt x="208" y="3"/>
                    <a:pt x="188" y="8"/>
                  </a:cubicBezTo>
                  <a:cubicBezTo>
                    <a:pt x="194" y="19"/>
                    <a:pt x="197" y="31"/>
                    <a:pt x="197" y="44"/>
                  </a:cubicBezTo>
                  <a:cubicBezTo>
                    <a:pt x="197" y="84"/>
                    <a:pt x="165" y="116"/>
                    <a:pt x="125" y="116"/>
                  </a:cubicBezTo>
                  <a:cubicBezTo>
                    <a:pt x="99" y="116"/>
                    <a:pt x="77" y="103"/>
                    <a:pt x="64" y="84"/>
                  </a:cubicBezTo>
                  <a:cubicBezTo>
                    <a:pt x="24" y="128"/>
                    <a:pt x="0" y="187"/>
                    <a:pt x="0" y="252"/>
                  </a:cubicBezTo>
                  <a:cubicBezTo>
                    <a:pt x="0" y="391"/>
                    <a:pt x="113" y="504"/>
                    <a:pt x="252" y="504"/>
                  </a:cubicBezTo>
                  <a:cubicBezTo>
                    <a:pt x="391" y="504"/>
                    <a:pt x="504" y="391"/>
                    <a:pt x="504" y="252"/>
                  </a:cubicBezTo>
                  <a:cubicBezTo>
                    <a:pt x="504" y="112"/>
                    <a:pt x="391" y="0"/>
                    <a:pt x="252" y="0"/>
                  </a:cubicBezTo>
                  <a:close/>
                  <a:moveTo>
                    <a:pt x="129" y="76"/>
                  </a:moveTo>
                  <a:cubicBezTo>
                    <a:pt x="144" y="76"/>
                    <a:pt x="156" y="64"/>
                    <a:pt x="156" y="49"/>
                  </a:cubicBezTo>
                  <a:cubicBezTo>
                    <a:pt x="156" y="34"/>
                    <a:pt x="144" y="21"/>
                    <a:pt x="129" y="21"/>
                  </a:cubicBezTo>
                  <a:cubicBezTo>
                    <a:pt x="114" y="21"/>
                    <a:pt x="101" y="34"/>
                    <a:pt x="101" y="49"/>
                  </a:cubicBezTo>
                  <a:cubicBezTo>
                    <a:pt x="101" y="64"/>
                    <a:pt x="114" y="76"/>
                    <a:pt x="129" y="76"/>
                  </a:cubicBezTo>
                  <a:close/>
                  <a:moveTo>
                    <a:pt x="356" y="334"/>
                  </a:moveTo>
                  <a:cubicBezTo>
                    <a:pt x="410" y="365"/>
                    <a:pt x="410" y="365"/>
                    <a:pt x="410" y="365"/>
                  </a:cubicBezTo>
                  <a:cubicBezTo>
                    <a:pt x="356" y="395"/>
                    <a:pt x="356" y="395"/>
                    <a:pt x="356" y="395"/>
                  </a:cubicBezTo>
                  <a:cubicBezTo>
                    <a:pt x="356" y="375"/>
                    <a:pt x="356" y="375"/>
                    <a:pt x="356" y="375"/>
                  </a:cubicBezTo>
                  <a:cubicBezTo>
                    <a:pt x="286" y="375"/>
                    <a:pt x="286" y="375"/>
                    <a:pt x="286" y="375"/>
                  </a:cubicBezTo>
                  <a:cubicBezTo>
                    <a:pt x="250" y="297"/>
                    <a:pt x="250" y="297"/>
                    <a:pt x="250" y="297"/>
                  </a:cubicBezTo>
                  <a:cubicBezTo>
                    <a:pt x="213" y="375"/>
                    <a:pt x="213" y="375"/>
                    <a:pt x="213" y="375"/>
                  </a:cubicBezTo>
                  <a:cubicBezTo>
                    <a:pt x="143" y="375"/>
                    <a:pt x="143" y="375"/>
                    <a:pt x="143" y="375"/>
                  </a:cubicBezTo>
                  <a:cubicBezTo>
                    <a:pt x="143" y="395"/>
                    <a:pt x="143" y="395"/>
                    <a:pt x="143" y="395"/>
                  </a:cubicBezTo>
                  <a:cubicBezTo>
                    <a:pt x="88" y="365"/>
                    <a:pt x="88" y="365"/>
                    <a:pt x="88" y="365"/>
                  </a:cubicBezTo>
                  <a:cubicBezTo>
                    <a:pt x="143" y="334"/>
                    <a:pt x="143" y="334"/>
                    <a:pt x="143" y="334"/>
                  </a:cubicBezTo>
                  <a:cubicBezTo>
                    <a:pt x="143" y="355"/>
                    <a:pt x="143" y="355"/>
                    <a:pt x="143" y="355"/>
                  </a:cubicBezTo>
                  <a:cubicBezTo>
                    <a:pt x="201" y="355"/>
                    <a:pt x="201" y="355"/>
                    <a:pt x="201" y="355"/>
                  </a:cubicBezTo>
                  <a:cubicBezTo>
                    <a:pt x="239" y="273"/>
                    <a:pt x="239" y="273"/>
                    <a:pt x="239" y="273"/>
                  </a:cubicBezTo>
                  <a:cubicBezTo>
                    <a:pt x="193" y="176"/>
                    <a:pt x="193" y="176"/>
                    <a:pt x="193" y="176"/>
                  </a:cubicBezTo>
                  <a:cubicBezTo>
                    <a:pt x="143" y="176"/>
                    <a:pt x="143" y="176"/>
                    <a:pt x="143" y="176"/>
                  </a:cubicBezTo>
                  <a:cubicBezTo>
                    <a:pt x="143" y="196"/>
                    <a:pt x="143" y="196"/>
                    <a:pt x="143" y="196"/>
                  </a:cubicBezTo>
                  <a:cubicBezTo>
                    <a:pt x="88" y="166"/>
                    <a:pt x="88" y="166"/>
                    <a:pt x="88" y="166"/>
                  </a:cubicBezTo>
                  <a:cubicBezTo>
                    <a:pt x="143" y="134"/>
                    <a:pt x="143" y="134"/>
                    <a:pt x="143" y="134"/>
                  </a:cubicBezTo>
                  <a:cubicBezTo>
                    <a:pt x="143" y="156"/>
                    <a:pt x="143" y="156"/>
                    <a:pt x="143" y="156"/>
                  </a:cubicBezTo>
                  <a:cubicBezTo>
                    <a:pt x="206" y="156"/>
                    <a:pt x="206" y="156"/>
                    <a:pt x="206" y="156"/>
                  </a:cubicBezTo>
                  <a:cubicBezTo>
                    <a:pt x="250" y="249"/>
                    <a:pt x="250" y="249"/>
                    <a:pt x="250" y="249"/>
                  </a:cubicBezTo>
                  <a:cubicBezTo>
                    <a:pt x="293" y="156"/>
                    <a:pt x="293" y="156"/>
                    <a:pt x="293" y="156"/>
                  </a:cubicBezTo>
                  <a:cubicBezTo>
                    <a:pt x="356" y="156"/>
                    <a:pt x="356" y="156"/>
                    <a:pt x="356" y="156"/>
                  </a:cubicBezTo>
                  <a:cubicBezTo>
                    <a:pt x="356" y="134"/>
                    <a:pt x="356" y="134"/>
                    <a:pt x="356" y="134"/>
                  </a:cubicBezTo>
                  <a:cubicBezTo>
                    <a:pt x="410" y="166"/>
                    <a:pt x="410" y="166"/>
                    <a:pt x="410" y="166"/>
                  </a:cubicBezTo>
                  <a:cubicBezTo>
                    <a:pt x="356" y="196"/>
                    <a:pt x="356" y="196"/>
                    <a:pt x="356" y="196"/>
                  </a:cubicBezTo>
                  <a:cubicBezTo>
                    <a:pt x="356" y="176"/>
                    <a:pt x="356" y="176"/>
                    <a:pt x="356" y="176"/>
                  </a:cubicBezTo>
                  <a:cubicBezTo>
                    <a:pt x="306" y="176"/>
                    <a:pt x="306" y="176"/>
                    <a:pt x="306" y="176"/>
                  </a:cubicBezTo>
                  <a:cubicBezTo>
                    <a:pt x="261" y="273"/>
                    <a:pt x="261" y="273"/>
                    <a:pt x="261" y="273"/>
                  </a:cubicBezTo>
                  <a:cubicBezTo>
                    <a:pt x="299" y="355"/>
                    <a:pt x="299" y="355"/>
                    <a:pt x="299" y="355"/>
                  </a:cubicBezTo>
                  <a:cubicBezTo>
                    <a:pt x="356" y="355"/>
                    <a:pt x="356" y="355"/>
                    <a:pt x="356" y="355"/>
                  </a:cubicBezTo>
                  <a:lnTo>
                    <a:pt x="356" y="334"/>
                  </a:lnTo>
                  <a:close/>
                </a:path>
              </a:pathLst>
            </a:custGeom>
            <a:solidFill>
              <a:srgbClr val="C1ADE5"/>
            </a:solidFill>
            <a:ln w="9525">
              <a:noFill/>
              <a:round/>
              <a:headEnd/>
              <a:tailEnd/>
            </a:ln>
          </p:spPr>
          <p:txBody>
            <a:bodyPr/>
            <a:lstStyle/>
            <a:p>
              <a:pPr defTabSz="696690" eaLnBrk="0" hangingPunct="0">
                <a:lnSpc>
                  <a:spcPct val="90000"/>
                </a:lnSpc>
                <a:spcAft>
                  <a:spcPts val="915"/>
                </a:spcAft>
                <a:buClr>
                  <a:srgbClr val="FFFFFF"/>
                </a:buClr>
              </a:pPr>
              <a:endParaRPr lang="en-US" sz="1200">
                <a:solidFill>
                  <a:srgbClr val="000000"/>
                </a:solidFill>
                <a:latin typeface="Trebuchet MS" pitchFamily="34" charset="0"/>
                <a:ea typeface="MS PGothic"/>
                <a:cs typeface="MS PGothic"/>
              </a:endParaRPr>
            </a:p>
          </p:txBody>
        </p:sp>
        <p:sp>
          <p:nvSpPr>
            <p:cNvPr id="16" name="Freeform 69"/>
            <p:cNvSpPr>
              <a:spLocks noEditPoints="1"/>
            </p:cNvSpPr>
            <p:nvPr/>
          </p:nvSpPr>
          <p:spPr bwMode="auto">
            <a:xfrm>
              <a:off x="5960313" y="2881750"/>
              <a:ext cx="329277" cy="328179"/>
            </a:xfrm>
            <a:custGeom>
              <a:avLst/>
              <a:gdLst>
                <a:gd name="T0" fmla="*/ 2147483647 w 504"/>
                <a:gd name="T1" fmla="*/ 0 h 504"/>
                <a:gd name="T2" fmla="*/ 2147483647 w 504"/>
                <a:gd name="T3" fmla="*/ 2147483647 h 504"/>
                <a:gd name="T4" fmla="*/ 2147483647 w 504"/>
                <a:gd name="T5" fmla="*/ 2147483647 h 504"/>
                <a:gd name="T6" fmla="*/ 2147483647 w 504"/>
                <a:gd name="T7" fmla="*/ 2147483647 h 504"/>
                <a:gd name="T8" fmla="*/ 2147483647 w 504"/>
                <a:gd name="T9" fmla="*/ 2147483647 h 504"/>
                <a:gd name="T10" fmla="*/ 0 w 504"/>
                <a:gd name="T11" fmla="*/ 2147483647 h 504"/>
                <a:gd name="T12" fmla="*/ 2147483647 w 504"/>
                <a:gd name="T13" fmla="*/ 2147483647 h 504"/>
                <a:gd name="T14" fmla="*/ 2147483647 w 504"/>
                <a:gd name="T15" fmla="*/ 2147483647 h 504"/>
                <a:gd name="T16" fmla="*/ 2147483647 w 504"/>
                <a:gd name="T17" fmla="*/ 0 h 504"/>
                <a:gd name="T18" fmla="*/ 2147483647 w 504"/>
                <a:gd name="T19" fmla="*/ 2147483647 h 504"/>
                <a:gd name="T20" fmla="*/ 2147483647 w 504"/>
                <a:gd name="T21" fmla="*/ 2147483647 h 504"/>
                <a:gd name="T22" fmla="*/ 2147483647 w 504"/>
                <a:gd name="T23" fmla="*/ 2147483647 h 504"/>
                <a:gd name="T24" fmla="*/ 2147483647 w 504"/>
                <a:gd name="T25" fmla="*/ 2147483647 h 504"/>
                <a:gd name="T26" fmla="*/ 2147483647 w 504"/>
                <a:gd name="T27" fmla="*/ 2147483647 h 504"/>
                <a:gd name="T28" fmla="*/ 2147483647 w 504"/>
                <a:gd name="T29" fmla="*/ 2147483647 h 504"/>
                <a:gd name="T30" fmla="*/ 2147483647 w 504"/>
                <a:gd name="T31" fmla="*/ 2147483647 h 504"/>
                <a:gd name="T32" fmla="*/ 2147483647 w 504"/>
                <a:gd name="T33" fmla="*/ 2147483647 h 504"/>
                <a:gd name="T34" fmla="*/ 2147483647 w 504"/>
                <a:gd name="T35" fmla="*/ 2147483647 h 504"/>
                <a:gd name="T36" fmla="*/ 2147483647 w 504"/>
                <a:gd name="T37" fmla="*/ 2147483647 h 504"/>
                <a:gd name="T38" fmla="*/ 2147483647 w 504"/>
                <a:gd name="T39" fmla="*/ 2147483647 h 504"/>
                <a:gd name="T40" fmla="*/ 2147483647 w 504"/>
                <a:gd name="T41" fmla="*/ 2147483647 h 504"/>
                <a:gd name="T42" fmla="*/ 2147483647 w 504"/>
                <a:gd name="T43" fmla="*/ 2147483647 h 504"/>
                <a:gd name="T44" fmla="*/ 2147483647 w 504"/>
                <a:gd name="T45" fmla="*/ 2147483647 h 504"/>
                <a:gd name="T46" fmla="*/ 2147483647 w 504"/>
                <a:gd name="T47" fmla="*/ 2147483647 h 504"/>
                <a:gd name="T48" fmla="*/ 2147483647 w 504"/>
                <a:gd name="T49" fmla="*/ 2147483647 h 504"/>
                <a:gd name="T50" fmla="*/ 2147483647 w 504"/>
                <a:gd name="T51" fmla="*/ 2147483647 h 504"/>
                <a:gd name="T52" fmla="*/ 2147483647 w 504"/>
                <a:gd name="T53" fmla="*/ 2147483647 h 504"/>
                <a:gd name="T54" fmla="*/ 2147483647 w 504"/>
                <a:gd name="T55" fmla="*/ 2147483647 h 504"/>
                <a:gd name="T56" fmla="*/ 2147483647 w 504"/>
                <a:gd name="T57" fmla="*/ 2147483647 h 504"/>
                <a:gd name="T58" fmla="*/ 2147483647 w 504"/>
                <a:gd name="T59" fmla="*/ 2147483647 h 504"/>
                <a:gd name="T60" fmla="*/ 2147483647 w 504"/>
                <a:gd name="T61" fmla="*/ 2147483647 h 504"/>
                <a:gd name="T62" fmla="*/ 2147483647 w 504"/>
                <a:gd name="T63" fmla="*/ 2147483647 h 504"/>
                <a:gd name="T64" fmla="*/ 2147483647 w 504"/>
                <a:gd name="T65" fmla="*/ 2147483647 h 504"/>
                <a:gd name="T66" fmla="*/ 2147483647 w 504"/>
                <a:gd name="T67" fmla="*/ 2147483647 h 504"/>
                <a:gd name="T68" fmla="*/ 2147483647 w 504"/>
                <a:gd name="T69" fmla="*/ 2147483647 h 504"/>
                <a:gd name="T70" fmla="*/ 2147483647 w 504"/>
                <a:gd name="T71" fmla="*/ 2147483647 h 504"/>
                <a:gd name="T72" fmla="*/ 2147483647 w 504"/>
                <a:gd name="T73" fmla="*/ 2147483647 h 504"/>
                <a:gd name="T74" fmla="*/ 2147483647 w 504"/>
                <a:gd name="T75" fmla="*/ 2147483647 h 504"/>
                <a:gd name="T76" fmla="*/ 2147483647 w 504"/>
                <a:gd name="T77" fmla="*/ 2147483647 h 504"/>
                <a:gd name="T78" fmla="*/ 2147483647 w 504"/>
                <a:gd name="T79" fmla="*/ 2147483647 h 504"/>
                <a:gd name="T80" fmla="*/ 2147483647 w 504"/>
                <a:gd name="T81" fmla="*/ 2147483647 h 504"/>
                <a:gd name="T82" fmla="*/ 2147483647 w 504"/>
                <a:gd name="T83" fmla="*/ 2147483647 h 504"/>
                <a:gd name="T84" fmla="*/ 2147483647 w 504"/>
                <a:gd name="T85" fmla="*/ 2147483647 h 504"/>
                <a:gd name="T86" fmla="*/ 2147483647 w 504"/>
                <a:gd name="T87" fmla="*/ 2147483647 h 504"/>
                <a:gd name="T88" fmla="*/ 2147483647 w 504"/>
                <a:gd name="T89" fmla="*/ 2147483647 h 504"/>
                <a:gd name="T90" fmla="*/ 2147483647 w 504"/>
                <a:gd name="T91" fmla="*/ 2147483647 h 504"/>
                <a:gd name="T92" fmla="*/ 2147483647 w 504"/>
                <a:gd name="T93" fmla="*/ 2147483647 h 5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4"/>
                <a:gd name="T142" fmla="*/ 0 h 504"/>
                <a:gd name="T143" fmla="*/ 504 w 504"/>
                <a:gd name="T144" fmla="*/ 504 h 5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4" h="504">
                  <a:moveTo>
                    <a:pt x="252" y="0"/>
                  </a:moveTo>
                  <a:cubicBezTo>
                    <a:pt x="230" y="0"/>
                    <a:pt x="208" y="3"/>
                    <a:pt x="188" y="8"/>
                  </a:cubicBezTo>
                  <a:cubicBezTo>
                    <a:pt x="194" y="19"/>
                    <a:pt x="197" y="31"/>
                    <a:pt x="197" y="44"/>
                  </a:cubicBezTo>
                  <a:cubicBezTo>
                    <a:pt x="197" y="84"/>
                    <a:pt x="165" y="116"/>
                    <a:pt x="125" y="116"/>
                  </a:cubicBezTo>
                  <a:cubicBezTo>
                    <a:pt x="99" y="116"/>
                    <a:pt x="77" y="103"/>
                    <a:pt x="64" y="84"/>
                  </a:cubicBezTo>
                  <a:cubicBezTo>
                    <a:pt x="24" y="128"/>
                    <a:pt x="0" y="187"/>
                    <a:pt x="0" y="252"/>
                  </a:cubicBezTo>
                  <a:cubicBezTo>
                    <a:pt x="0" y="391"/>
                    <a:pt x="113" y="504"/>
                    <a:pt x="252" y="504"/>
                  </a:cubicBezTo>
                  <a:cubicBezTo>
                    <a:pt x="391" y="504"/>
                    <a:pt x="504" y="391"/>
                    <a:pt x="504" y="252"/>
                  </a:cubicBezTo>
                  <a:cubicBezTo>
                    <a:pt x="504" y="112"/>
                    <a:pt x="391" y="0"/>
                    <a:pt x="252" y="0"/>
                  </a:cubicBezTo>
                  <a:close/>
                  <a:moveTo>
                    <a:pt x="129" y="76"/>
                  </a:moveTo>
                  <a:cubicBezTo>
                    <a:pt x="144" y="76"/>
                    <a:pt x="156" y="64"/>
                    <a:pt x="156" y="49"/>
                  </a:cubicBezTo>
                  <a:cubicBezTo>
                    <a:pt x="156" y="34"/>
                    <a:pt x="144" y="21"/>
                    <a:pt x="129" y="21"/>
                  </a:cubicBezTo>
                  <a:cubicBezTo>
                    <a:pt x="114" y="21"/>
                    <a:pt x="101" y="34"/>
                    <a:pt x="101" y="49"/>
                  </a:cubicBezTo>
                  <a:cubicBezTo>
                    <a:pt x="101" y="64"/>
                    <a:pt x="114" y="76"/>
                    <a:pt x="129" y="76"/>
                  </a:cubicBezTo>
                  <a:close/>
                  <a:moveTo>
                    <a:pt x="356" y="334"/>
                  </a:moveTo>
                  <a:cubicBezTo>
                    <a:pt x="410" y="365"/>
                    <a:pt x="410" y="365"/>
                    <a:pt x="410" y="365"/>
                  </a:cubicBezTo>
                  <a:cubicBezTo>
                    <a:pt x="356" y="395"/>
                    <a:pt x="356" y="395"/>
                    <a:pt x="356" y="395"/>
                  </a:cubicBezTo>
                  <a:cubicBezTo>
                    <a:pt x="356" y="375"/>
                    <a:pt x="356" y="375"/>
                    <a:pt x="356" y="375"/>
                  </a:cubicBezTo>
                  <a:cubicBezTo>
                    <a:pt x="286" y="375"/>
                    <a:pt x="286" y="375"/>
                    <a:pt x="286" y="375"/>
                  </a:cubicBezTo>
                  <a:cubicBezTo>
                    <a:pt x="250" y="297"/>
                    <a:pt x="250" y="297"/>
                    <a:pt x="250" y="297"/>
                  </a:cubicBezTo>
                  <a:cubicBezTo>
                    <a:pt x="213" y="375"/>
                    <a:pt x="213" y="375"/>
                    <a:pt x="213" y="375"/>
                  </a:cubicBezTo>
                  <a:cubicBezTo>
                    <a:pt x="143" y="375"/>
                    <a:pt x="143" y="375"/>
                    <a:pt x="143" y="375"/>
                  </a:cubicBezTo>
                  <a:cubicBezTo>
                    <a:pt x="143" y="395"/>
                    <a:pt x="143" y="395"/>
                    <a:pt x="143" y="395"/>
                  </a:cubicBezTo>
                  <a:cubicBezTo>
                    <a:pt x="88" y="365"/>
                    <a:pt x="88" y="365"/>
                    <a:pt x="88" y="365"/>
                  </a:cubicBezTo>
                  <a:cubicBezTo>
                    <a:pt x="143" y="334"/>
                    <a:pt x="143" y="334"/>
                    <a:pt x="143" y="334"/>
                  </a:cubicBezTo>
                  <a:cubicBezTo>
                    <a:pt x="143" y="355"/>
                    <a:pt x="143" y="355"/>
                    <a:pt x="143" y="355"/>
                  </a:cubicBezTo>
                  <a:cubicBezTo>
                    <a:pt x="201" y="355"/>
                    <a:pt x="201" y="355"/>
                    <a:pt x="201" y="355"/>
                  </a:cubicBezTo>
                  <a:cubicBezTo>
                    <a:pt x="239" y="273"/>
                    <a:pt x="239" y="273"/>
                    <a:pt x="239" y="273"/>
                  </a:cubicBezTo>
                  <a:cubicBezTo>
                    <a:pt x="193" y="176"/>
                    <a:pt x="193" y="176"/>
                    <a:pt x="193" y="176"/>
                  </a:cubicBezTo>
                  <a:cubicBezTo>
                    <a:pt x="143" y="176"/>
                    <a:pt x="143" y="176"/>
                    <a:pt x="143" y="176"/>
                  </a:cubicBezTo>
                  <a:cubicBezTo>
                    <a:pt x="143" y="196"/>
                    <a:pt x="143" y="196"/>
                    <a:pt x="143" y="196"/>
                  </a:cubicBezTo>
                  <a:cubicBezTo>
                    <a:pt x="88" y="166"/>
                    <a:pt x="88" y="166"/>
                    <a:pt x="88" y="166"/>
                  </a:cubicBezTo>
                  <a:cubicBezTo>
                    <a:pt x="143" y="134"/>
                    <a:pt x="143" y="134"/>
                    <a:pt x="143" y="134"/>
                  </a:cubicBezTo>
                  <a:cubicBezTo>
                    <a:pt x="143" y="156"/>
                    <a:pt x="143" y="156"/>
                    <a:pt x="143" y="156"/>
                  </a:cubicBezTo>
                  <a:cubicBezTo>
                    <a:pt x="206" y="156"/>
                    <a:pt x="206" y="156"/>
                    <a:pt x="206" y="156"/>
                  </a:cubicBezTo>
                  <a:cubicBezTo>
                    <a:pt x="250" y="249"/>
                    <a:pt x="250" y="249"/>
                    <a:pt x="250" y="249"/>
                  </a:cubicBezTo>
                  <a:cubicBezTo>
                    <a:pt x="293" y="156"/>
                    <a:pt x="293" y="156"/>
                    <a:pt x="293" y="156"/>
                  </a:cubicBezTo>
                  <a:cubicBezTo>
                    <a:pt x="356" y="156"/>
                    <a:pt x="356" y="156"/>
                    <a:pt x="356" y="156"/>
                  </a:cubicBezTo>
                  <a:cubicBezTo>
                    <a:pt x="356" y="134"/>
                    <a:pt x="356" y="134"/>
                    <a:pt x="356" y="134"/>
                  </a:cubicBezTo>
                  <a:cubicBezTo>
                    <a:pt x="410" y="166"/>
                    <a:pt x="410" y="166"/>
                    <a:pt x="410" y="166"/>
                  </a:cubicBezTo>
                  <a:cubicBezTo>
                    <a:pt x="356" y="196"/>
                    <a:pt x="356" y="196"/>
                    <a:pt x="356" y="196"/>
                  </a:cubicBezTo>
                  <a:cubicBezTo>
                    <a:pt x="356" y="176"/>
                    <a:pt x="356" y="176"/>
                    <a:pt x="356" y="176"/>
                  </a:cubicBezTo>
                  <a:cubicBezTo>
                    <a:pt x="306" y="176"/>
                    <a:pt x="306" y="176"/>
                    <a:pt x="306" y="176"/>
                  </a:cubicBezTo>
                  <a:cubicBezTo>
                    <a:pt x="261" y="273"/>
                    <a:pt x="261" y="273"/>
                    <a:pt x="261" y="273"/>
                  </a:cubicBezTo>
                  <a:cubicBezTo>
                    <a:pt x="299" y="355"/>
                    <a:pt x="299" y="355"/>
                    <a:pt x="299" y="355"/>
                  </a:cubicBezTo>
                  <a:cubicBezTo>
                    <a:pt x="356" y="355"/>
                    <a:pt x="356" y="355"/>
                    <a:pt x="356" y="355"/>
                  </a:cubicBezTo>
                  <a:lnTo>
                    <a:pt x="356" y="334"/>
                  </a:lnTo>
                  <a:close/>
                </a:path>
              </a:pathLst>
            </a:custGeom>
            <a:solidFill>
              <a:srgbClr val="C1ADE5"/>
            </a:solidFill>
            <a:ln w="9525">
              <a:noFill/>
              <a:round/>
              <a:headEnd/>
              <a:tailEnd/>
            </a:ln>
          </p:spPr>
          <p:txBody>
            <a:bodyPr/>
            <a:lstStyle/>
            <a:p>
              <a:pPr defTabSz="696690" eaLnBrk="0" hangingPunct="0">
                <a:lnSpc>
                  <a:spcPct val="90000"/>
                </a:lnSpc>
                <a:spcAft>
                  <a:spcPts val="915"/>
                </a:spcAft>
                <a:buClr>
                  <a:srgbClr val="FFFFFF"/>
                </a:buClr>
              </a:pPr>
              <a:endParaRPr lang="en-US" sz="1200">
                <a:solidFill>
                  <a:srgbClr val="000000"/>
                </a:solidFill>
                <a:latin typeface="Trebuchet MS" pitchFamily="34" charset="0"/>
                <a:ea typeface="MS PGothic"/>
                <a:cs typeface="MS PGothic"/>
              </a:endParaRPr>
            </a:p>
          </p:txBody>
        </p:sp>
        <p:sp>
          <p:nvSpPr>
            <p:cNvPr id="17" name="Freeform 69"/>
            <p:cNvSpPr>
              <a:spLocks noEditPoints="1"/>
            </p:cNvSpPr>
            <p:nvPr/>
          </p:nvSpPr>
          <p:spPr bwMode="auto">
            <a:xfrm>
              <a:off x="2219589" y="3297388"/>
              <a:ext cx="329277" cy="328179"/>
            </a:xfrm>
            <a:custGeom>
              <a:avLst/>
              <a:gdLst>
                <a:gd name="T0" fmla="*/ 2147483647 w 504"/>
                <a:gd name="T1" fmla="*/ 0 h 504"/>
                <a:gd name="T2" fmla="*/ 2147483647 w 504"/>
                <a:gd name="T3" fmla="*/ 2147483647 h 504"/>
                <a:gd name="T4" fmla="*/ 2147483647 w 504"/>
                <a:gd name="T5" fmla="*/ 2147483647 h 504"/>
                <a:gd name="T6" fmla="*/ 2147483647 w 504"/>
                <a:gd name="T7" fmla="*/ 2147483647 h 504"/>
                <a:gd name="T8" fmla="*/ 2147483647 w 504"/>
                <a:gd name="T9" fmla="*/ 2147483647 h 504"/>
                <a:gd name="T10" fmla="*/ 0 w 504"/>
                <a:gd name="T11" fmla="*/ 2147483647 h 504"/>
                <a:gd name="T12" fmla="*/ 2147483647 w 504"/>
                <a:gd name="T13" fmla="*/ 2147483647 h 504"/>
                <a:gd name="T14" fmla="*/ 2147483647 w 504"/>
                <a:gd name="T15" fmla="*/ 2147483647 h 504"/>
                <a:gd name="T16" fmla="*/ 2147483647 w 504"/>
                <a:gd name="T17" fmla="*/ 0 h 504"/>
                <a:gd name="T18" fmla="*/ 2147483647 w 504"/>
                <a:gd name="T19" fmla="*/ 2147483647 h 504"/>
                <a:gd name="T20" fmla="*/ 2147483647 w 504"/>
                <a:gd name="T21" fmla="*/ 2147483647 h 504"/>
                <a:gd name="T22" fmla="*/ 2147483647 w 504"/>
                <a:gd name="T23" fmla="*/ 2147483647 h 504"/>
                <a:gd name="T24" fmla="*/ 2147483647 w 504"/>
                <a:gd name="T25" fmla="*/ 2147483647 h 504"/>
                <a:gd name="T26" fmla="*/ 2147483647 w 504"/>
                <a:gd name="T27" fmla="*/ 2147483647 h 504"/>
                <a:gd name="T28" fmla="*/ 2147483647 w 504"/>
                <a:gd name="T29" fmla="*/ 2147483647 h 504"/>
                <a:gd name="T30" fmla="*/ 2147483647 w 504"/>
                <a:gd name="T31" fmla="*/ 2147483647 h 504"/>
                <a:gd name="T32" fmla="*/ 2147483647 w 504"/>
                <a:gd name="T33" fmla="*/ 2147483647 h 504"/>
                <a:gd name="T34" fmla="*/ 2147483647 w 504"/>
                <a:gd name="T35" fmla="*/ 2147483647 h 504"/>
                <a:gd name="T36" fmla="*/ 2147483647 w 504"/>
                <a:gd name="T37" fmla="*/ 2147483647 h 504"/>
                <a:gd name="T38" fmla="*/ 2147483647 w 504"/>
                <a:gd name="T39" fmla="*/ 2147483647 h 504"/>
                <a:gd name="T40" fmla="*/ 2147483647 w 504"/>
                <a:gd name="T41" fmla="*/ 2147483647 h 504"/>
                <a:gd name="T42" fmla="*/ 2147483647 w 504"/>
                <a:gd name="T43" fmla="*/ 2147483647 h 504"/>
                <a:gd name="T44" fmla="*/ 2147483647 w 504"/>
                <a:gd name="T45" fmla="*/ 2147483647 h 504"/>
                <a:gd name="T46" fmla="*/ 2147483647 w 504"/>
                <a:gd name="T47" fmla="*/ 2147483647 h 504"/>
                <a:gd name="T48" fmla="*/ 2147483647 w 504"/>
                <a:gd name="T49" fmla="*/ 2147483647 h 504"/>
                <a:gd name="T50" fmla="*/ 2147483647 w 504"/>
                <a:gd name="T51" fmla="*/ 2147483647 h 504"/>
                <a:gd name="T52" fmla="*/ 2147483647 w 504"/>
                <a:gd name="T53" fmla="*/ 2147483647 h 504"/>
                <a:gd name="T54" fmla="*/ 2147483647 w 504"/>
                <a:gd name="T55" fmla="*/ 2147483647 h 504"/>
                <a:gd name="T56" fmla="*/ 2147483647 w 504"/>
                <a:gd name="T57" fmla="*/ 2147483647 h 504"/>
                <a:gd name="T58" fmla="*/ 2147483647 w 504"/>
                <a:gd name="T59" fmla="*/ 2147483647 h 504"/>
                <a:gd name="T60" fmla="*/ 2147483647 w 504"/>
                <a:gd name="T61" fmla="*/ 2147483647 h 504"/>
                <a:gd name="T62" fmla="*/ 2147483647 w 504"/>
                <a:gd name="T63" fmla="*/ 2147483647 h 504"/>
                <a:gd name="T64" fmla="*/ 2147483647 w 504"/>
                <a:gd name="T65" fmla="*/ 2147483647 h 504"/>
                <a:gd name="T66" fmla="*/ 2147483647 w 504"/>
                <a:gd name="T67" fmla="*/ 2147483647 h 504"/>
                <a:gd name="T68" fmla="*/ 2147483647 w 504"/>
                <a:gd name="T69" fmla="*/ 2147483647 h 504"/>
                <a:gd name="T70" fmla="*/ 2147483647 w 504"/>
                <a:gd name="T71" fmla="*/ 2147483647 h 504"/>
                <a:gd name="T72" fmla="*/ 2147483647 w 504"/>
                <a:gd name="T73" fmla="*/ 2147483647 h 504"/>
                <a:gd name="T74" fmla="*/ 2147483647 w 504"/>
                <a:gd name="T75" fmla="*/ 2147483647 h 504"/>
                <a:gd name="T76" fmla="*/ 2147483647 w 504"/>
                <a:gd name="T77" fmla="*/ 2147483647 h 504"/>
                <a:gd name="T78" fmla="*/ 2147483647 w 504"/>
                <a:gd name="T79" fmla="*/ 2147483647 h 504"/>
                <a:gd name="T80" fmla="*/ 2147483647 w 504"/>
                <a:gd name="T81" fmla="*/ 2147483647 h 504"/>
                <a:gd name="T82" fmla="*/ 2147483647 w 504"/>
                <a:gd name="T83" fmla="*/ 2147483647 h 504"/>
                <a:gd name="T84" fmla="*/ 2147483647 w 504"/>
                <a:gd name="T85" fmla="*/ 2147483647 h 504"/>
                <a:gd name="T86" fmla="*/ 2147483647 w 504"/>
                <a:gd name="T87" fmla="*/ 2147483647 h 504"/>
                <a:gd name="T88" fmla="*/ 2147483647 w 504"/>
                <a:gd name="T89" fmla="*/ 2147483647 h 504"/>
                <a:gd name="T90" fmla="*/ 2147483647 w 504"/>
                <a:gd name="T91" fmla="*/ 2147483647 h 504"/>
                <a:gd name="T92" fmla="*/ 2147483647 w 504"/>
                <a:gd name="T93" fmla="*/ 2147483647 h 5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4"/>
                <a:gd name="T142" fmla="*/ 0 h 504"/>
                <a:gd name="T143" fmla="*/ 504 w 504"/>
                <a:gd name="T144" fmla="*/ 504 h 5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4" h="504">
                  <a:moveTo>
                    <a:pt x="252" y="0"/>
                  </a:moveTo>
                  <a:cubicBezTo>
                    <a:pt x="230" y="0"/>
                    <a:pt x="208" y="3"/>
                    <a:pt x="188" y="8"/>
                  </a:cubicBezTo>
                  <a:cubicBezTo>
                    <a:pt x="194" y="19"/>
                    <a:pt x="197" y="31"/>
                    <a:pt x="197" y="44"/>
                  </a:cubicBezTo>
                  <a:cubicBezTo>
                    <a:pt x="197" y="84"/>
                    <a:pt x="165" y="116"/>
                    <a:pt x="125" y="116"/>
                  </a:cubicBezTo>
                  <a:cubicBezTo>
                    <a:pt x="99" y="116"/>
                    <a:pt x="77" y="103"/>
                    <a:pt x="64" y="84"/>
                  </a:cubicBezTo>
                  <a:cubicBezTo>
                    <a:pt x="24" y="128"/>
                    <a:pt x="0" y="187"/>
                    <a:pt x="0" y="252"/>
                  </a:cubicBezTo>
                  <a:cubicBezTo>
                    <a:pt x="0" y="391"/>
                    <a:pt x="113" y="504"/>
                    <a:pt x="252" y="504"/>
                  </a:cubicBezTo>
                  <a:cubicBezTo>
                    <a:pt x="391" y="504"/>
                    <a:pt x="504" y="391"/>
                    <a:pt x="504" y="252"/>
                  </a:cubicBezTo>
                  <a:cubicBezTo>
                    <a:pt x="504" y="112"/>
                    <a:pt x="391" y="0"/>
                    <a:pt x="252" y="0"/>
                  </a:cubicBezTo>
                  <a:close/>
                  <a:moveTo>
                    <a:pt x="129" y="76"/>
                  </a:moveTo>
                  <a:cubicBezTo>
                    <a:pt x="144" y="76"/>
                    <a:pt x="156" y="64"/>
                    <a:pt x="156" y="49"/>
                  </a:cubicBezTo>
                  <a:cubicBezTo>
                    <a:pt x="156" y="34"/>
                    <a:pt x="144" y="21"/>
                    <a:pt x="129" y="21"/>
                  </a:cubicBezTo>
                  <a:cubicBezTo>
                    <a:pt x="114" y="21"/>
                    <a:pt x="101" y="34"/>
                    <a:pt x="101" y="49"/>
                  </a:cubicBezTo>
                  <a:cubicBezTo>
                    <a:pt x="101" y="64"/>
                    <a:pt x="114" y="76"/>
                    <a:pt x="129" y="76"/>
                  </a:cubicBezTo>
                  <a:close/>
                  <a:moveTo>
                    <a:pt x="356" y="334"/>
                  </a:moveTo>
                  <a:cubicBezTo>
                    <a:pt x="410" y="365"/>
                    <a:pt x="410" y="365"/>
                    <a:pt x="410" y="365"/>
                  </a:cubicBezTo>
                  <a:cubicBezTo>
                    <a:pt x="356" y="395"/>
                    <a:pt x="356" y="395"/>
                    <a:pt x="356" y="395"/>
                  </a:cubicBezTo>
                  <a:cubicBezTo>
                    <a:pt x="356" y="375"/>
                    <a:pt x="356" y="375"/>
                    <a:pt x="356" y="375"/>
                  </a:cubicBezTo>
                  <a:cubicBezTo>
                    <a:pt x="286" y="375"/>
                    <a:pt x="286" y="375"/>
                    <a:pt x="286" y="375"/>
                  </a:cubicBezTo>
                  <a:cubicBezTo>
                    <a:pt x="250" y="297"/>
                    <a:pt x="250" y="297"/>
                    <a:pt x="250" y="297"/>
                  </a:cubicBezTo>
                  <a:cubicBezTo>
                    <a:pt x="213" y="375"/>
                    <a:pt x="213" y="375"/>
                    <a:pt x="213" y="375"/>
                  </a:cubicBezTo>
                  <a:cubicBezTo>
                    <a:pt x="143" y="375"/>
                    <a:pt x="143" y="375"/>
                    <a:pt x="143" y="375"/>
                  </a:cubicBezTo>
                  <a:cubicBezTo>
                    <a:pt x="143" y="395"/>
                    <a:pt x="143" y="395"/>
                    <a:pt x="143" y="395"/>
                  </a:cubicBezTo>
                  <a:cubicBezTo>
                    <a:pt x="88" y="365"/>
                    <a:pt x="88" y="365"/>
                    <a:pt x="88" y="365"/>
                  </a:cubicBezTo>
                  <a:cubicBezTo>
                    <a:pt x="143" y="334"/>
                    <a:pt x="143" y="334"/>
                    <a:pt x="143" y="334"/>
                  </a:cubicBezTo>
                  <a:cubicBezTo>
                    <a:pt x="143" y="355"/>
                    <a:pt x="143" y="355"/>
                    <a:pt x="143" y="355"/>
                  </a:cubicBezTo>
                  <a:cubicBezTo>
                    <a:pt x="201" y="355"/>
                    <a:pt x="201" y="355"/>
                    <a:pt x="201" y="355"/>
                  </a:cubicBezTo>
                  <a:cubicBezTo>
                    <a:pt x="239" y="273"/>
                    <a:pt x="239" y="273"/>
                    <a:pt x="239" y="273"/>
                  </a:cubicBezTo>
                  <a:cubicBezTo>
                    <a:pt x="193" y="176"/>
                    <a:pt x="193" y="176"/>
                    <a:pt x="193" y="176"/>
                  </a:cubicBezTo>
                  <a:cubicBezTo>
                    <a:pt x="143" y="176"/>
                    <a:pt x="143" y="176"/>
                    <a:pt x="143" y="176"/>
                  </a:cubicBezTo>
                  <a:cubicBezTo>
                    <a:pt x="143" y="196"/>
                    <a:pt x="143" y="196"/>
                    <a:pt x="143" y="196"/>
                  </a:cubicBezTo>
                  <a:cubicBezTo>
                    <a:pt x="88" y="166"/>
                    <a:pt x="88" y="166"/>
                    <a:pt x="88" y="166"/>
                  </a:cubicBezTo>
                  <a:cubicBezTo>
                    <a:pt x="143" y="134"/>
                    <a:pt x="143" y="134"/>
                    <a:pt x="143" y="134"/>
                  </a:cubicBezTo>
                  <a:cubicBezTo>
                    <a:pt x="143" y="156"/>
                    <a:pt x="143" y="156"/>
                    <a:pt x="143" y="156"/>
                  </a:cubicBezTo>
                  <a:cubicBezTo>
                    <a:pt x="206" y="156"/>
                    <a:pt x="206" y="156"/>
                    <a:pt x="206" y="156"/>
                  </a:cubicBezTo>
                  <a:cubicBezTo>
                    <a:pt x="250" y="249"/>
                    <a:pt x="250" y="249"/>
                    <a:pt x="250" y="249"/>
                  </a:cubicBezTo>
                  <a:cubicBezTo>
                    <a:pt x="293" y="156"/>
                    <a:pt x="293" y="156"/>
                    <a:pt x="293" y="156"/>
                  </a:cubicBezTo>
                  <a:cubicBezTo>
                    <a:pt x="356" y="156"/>
                    <a:pt x="356" y="156"/>
                    <a:pt x="356" y="156"/>
                  </a:cubicBezTo>
                  <a:cubicBezTo>
                    <a:pt x="356" y="134"/>
                    <a:pt x="356" y="134"/>
                    <a:pt x="356" y="134"/>
                  </a:cubicBezTo>
                  <a:cubicBezTo>
                    <a:pt x="410" y="166"/>
                    <a:pt x="410" y="166"/>
                    <a:pt x="410" y="166"/>
                  </a:cubicBezTo>
                  <a:cubicBezTo>
                    <a:pt x="356" y="196"/>
                    <a:pt x="356" y="196"/>
                    <a:pt x="356" y="196"/>
                  </a:cubicBezTo>
                  <a:cubicBezTo>
                    <a:pt x="356" y="176"/>
                    <a:pt x="356" y="176"/>
                    <a:pt x="356" y="176"/>
                  </a:cubicBezTo>
                  <a:cubicBezTo>
                    <a:pt x="306" y="176"/>
                    <a:pt x="306" y="176"/>
                    <a:pt x="306" y="176"/>
                  </a:cubicBezTo>
                  <a:cubicBezTo>
                    <a:pt x="261" y="273"/>
                    <a:pt x="261" y="273"/>
                    <a:pt x="261" y="273"/>
                  </a:cubicBezTo>
                  <a:cubicBezTo>
                    <a:pt x="299" y="355"/>
                    <a:pt x="299" y="355"/>
                    <a:pt x="299" y="355"/>
                  </a:cubicBezTo>
                  <a:cubicBezTo>
                    <a:pt x="356" y="355"/>
                    <a:pt x="356" y="355"/>
                    <a:pt x="356" y="355"/>
                  </a:cubicBezTo>
                  <a:lnTo>
                    <a:pt x="356" y="334"/>
                  </a:lnTo>
                  <a:close/>
                </a:path>
              </a:pathLst>
            </a:custGeom>
            <a:solidFill>
              <a:srgbClr val="C1ADE5"/>
            </a:solidFill>
            <a:ln w="9525">
              <a:noFill/>
              <a:round/>
              <a:headEnd/>
              <a:tailEnd/>
            </a:ln>
          </p:spPr>
          <p:txBody>
            <a:bodyPr/>
            <a:lstStyle/>
            <a:p>
              <a:pPr defTabSz="696690" eaLnBrk="0" hangingPunct="0">
                <a:lnSpc>
                  <a:spcPct val="90000"/>
                </a:lnSpc>
                <a:spcAft>
                  <a:spcPts val="915"/>
                </a:spcAft>
                <a:buClr>
                  <a:srgbClr val="FFFFFF"/>
                </a:buClr>
              </a:pPr>
              <a:endParaRPr lang="en-US" sz="1200">
                <a:solidFill>
                  <a:srgbClr val="000000"/>
                </a:solidFill>
                <a:latin typeface="Trebuchet MS" pitchFamily="34" charset="0"/>
                <a:ea typeface="MS PGothic"/>
                <a:cs typeface="MS PGothic"/>
              </a:endParaRPr>
            </a:p>
          </p:txBody>
        </p:sp>
        <p:sp>
          <p:nvSpPr>
            <p:cNvPr id="18" name="Freeform 69"/>
            <p:cNvSpPr>
              <a:spLocks noEditPoints="1"/>
            </p:cNvSpPr>
            <p:nvPr/>
          </p:nvSpPr>
          <p:spPr bwMode="auto">
            <a:xfrm>
              <a:off x="2081044" y="2493824"/>
              <a:ext cx="329277" cy="328179"/>
            </a:xfrm>
            <a:custGeom>
              <a:avLst/>
              <a:gdLst>
                <a:gd name="T0" fmla="*/ 2147483647 w 504"/>
                <a:gd name="T1" fmla="*/ 0 h 504"/>
                <a:gd name="T2" fmla="*/ 2147483647 w 504"/>
                <a:gd name="T3" fmla="*/ 2147483647 h 504"/>
                <a:gd name="T4" fmla="*/ 2147483647 w 504"/>
                <a:gd name="T5" fmla="*/ 2147483647 h 504"/>
                <a:gd name="T6" fmla="*/ 2147483647 w 504"/>
                <a:gd name="T7" fmla="*/ 2147483647 h 504"/>
                <a:gd name="T8" fmla="*/ 2147483647 w 504"/>
                <a:gd name="T9" fmla="*/ 2147483647 h 504"/>
                <a:gd name="T10" fmla="*/ 0 w 504"/>
                <a:gd name="T11" fmla="*/ 2147483647 h 504"/>
                <a:gd name="T12" fmla="*/ 2147483647 w 504"/>
                <a:gd name="T13" fmla="*/ 2147483647 h 504"/>
                <a:gd name="T14" fmla="*/ 2147483647 w 504"/>
                <a:gd name="T15" fmla="*/ 2147483647 h 504"/>
                <a:gd name="T16" fmla="*/ 2147483647 w 504"/>
                <a:gd name="T17" fmla="*/ 0 h 504"/>
                <a:gd name="T18" fmla="*/ 2147483647 w 504"/>
                <a:gd name="T19" fmla="*/ 2147483647 h 504"/>
                <a:gd name="T20" fmla="*/ 2147483647 w 504"/>
                <a:gd name="T21" fmla="*/ 2147483647 h 504"/>
                <a:gd name="T22" fmla="*/ 2147483647 w 504"/>
                <a:gd name="T23" fmla="*/ 2147483647 h 504"/>
                <a:gd name="T24" fmla="*/ 2147483647 w 504"/>
                <a:gd name="T25" fmla="*/ 2147483647 h 504"/>
                <a:gd name="T26" fmla="*/ 2147483647 w 504"/>
                <a:gd name="T27" fmla="*/ 2147483647 h 504"/>
                <a:gd name="T28" fmla="*/ 2147483647 w 504"/>
                <a:gd name="T29" fmla="*/ 2147483647 h 504"/>
                <a:gd name="T30" fmla="*/ 2147483647 w 504"/>
                <a:gd name="T31" fmla="*/ 2147483647 h 504"/>
                <a:gd name="T32" fmla="*/ 2147483647 w 504"/>
                <a:gd name="T33" fmla="*/ 2147483647 h 504"/>
                <a:gd name="T34" fmla="*/ 2147483647 w 504"/>
                <a:gd name="T35" fmla="*/ 2147483647 h 504"/>
                <a:gd name="T36" fmla="*/ 2147483647 w 504"/>
                <a:gd name="T37" fmla="*/ 2147483647 h 504"/>
                <a:gd name="T38" fmla="*/ 2147483647 w 504"/>
                <a:gd name="T39" fmla="*/ 2147483647 h 504"/>
                <a:gd name="T40" fmla="*/ 2147483647 w 504"/>
                <a:gd name="T41" fmla="*/ 2147483647 h 504"/>
                <a:gd name="T42" fmla="*/ 2147483647 w 504"/>
                <a:gd name="T43" fmla="*/ 2147483647 h 504"/>
                <a:gd name="T44" fmla="*/ 2147483647 w 504"/>
                <a:gd name="T45" fmla="*/ 2147483647 h 504"/>
                <a:gd name="T46" fmla="*/ 2147483647 w 504"/>
                <a:gd name="T47" fmla="*/ 2147483647 h 504"/>
                <a:gd name="T48" fmla="*/ 2147483647 w 504"/>
                <a:gd name="T49" fmla="*/ 2147483647 h 504"/>
                <a:gd name="T50" fmla="*/ 2147483647 w 504"/>
                <a:gd name="T51" fmla="*/ 2147483647 h 504"/>
                <a:gd name="T52" fmla="*/ 2147483647 w 504"/>
                <a:gd name="T53" fmla="*/ 2147483647 h 504"/>
                <a:gd name="T54" fmla="*/ 2147483647 w 504"/>
                <a:gd name="T55" fmla="*/ 2147483647 h 504"/>
                <a:gd name="T56" fmla="*/ 2147483647 w 504"/>
                <a:gd name="T57" fmla="*/ 2147483647 h 504"/>
                <a:gd name="T58" fmla="*/ 2147483647 w 504"/>
                <a:gd name="T59" fmla="*/ 2147483647 h 504"/>
                <a:gd name="T60" fmla="*/ 2147483647 w 504"/>
                <a:gd name="T61" fmla="*/ 2147483647 h 504"/>
                <a:gd name="T62" fmla="*/ 2147483647 w 504"/>
                <a:gd name="T63" fmla="*/ 2147483647 h 504"/>
                <a:gd name="T64" fmla="*/ 2147483647 w 504"/>
                <a:gd name="T65" fmla="*/ 2147483647 h 504"/>
                <a:gd name="T66" fmla="*/ 2147483647 w 504"/>
                <a:gd name="T67" fmla="*/ 2147483647 h 504"/>
                <a:gd name="T68" fmla="*/ 2147483647 w 504"/>
                <a:gd name="T69" fmla="*/ 2147483647 h 504"/>
                <a:gd name="T70" fmla="*/ 2147483647 w 504"/>
                <a:gd name="T71" fmla="*/ 2147483647 h 504"/>
                <a:gd name="T72" fmla="*/ 2147483647 w 504"/>
                <a:gd name="T73" fmla="*/ 2147483647 h 504"/>
                <a:gd name="T74" fmla="*/ 2147483647 w 504"/>
                <a:gd name="T75" fmla="*/ 2147483647 h 504"/>
                <a:gd name="T76" fmla="*/ 2147483647 w 504"/>
                <a:gd name="T77" fmla="*/ 2147483647 h 504"/>
                <a:gd name="T78" fmla="*/ 2147483647 w 504"/>
                <a:gd name="T79" fmla="*/ 2147483647 h 504"/>
                <a:gd name="T80" fmla="*/ 2147483647 w 504"/>
                <a:gd name="T81" fmla="*/ 2147483647 h 504"/>
                <a:gd name="T82" fmla="*/ 2147483647 w 504"/>
                <a:gd name="T83" fmla="*/ 2147483647 h 504"/>
                <a:gd name="T84" fmla="*/ 2147483647 w 504"/>
                <a:gd name="T85" fmla="*/ 2147483647 h 504"/>
                <a:gd name="T86" fmla="*/ 2147483647 w 504"/>
                <a:gd name="T87" fmla="*/ 2147483647 h 504"/>
                <a:gd name="T88" fmla="*/ 2147483647 w 504"/>
                <a:gd name="T89" fmla="*/ 2147483647 h 504"/>
                <a:gd name="T90" fmla="*/ 2147483647 w 504"/>
                <a:gd name="T91" fmla="*/ 2147483647 h 504"/>
                <a:gd name="T92" fmla="*/ 2147483647 w 504"/>
                <a:gd name="T93" fmla="*/ 2147483647 h 5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4"/>
                <a:gd name="T142" fmla="*/ 0 h 504"/>
                <a:gd name="T143" fmla="*/ 504 w 504"/>
                <a:gd name="T144" fmla="*/ 504 h 5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4" h="504">
                  <a:moveTo>
                    <a:pt x="252" y="0"/>
                  </a:moveTo>
                  <a:cubicBezTo>
                    <a:pt x="230" y="0"/>
                    <a:pt x="208" y="3"/>
                    <a:pt x="188" y="8"/>
                  </a:cubicBezTo>
                  <a:cubicBezTo>
                    <a:pt x="194" y="19"/>
                    <a:pt x="197" y="31"/>
                    <a:pt x="197" y="44"/>
                  </a:cubicBezTo>
                  <a:cubicBezTo>
                    <a:pt x="197" y="84"/>
                    <a:pt x="165" y="116"/>
                    <a:pt x="125" y="116"/>
                  </a:cubicBezTo>
                  <a:cubicBezTo>
                    <a:pt x="99" y="116"/>
                    <a:pt x="77" y="103"/>
                    <a:pt x="64" y="84"/>
                  </a:cubicBezTo>
                  <a:cubicBezTo>
                    <a:pt x="24" y="128"/>
                    <a:pt x="0" y="187"/>
                    <a:pt x="0" y="252"/>
                  </a:cubicBezTo>
                  <a:cubicBezTo>
                    <a:pt x="0" y="391"/>
                    <a:pt x="113" y="504"/>
                    <a:pt x="252" y="504"/>
                  </a:cubicBezTo>
                  <a:cubicBezTo>
                    <a:pt x="391" y="504"/>
                    <a:pt x="504" y="391"/>
                    <a:pt x="504" y="252"/>
                  </a:cubicBezTo>
                  <a:cubicBezTo>
                    <a:pt x="504" y="112"/>
                    <a:pt x="391" y="0"/>
                    <a:pt x="252" y="0"/>
                  </a:cubicBezTo>
                  <a:close/>
                  <a:moveTo>
                    <a:pt x="129" y="76"/>
                  </a:moveTo>
                  <a:cubicBezTo>
                    <a:pt x="144" y="76"/>
                    <a:pt x="156" y="64"/>
                    <a:pt x="156" y="49"/>
                  </a:cubicBezTo>
                  <a:cubicBezTo>
                    <a:pt x="156" y="34"/>
                    <a:pt x="144" y="21"/>
                    <a:pt x="129" y="21"/>
                  </a:cubicBezTo>
                  <a:cubicBezTo>
                    <a:pt x="114" y="21"/>
                    <a:pt x="101" y="34"/>
                    <a:pt x="101" y="49"/>
                  </a:cubicBezTo>
                  <a:cubicBezTo>
                    <a:pt x="101" y="64"/>
                    <a:pt x="114" y="76"/>
                    <a:pt x="129" y="76"/>
                  </a:cubicBezTo>
                  <a:close/>
                  <a:moveTo>
                    <a:pt x="356" y="334"/>
                  </a:moveTo>
                  <a:cubicBezTo>
                    <a:pt x="410" y="365"/>
                    <a:pt x="410" y="365"/>
                    <a:pt x="410" y="365"/>
                  </a:cubicBezTo>
                  <a:cubicBezTo>
                    <a:pt x="356" y="395"/>
                    <a:pt x="356" y="395"/>
                    <a:pt x="356" y="395"/>
                  </a:cubicBezTo>
                  <a:cubicBezTo>
                    <a:pt x="356" y="375"/>
                    <a:pt x="356" y="375"/>
                    <a:pt x="356" y="375"/>
                  </a:cubicBezTo>
                  <a:cubicBezTo>
                    <a:pt x="286" y="375"/>
                    <a:pt x="286" y="375"/>
                    <a:pt x="286" y="375"/>
                  </a:cubicBezTo>
                  <a:cubicBezTo>
                    <a:pt x="250" y="297"/>
                    <a:pt x="250" y="297"/>
                    <a:pt x="250" y="297"/>
                  </a:cubicBezTo>
                  <a:cubicBezTo>
                    <a:pt x="213" y="375"/>
                    <a:pt x="213" y="375"/>
                    <a:pt x="213" y="375"/>
                  </a:cubicBezTo>
                  <a:cubicBezTo>
                    <a:pt x="143" y="375"/>
                    <a:pt x="143" y="375"/>
                    <a:pt x="143" y="375"/>
                  </a:cubicBezTo>
                  <a:cubicBezTo>
                    <a:pt x="143" y="395"/>
                    <a:pt x="143" y="395"/>
                    <a:pt x="143" y="395"/>
                  </a:cubicBezTo>
                  <a:cubicBezTo>
                    <a:pt x="88" y="365"/>
                    <a:pt x="88" y="365"/>
                    <a:pt x="88" y="365"/>
                  </a:cubicBezTo>
                  <a:cubicBezTo>
                    <a:pt x="143" y="334"/>
                    <a:pt x="143" y="334"/>
                    <a:pt x="143" y="334"/>
                  </a:cubicBezTo>
                  <a:cubicBezTo>
                    <a:pt x="143" y="355"/>
                    <a:pt x="143" y="355"/>
                    <a:pt x="143" y="355"/>
                  </a:cubicBezTo>
                  <a:cubicBezTo>
                    <a:pt x="201" y="355"/>
                    <a:pt x="201" y="355"/>
                    <a:pt x="201" y="355"/>
                  </a:cubicBezTo>
                  <a:cubicBezTo>
                    <a:pt x="239" y="273"/>
                    <a:pt x="239" y="273"/>
                    <a:pt x="239" y="273"/>
                  </a:cubicBezTo>
                  <a:cubicBezTo>
                    <a:pt x="193" y="176"/>
                    <a:pt x="193" y="176"/>
                    <a:pt x="193" y="176"/>
                  </a:cubicBezTo>
                  <a:cubicBezTo>
                    <a:pt x="143" y="176"/>
                    <a:pt x="143" y="176"/>
                    <a:pt x="143" y="176"/>
                  </a:cubicBezTo>
                  <a:cubicBezTo>
                    <a:pt x="143" y="196"/>
                    <a:pt x="143" y="196"/>
                    <a:pt x="143" y="196"/>
                  </a:cubicBezTo>
                  <a:cubicBezTo>
                    <a:pt x="88" y="166"/>
                    <a:pt x="88" y="166"/>
                    <a:pt x="88" y="166"/>
                  </a:cubicBezTo>
                  <a:cubicBezTo>
                    <a:pt x="143" y="134"/>
                    <a:pt x="143" y="134"/>
                    <a:pt x="143" y="134"/>
                  </a:cubicBezTo>
                  <a:cubicBezTo>
                    <a:pt x="143" y="156"/>
                    <a:pt x="143" y="156"/>
                    <a:pt x="143" y="156"/>
                  </a:cubicBezTo>
                  <a:cubicBezTo>
                    <a:pt x="206" y="156"/>
                    <a:pt x="206" y="156"/>
                    <a:pt x="206" y="156"/>
                  </a:cubicBezTo>
                  <a:cubicBezTo>
                    <a:pt x="250" y="249"/>
                    <a:pt x="250" y="249"/>
                    <a:pt x="250" y="249"/>
                  </a:cubicBezTo>
                  <a:cubicBezTo>
                    <a:pt x="293" y="156"/>
                    <a:pt x="293" y="156"/>
                    <a:pt x="293" y="156"/>
                  </a:cubicBezTo>
                  <a:cubicBezTo>
                    <a:pt x="356" y="156"/>
                    <a:pt x="356" y="156"/>
                    <a:pt x="356" y="156"/>
                  </a:cubicBezTo>
                  <a:cubicBezTo>
                    <a:pt x="356" y="134"/>
                    <a:pt x="356" y="134"/>
                    <a:pt x="356" y="134"/>
                  </a:cubicBezTo>
                  <a:cubicBezTo>
                    <a:pt x="410" y="166"/>
                    <a:pt x="410" y="166"/>
                    <a:pt x="410" y="166"/>
                  </a:cubicBezTo>
                  <a:cubicBezTo>
                    <a:pt x="356" y="196"/>
                    <a:pt x="356" y="196"/>
                    <a:pt x="356" y="196"/>
                  </a:cubicBezTo>
                  <a:cubicBezTo>
                    <a:pt x="356" y="176"/>
                    <a:pt x="356" y="176"/>
                    <a:pt x="356" y="176"/>
                  </a:cubicBezTo>
                  <a:cubicBezTo>
                    <a:pt x="306" y="176"/>
                    <a:pt x="306" y="176"/>
                    <a:pt x="306" y="176"/>
                  </a:cubicBezTo>
                  <a:cubicBezTo>
                    <a:pt x="261" y="273"/>
                    <a:pt x="261" y="273"/>
                    <a:pt x="261" y="273"/>
                  </a:cubicBezTo>
                  <a:cubicBezTo>
                    <a:pt x="299" y="355"/>
                    <a:pt x="299" y="355"/>
                    <a:pt x="299" y="355"/>
                  </a:cubicBezTo>
                  <a:cubicBezTo>
                    <a:pt x="356" y="355"/>
                    <a:pt x="356" y="355"/>
                    <a:pt x="356" y="355"/>
                  </a:cubicBezTo>
                  <a:lnTo>
                    <a:pt x="356" y="334"/>
                  </a:lnTo>
                  <a:close/>
                </a:path>
              </a:pathLst>
            </a:custGeom>
            <a:solidFill>
              <a:srgbClr val="C1ADE5"/>
            </a:solidFill>
            <a:ln w="9525">
              <a:noFill/>
              <a:round/>
              <a:headEnd/>
              <a:tailEnd/>
            </a:ln>
          </p:spPr>
          <p:txBody>
            <a:bodyPr/>
            <a:lstStyle/>
            <a:p>
              <a:pPr defTabSz="696690" eaLnBrk="0" hangingPunct="0">
                <a:lnSpc>
                  <a:spcPct val="90000"/>
                </a:lnSpc>
                <a:spcAft>
                  <a:spcPts val="915"/>
                </a:spcAft>
                <a:buClr>
                  <a:srgbClr val="FFFFFF"/>
                </a:buClr>
              </a:pPr>
              <a:endParaRPr lang="en-US" sz="1200">
                <a:solidFill>
                  <a:srgbClr val="000000"/>
                </a:solidFill>
                <a:latin typeface="Trebuchet MS" pitchFamily="34" charset="0"/>
                <a:ea typeface="MS PGothic"/>
                <a:cs typeface="MS PGothic"/>
              </a:endParaRPr>
            </a:p>
          </p:txBody>
        </p:sp>
        <p:sp>
          <p:nvSpPr>
            <p:cNvPr id="19" name="Freeform 69"/>
            <p:cNvSpPr>
              <a:spLocks noEditPoints="1"/>
            </p:cNvSpPr>
            <p:nvPr/>
          </p:nvSpPr>
          <p:spPr bwMode="auto">
            <a:xfrm>
              <a:off x="3438790" y="2161315"/>
              <a:ext cx="329277" cy="328179"/>
            </a:xfrm>
            <a:custGeom>
              <a:avLst/>
              <a:gdLst>
                <a:gd name="T0" fmla="*/ 2147483647 w 504"/>
                <a:gd name="T1" fmla="*/ 0 h 504"/>
                <a:gd name="T2" fmla="*/ 2147483647 w 504"/>
                <a:gd name="T3" fmla="*/ 2147483647 h 504"/>
                <a:gd name="T4" fmla="*/ 2147483647 w 504"/>
                <a:gd name="T5" fmla="*/ 2147483647 h 504"/>
                <a:gd name="T6" fmla="*/ 2147483647 w 504"/>
                <a:gd name="T7" fmla="*/ 2147483647 h 504"/>
                <a:gd name="T8" fmla="*/ 2147483647 w 504"/>
                <a:gd name="T9" fmla="*/ 2147483647 h 504"/>
                <a:gd name="T10" fmla="*/ 0 w 504"/>
                <a:gd name="T11" fmla="*/ 2147483647 h 504"/>
                <a:gd name="T12" fmla="*/ 2147483647 w 504"/>
                <a:gd name="T13" fmla="*/ 2147483647 h 504"/>
                <a:gd name="T14" fmla="*/ 2147483647 w 504"/>
                <a:gd name="T15" fmla="*/ 2147483647 h 504"/>
                <a:gd name="T16" fmla="*/ 2147483647 w 504"/>
                <a:gd name="T17" fmla="*/ 0 h 504"/>
                <a:gd name="T18" fmla="*/ 2147483647 w 504"/>
                <a:gd name="T19" fmla="*/ 2147483647 h 504"/>
                <a:gd name="T20" fmla="*/ 2147483647 w 504"/>
                <a:gd name="T21" fmla="*/ 2147483647 h 504"/>
                <a:gd name="T22" fmla="*/ 2147483647 w 504"/>
                <a:gd name="T23" fmla="*/ 2147483647 h 504"/>
                <a:gd name="T24" fmla="*/ 2147483647 w 504"/>
                <a:gd name="T25" fmla="*/ 2147483647 h 504"/>
                <a:gd name="T26" fmla="*/ 2147483647 w 504"/>
                <a:gd name="T27" fmla="*/ 2147483647 h 504"/>
                <a:gd name="T28" fmla="*/ 2147483647 w 504"/>
                <a:gd name="T29" fmla="*/ 2147483647 h 504"/>
                <a:gd name="T30" fmla="*/ 2147483647 w 504"/>
                <a:gd name="T31" fmla="*/ 2147483647 h 504"/>
                <a:gd name="T32" fmla="*/ 2147483647 w 504"/>
                <a:gd name="T33" fmla="*/ 2147483647 h 504"/>
                <a:gd name="T34" fmla="*/ 2147483647 w 504"/>
                <a:gd name="T35" fmla="*/ 2147483647 h 504"/>
                <a:gd name="T36" fmla="*/ 2147483647 w 504"/>
                <a:gd name="T37" fmla="*/ 2147483647 h 504"/>
                <a:gd name="T38" fmla="*/ 2147483647 w 504"/>
                <a:gd name="T39" fmla="*/ 2147483647 h 504"/>
                <a:gd name="T40" fmla="*/ 2147483647 w 504"/>
                <a:gd name="T41" fmla="*/ 2147483647 h 504"/>
                <a:gd name="T42" fmla="*/ 2147483647 w 504"/>
                <a:gd name="T43" fmla="*/ 2147483647 h 504"/>
                <a:gd name="T44" fmla="*/ 2147483647 w 504"/>
                <a:gd name="T45" fmla="*/ 2147483647 h 504"/>
                <a:gd name="T46" fmla="*/ 2147483647 w 504"/>
                <a:gd name="T47" fmla="*/ 2147483647 h 504"/>
                <a:gd name="T48" fmla="*/ 2147483647 w 504"/>
                <a:gd name="T49" fmla="*/ 2147483647 h 504"/>
                <a:gd name="T50" fmla="*/ 2147483647 w 504"/>
                <a:gd name="T51" fmla="*/ 2147483647 h 504"/>
                <a:gd name="T52" fmla="*/ 2147483647 w 504"/>
                <a:gd name="T53" fmla="*/ 2147483647 h 504"/>
                <a:gd name="T54" fmla="*/ 2147483647 w 504"/>
                <a:gd name="T55" fmla="*/ 2147483647 h 504"/>
                <a:gd name="T56" fmla="*/ 2147483647 w 504"/>
                <a:gd name="T57" fmla="*/ 2147483647 h 504"/>
                <a:gd name="T58" fmla="*/ 2147483647 w 504"/>
                <a:gd name="T59" fmla="*/ 2147483647 h 504"/>
                <a:gd name="T60" fmla="*/ 2147483647 w 504"/>
                <a:gd name="T61" fmla="*/ 2147483647 h 504"/>
                <a:gd name="T62" fmla="*/ 2147483647 w 504"/>
                <a:gd name="T63" fmla="*/ 2147483647 h 504"/>
                <a:gd name="T64" fmla="*/ 2147483647 w 504"/>
                <a:gd name="T65" fmla="*/ 2147483647 h 504"/>
                <a:gd name="T66" fmla="*/ 2147483647 w 504"/>
                <a:gd name="T67" fmla="*/ 2147483647 h 504"/>
                <a:gd name="T68" fmla="*/ 2147483647 w 504"/>
                <a:gd name="T69" fmla="*/ 2147483647 h 504"/>
                <a:gd name="T70" fmla="*/ 2147483647 w 504"/>
                <a:gd name="T71" fmla="*/ 2147483647 h 504"/>
                <a:gd name="T72" fmla="*/ 2147483647 w 504"/>
                <a:gd name="T73" fmla="*/ 2147483647 h 504"/>
                <a:gd name="T74" fmla="*/ 2147483647 w 504"/>
                <a:gd name="T75" fmla="*/ 2147483647 h 504"/>
                <a:gd name="T76" fmla="*/ 2147483647 w 504"/>
                <a:gd name="T77" fmla="*/ 2147483647 h 504"/>
                <a:gd name="T78" fmla="*/ 2147483647 w 504"/>
                <a:gd name="T79" fmla="*/ 2147483647 h 504"/>
                <a:gd name="T80" fmla="*/ 2147483647 w 504"/>
                <a:gd name="T81" fmla="*/ 2147483647 h 504"/>
                <a:gd name="T82" fmla="*/ 2147483647 w 504"/>
                <a:gd name="T83" fmla="*/ 2147483647 h 504"/>
                <a:gd name="T84" fmla="*/ 2147483647 w 504"/>
                <a:gd name="T85" fmla="*/ 2147483647 h 504"/>
                <a:gd name="T86" fmla="*/ 2147483647 w 504"/>
                <a:gd name="T87" fmla="*/ 2147483647 h 504"/>
                <a:gd name="T88" fmla="*/ 2147483647 w 504"/>
                <a:gd name="T89" fmla="*/ 2147483647 h 504"/>
                <a:gd name="T90" fmla="*/ 2147483647 w 504"/>
                <a:gd name="T91" fmla="*/ 2147483647 h 504"/>
                <a:gd name="T92" fmla="*/ 2147483647 w 504"/>
                <a:gd name="T93" fmla="*/ 2147483647 h 5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4"/>
                <a:gd name="T142" fmla="*/ 0 h 504"/>
                <a:gd name="T143" fmla="*/ 504 w 504"/>
                <a:gd name="T144" fmla="*/ 504 h 5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4" h="504">
                  <a:moveTo>
                    <a:pt x="252" y="0"/>
                  </a:moveTo>
                  <a:cubicBezTo>
                    <a:pt x="230" y="0"/>
                    <a:pt x="208" y="3"/>
                    <a:pt x="188" y="8"/>
                  </a:cubicBezTo>
                  <a:cubicBezTo>
                    <a:pt x="194" y="19"/>
                    <a:pt x="197" y="31"/>
                    <a:pt x="197" y="44"/>
                  </a:cubicBezTo>
                  <a:cubicBezTo>
                    <a:pt x="197" y="84"/>
                    <a:pt x="165" y="116"/>
                    <a:pt x="125" y="116"/>
                  </a:cubicBezTo>
                  <a:cubicBezTo>
                    <a:pt x="99" y="116"/>
                    <a:pt x="77" y="103"/>
                    <a:pt x="64" y="84"/>
                  </a:cubicBezTo>
                  <a:cubicBezTo>
                    <a:pt x="24" y="128"/>
                    <a:pt x="0" y="187"/>
                    <a:pt x="0" y="252"/>
                  </a:cubicBezTo>
                  <a:cubicBezTo>
                    <a:pt x="0" y="391"/>
                    <a:pt x="113" y="504"/>
                    <a:pt x="252" y="504"/>
                  </a:cubicBezTo>
                  <a:cubicBezTo>
                    <a:pt x="391" y="504"/>
                    <a:pt x="504" y="391"/>
                    <a:pt x="504" y="252"/>
                  </a:cubicBezTo>
                  <a:cubicBezTo>
                    <a:pt x="504" y="112"/>
                    <a:pt x="391" y="0"/>
                    <a:pt x="252" y="0"/>
                  </a:cubicBezTo>
                  <a:close/>
                  <a:moveTo>
                    <a:pt x="129" y="76"/>
                  </a:moveTo>
                  <a:cubicBezTo>
                    <a:pt x="144" y="76"/>
                    <a:pt x="156" y="64"/>
                    <a:pt x="156" y="49"/>
                  </a:cubicBezTo>
                  <a:cubicBezTo>
                    <a:pt x="156" y="34"/>
                    <a:pt x="144" y="21"/>
                    <a:pt x="129" y="21"/>
                  </a:cubicBezTo>
                  <a:cubicBezTo>
                    <a:pt x="114" y="21"/>
                    <a:pt x="101" y="34"/>
                    <a:pt x="101" y="49"/>
                  </a:cubicBezTo>
                  <a:cubicBezTo>
                    <a:pt x="101" y="64"/>
                    <a:pt x="114" y="76"/>
                    <a:pt x="129" y="76"/>
                  </a:cubicBezTo>
                  <a:close/>
                  <a:moveTo>
                    <a:pt x="356" y="334"/>
                  </a:moveTo>
                  <a:cubicBezTo>
                    <a:pt x="410" y="365"/>
                    <a:pt x="410" y="365"/>
                    <a:pt x="410" y="365"/>
                  </a:cubicBezTo>
                  <a:cubicBezTo>
                    <a:pt x="356" y="395"/>
                    <a:pt x="356" y="395"/>
                    <a:pt x="356" y="395"/>
                  </a:cubicBezTo>
                  <a:cubicBezTo>
                    <a:pt x="356" y="375"/>
                    <a:pt x="356" y="375"/>
                    <a:pt x="356" y="375"/>
                  </a:cubicBezTo>
                  <a:cubicBezTo>
                    <a:pt x="286" y="375"/>
                    <a:pt x="286" y="375"/>
                    <a:pt x="286" y="375"/>
                  </a:cubicBezTo>
                  <a:cubicBezTo>
                    <a:pt x="250" y="297"/>
                    <a:pt x="250" y="297"/>
                    <a:pt x="250" y="297"/>
                  </a:cubicBezTo>
                  <a:cubicBezTo>
                    <a:pt x="213" y="375"/>
                    <a:pt x="213" y="375"/>
                    <a:pt x="213" y="375"/>
                  </a:cubicBezTo>
                  <a:cubicBezTo>
                    <a:pt x="143" y="375"/>
                    <a:pt x="143" y="375"/>
                    <a:pt x="143" y="375"/>
                  </a:cubicBezTo>
                  <a:cubicBezTo>
                    <a:pt x="143" y="395"/>
                    <a:pt x="143" y="395"/>
                    <a:pt x="143" y="395"/>
                  </a:cubicBezTo>
                  <a:cubicBezTo>
                    <a:pt x="88" y="365"/>
                    <a:pt x="88" y="365"/>
                    <a:pt x="88" y="365"/>
                  </a:cubicBezTo>
                  <a:cubicBezTo>
                    <a:pt x="143" y="334"/>
                    <a:pt x="143" y="334"/>
                    <a:pt x="143" y="334"/>
                  </a:cubicBezTo>
                  <a:cubicBezTo>
                    <a:pt x="143" y="355"/>
                    <a:pt x="143" y="355"/>
                    <a:pt x="143" y="355"/>
                  </a:cubicBezTo>
                  <a:cubicBezTo>
                    <a:pt x="201" y="355"/>
                    <a:pt x="201" y="355"/>
                    <a:pt x="201" y="355"/>
                  </a:cubicBezTo>
                  <a:cubicBezTo>
                    <a:pt x="239" y="273"/>
                    <a:pt x="239" y="273"/>
                    <a:pt x="239" y="273"/>
                  </a:cubicBezTo>
                  <a:cubicBezTo>
                    <a:pt x="193" y="176"/>
                    <a:pt x="193" y="176"/>
                    <a:pt x="193" y="176"/>
                  </a:cubicBezTo>
                  <a:cubicBezTo>
                    <a:pt x="143" y="176"/>
                    <a:pt x="143" y="176"/>
                    <a:pt x="143" y="176"/>
                  </a:cubicBezTo>
                  <a:cubicBezTo>
                    <a:pt x="143" y="196"/>
                    <a:pt x="143" y="196"/>
                    <a:pt x="143" y="196"/>
                  </a:cubicBezTo>
                  <a:cubicBezTo>
                    <a:pt x="88" y="166"/>
                    <a:pt x="88" y="166"/>
                    <a:pt x="88" y="166"/>
                  </a:cubicBezTo>
                  <a:cubicBezTo>
                    <a:pt x="143" y="134"/>
                    <a:pt x="143" y="134"/>
                    <a:pt x="143" y="134"/>
                  </a:cubicBezTo>
                  <a:cubicBezTo>
                    <a:pt x="143" y="156"/>
                    <a:pt x="143" y="156"/>
                    <a:pt x="143" y="156"/>
                  </a:cubicBezTo>
                  <a:cubicBezTo>
                    <a:pt x="206" y="156"/>
                    <a:pt x="206" y="156"/>
                    <a:pt x="206" y="156"/>
                  </a:cubicBezTo>
                  <a:cubicBezTo>
                    <a:pt x="250" y="249"/>
                    <a:pt x="250" y="249"/>
                    <a:pt x="250" y="249"/>
                  </a:cubicBezTo>
                  <a:cubicBezTo>
                    <a:pt x="293" y="156"/>
                    <a:pt x="293" y="156"/>
                    <a:pt x="293" y="156"/>
                  </a:cubicBezTo>
                  <a:cubicBezTo>
                    <a:pt x="356" y="156"/>
                    <a:pt x="356" y="156"/>
                    <a:pt x="356" y="156"/>
                  </a:cubicBezTo>
                  <a:cubicBezTo>
                    <a:pt x="356" y="134"/>
                    <a:pt x="356" y="134"/>
                    <a:pt x="356" y="134"/>
                  </a:cubicBezTo>
                  <a:cubicBezTo>
                    <a:pt x="410" y="166"/>
                    <a:pt x="410" y="166"/>
                    <a:pt x="410" y="166"/>
                  </a:cubicBezTo>
                  <a:cubicBezTo>
                    <a:pt x="356" y="196"/>
                    <a:pt x="356" y="196"/>
                    <a:pt x="356" y="196"/>
                  </a:cubicBezTo>
                  <a:cubicBezTo>
                    <a:pt x="356" y="176"/>
                    <a:pt x="356" y="176"/>
                    <a:pt x="356" y="176"/>
                  </a:cubicBezTo>
                  <a:cubicBezTo>
                    <a:pt x="306" y="176"/>
                    <a:pt x="306" y="176"/>
                    <a:pt x="306" y="176"/>
                  </a:cubicBezTo>
                  <a:cubicBezTo>
                    <a:pt x="261" y="273"/>
                    <a:pt x="261" y="273"/>
                    <a:pt x="261" y="273"/>
                  </a:cubicBezTo>
                  <a:cubicBezTo>
                    <a:pt x="299" y="355"/>
                    <a:pt x="299" y="355"/>
                    <a:pt x="299" y="355"/>
                  </a:cubicBezTo>
                  <a:cubicBezTo>
                    <a:pt x="356" y="355"/>
                    <a:pt x="356" y="355"/>
                    <a:pt x="356" y="355"/>
                  </a:cubicBezTo>
                  <a:lnTo>
                    <a:pt x="356" y="334"/>
                  </a:lnTo>
                  <a:close/>
                </a:path>
              </a:pathLst>
            </a:custGeom>
            <a:solidFill>
              <a:srgbClr val="C1ADE5"/>
            </a:solidFill>
            <a:ln w="9525">
              <a:noFill/>
              <a:round/>
              <a:headEnd/>
              <a:tailEnd/>
            </a:ln>
          </p:spPr>
          <p:txBody>
            <a:bodyPr/>
            <a:lstStyle/>
            <a:p>
              <a:pPr defTabSz="696690" eaLnBrk="0" hangingPunct="0">
                <a:lnSpc>
                  <a:spcPct val="90000"/>
                </a:lnSpc>
                <a:spcAft>
                  <a:spcPts val="915"/>
                </a:spcAft>
                <a:buClr>
                  <a:srgbClr val="FFFFFF"/>
                </a:buClr>
              </a:pPr>
              <a:endParaRPr lang="en-US" sz="1200">
                <a:solidFill>
                  <a:srgbClr val="000000"/>
                </a:solidFill>
                <a:latin typeface="Trebuchet MS" pitchFamily="34" charset="0"/>
                <a:ea typeface="MS PGothic"/>
                <a:cs typeface="MS PGothic"/>
              </a:endParaRPr>
            </a:p>
          </p:txBody>
        </p:sp>
        <p:sp>
          <p:nvSpPr>
            <p:cNvPr id="20" name="Freeform 69"/>
            <p:cNvSpPr>
              <a:spLocks noEditPoints="1"/>
            </p:cNvSpPr>
            <p:nvPr/>
          </p:nvSpPr>
          <p:spPr bwMode="auto">
            <a:xfrm>
              <a:off x="4505591" y="2272151"/>
              <a:ext cx="329277" cy="328179"/>
            </a:xfrm>
            <a:custGeom>
              <a:avLst/>
              <a:gdLst>
                <a:gd name="T0" fmla="*/ 2147483647 w 504"/>
                <a:gd name="T1" fmla="*/ 0 h 504"/>
                <a:gd name="T2" fmla="*/ 2147483647 w 504"/>
                <a:gd name="T3" fmla="*/ 2147483647 h 504"/>
                <a:gd name="T4" fmla="*/ 2147483647 w 504"/>
                <a:gd name="T5" fmla="*/ 2147483647 h 504"/>
                <a:gd name="T6" fmla="*/ 2147483647 w 504"/>
                <a:gd name="T7" fmla="*/ 2147483647 h 504"/>
                <a:gd name="T8" fmla="*/ 2147483647 w 504"/>
                <a:gd name="T9" fmla="*/ 2147483647 h 504"/>
                <a:gd name="T10" fmla="*/ 0 w 504"/>
                <a:gd name="T11" fmla="*/ 2147483647 h 504"/>
                <a:gd name="T12" fmla="*/ 2147483647 w 504"/>
                <a:gd name="T13" fmla="*/ 2147483647 h 504"/>
                <a:gd name="T14" fmla="*/ 2147483647 w 504"/>
                <a:gd name="T15" fmla="*/ 2147483647 h 504"/>
                <a:gd name="T16" fmla="*/ 2147483647 w 504"/>
                <a:gd name="T17" fmla="*/ 0 h 504"/>
                <a:gd name="T18" fmla="*/ 2147483647 w 504"/>
                <a:gd name="T19" fmla="*/ 2147483647 h 504"/>
                <a:gd name="T20" fmla="*/ 2147483647 w 504"/>
                <a:gd name="T21" fmla="*/ 2147483647 h 504"/>
                <a:gd name="T22" fmla="*/ 2147483647 w 504"/>
                <a:gd name="T23" fmla="*/ 2147483647 h 504"/>
                <a:gd name="T24" fmla="*/ 2147483647 w 504"/>
                <a:gd name="T25" fmla="*/ 2147483647 h 504"/>
                <a:gd name="T26" fmla="*/ 2147483647 w 504"/>
                <a:gd name="T27" fmla="*/ 2147483647 h 504"/>
                <a:gd name="T28" fmla="*/ 2147483647 w 504"/>
                <a:gd name="T29" fmla="*/ 2147483647 h 504"/>
                <a:gd name="T30" fmla="*/ 2147483647 w 504"/>
                <a:gd name="T31" fmla="*/ 2147483647 h 504"/>
                <a:gd name="T32" fmla="*/ 2147483647 w 504"/>
                <a:gd name="T33" fmla="*/ 2147483647 h 504"/>
                <a:gd name="T34" fmla="*/ 2147483647 w 504"/>
                <a:gd name="T35" fmla="*/ 2147483647 h 504"/>
                <a:gd name="T36" fmla="*/ 2147483647 w 504"/>
                <a:gd name="T37" fmla="*/ 2147483647 h 504"/>
                <a:gd name="T38" fmla="*/ 2147483647 w 504"/>
                <a:gd name="T39" fmla="*/ 2147483647 h 504"/>
                <a:gd name="T40" fmla="*/ 2147483647 w 504"/>
                <a:gd name="T41" fmla="*/ 2147483647 h 504"/>
                <a:gd name="T42" fmla="*/ 2147483647 w 504"/>
                <a:gd name="T43" fmla="*/ 2147483647 h 504"/>
                <a:gd name="T44" fmla="*/ 2147483647 w 504"/>
                <a:gd name="T45" fmla="*/ 2147483647 h 504"/>
                <a:gd name="T46" fmla="*/ 2147483647 w 504"/>
                <a:gd name="T47" fmla="*/ 2147483647 h 504"/>
                <a:gd name="T48" fmla="*/ 2147483647 w 504"/>
                <a:gd name="T49" fmla="*/ 2147483647 h 504"/>
                <a:gd name="T50" fmla="*/ 2147483647 w 504"/>
                <a:gd name="T51" fmla="*/ 2147483647 h 504"/>
                <a:gd name="T52" fmla="*/ 2147483647 w 504"/>
                <a:gd name="T53" fmla="*/ 2147483647 h 504"/>
                <a:gd name="T54" fmla="*/ 2147483647 w 504"/>
                <a:gd name="T55" fmla="*/ 2147483647 h 504"/>
                <a:gd name="T56" fmla="*/ 2147483647 w 504"/>
                <a:gd name="T57" fmla="*/ 2147483647 h 504"/>
                <a:gd name="T58" fmla="*/ 2147483647 w 504"/>
                <a:gd name="T59" fmla="*/ 2147483647 h 504"/>
                <a:gd name="T60" fmla="*/ 2147483647 w 504"/>
                <a:gd name="T61" fmla="*/ 2147483647 h 504"/>
                <a:gd name="T62" fmla="*/ 2147483647 w 504"/>
                <a:gd name="T63" fmla="*/ 2147483647 h 504"/>
                <a:gd name="T64" fmla="*/ 2147483647 w 504"/>
                <a:gd name="T65" fmla="*/ 2147483647 h 504"/>
                <a:gd name="T66" fmla="*/ 2147483647 w 504"/>
                <a:gd name="T67" fmla="*/ 2147483647 h 504"/>
                <a:gd name="T68" fmla="*/ 2147483647 w 504"/>
                <a:gd name="T69" fmla="*/ 2147483647 h 504"/>
                <a:gd name="T70" fmla="*/ 2147483647 w 504"/>
                <a:gd name="T71" fmla="*/ 2147483647 h 504"/>
                <a:gd name="T72" fmla="*/ 2147483647 w 504"/>
                <a:gd name="T73" fmla="*/ 2147483647 h 504"/>
                <a:gd name="T74" fmla="*/ 2147483647 w 504"/>
                <a:gd name="T75" fmla="*/ 2147483647 h 504"/>
                <a:gd name="T76" fmla="*/ 2147483647 w 504"/>
                <a:gd name="T77" fmla="*/ 2147483647 h 504"/>
                <a:gd name="T78" fmla="*/ 2147483647 w 504"/>
                <a:gd name="T79" fmla="*/ 2147483647 h 504"/>
                <a:gd name="T80" fmla="*/ 2147483647 w 504"/>
                <a:gd name="T81" fmla="*/ 2147483647 h 504"/>
                <a:gd name="T82" fmla="*/ 2147483647 w 504"/>
                <a:gd name="T83" fmla="*/ 2147483647 h 504"/>
                <a:gd name="T84" fmla="*/ 2147483647 w 504"/>
                <a:gd name="T85" fmla="*/ 2147483647 h 504"/>
                <a:gd name="T86" fmla="*/ 2147483647 w 504"/>
                <a:gd name="T87" fmla="*/ 2147483647 h 504"/>
                <a:gd name="T88" fmla="*/ 2147483647 w 504"/>
                <a:gd name="T89" fmla="*/ 2147483647 h 504"/>
                <a:gd name="T90" fmla="*/ 2147483647 w 504"/>
                <a:gd name="T91" fmla="*/ 2147483647 h 504"/>
                <a:gd name="T92" fmla="*/ 2147483647 w 504"/>
                <a:gd name="T93" fmla="*/ 2147483647 h 5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4"/>
                <a:gd name="T142" fmla="*/ 0 h 504"/>
                <a:gd name="T143" fmla="*/ 504 w 504"/>
                <a:gd name="T144" fmla="*/ 504 h 5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4" h="504">
                  <a:moveTo>
                    <a:pt x="252" y="0"/>
                  </a:moveTo>
                  <a:cubicBezTo>
                    <a:pt x="230" y="0"/>
                    <a:pt x="208" y="3"/>
                    <a:pt x="188" y="8"/>
                  </a:cubicBezTo>
                  <a:cubicBezTo>
                    <a:pt x="194" y="19"/>
                    <a:pt x="197" y="31"/>
                    <a:pt x="197" y="44"/>
                  </a:cubicBezTo>
                  <a:cubicBezTo>
                    <a:pt x="197" y="84"/>
                    <a:pt x="165" y="116"/>
                    <a:pt x="125" y="116"/>
                  </a:cubicBezTo>
                  <a:cubicBezTo>
                    <a:pt x="99" y="116"/>
                    <a:pt x="77" y="103"/>
                    <a:pt x="64" y="84"/>
                  </a:cubicBezTo>
                  <a:cubicBezTo>
                    <a:pt x="24" y="128"/>
                    <a:pt x="0" y="187"/>
                    <a:pt x="0" y="252"/>
                  </a:cubicBezTo>
                  <a:cubicBezTo>
                    <a:pt x="0" y="391"/>
                    <a:pt x="113" y="504"/>
                    <a:pt x="252" y="504"/>
                  </a:cubicBezTo>
                  <a:cubicBezTo>
                    <a:pt x="391" y="504"/>
                    <a:pt x="504" y="391"/>
                    <a:pt x="504" y="252"/>
                  </a:cubicBezTo>
                  <a:cubicBezTo>
                    <a:pt x="504" y="112"/>
                    <a:pt x="391" y="0"/>
                    <a:pt x="252" y="0"/>
                  </a:cubicBezTo>
                  <a:close/>
                  <a:moveTo>
                    <a:pt x="129" y="76"/>
                  </a:moveTo>
                  <a:cubicBezTo>
                    <a:pt x="144" y="76"/>
                    <a:pt x="156" y="64"/>
                    <a:pt x="156" y="49"/>
                  </a:cubicBezTo>
                  <a:cubicBezTo>
                    <a:pt x="156" y="34"/>
                    <a:pt x="144" y="21"/>
                    <a:pt x="129" y="21"/>
                  </a:cubicBezTo>
                  <a:cubicBezTo>
                    <a:pt x="114" y="21"/>
                    <a:pt x="101" y="34"/>
                    <a:pt x="101" y="49"/>
                  </a:cubicBezTo>
                  <a:cubicBezTo>
                    <a:pt x="101" y="64"/>
                    <a:pt x="114" y="76"/>
                    <a:pt x="129" y="76"/>
                  </a:cubicBezTo>
                  <a:close/>
                  <a:moveTo>
                    <a:pt x="356" y="334"/>
                  </a:moveTo>
                  <a:cubicBezTo>
                    <a:pt x="410" y="365"/>
                    <a:pt x="410" y="365"/>
                    <a:pt x="410" y="365"/>
                  </a:cubicBezTo>
                  <a:cubicBezTo>
                    <a:pt x="356" y="395"/>
                    <a:pt x="356" y="395"/>
                    <a:pt x="356" y="395"/>
                  </a:cubicBezTo>
                  <a:cubicBezTo>
                    <a:pt x="356" y="375"/>
                    <a:pt x="356" y="375"/>
                    <a:pt x="356" y="375"/>
                  </a:cubicBezTo>
                  <a:cubicBezTo>
                    <a:pt x="286" y="375"/>
                    <a:pt x="286" y="375"/>
                    <a:pt x="286" y="375"/>
                  </a:cubicBezTo>
                  <a:cubicBezTo>
                    <a:pt x="250" y="297"/>
                    <a:pt x="250" y="297"/>
                    <a:pt x="250" y="297"/>
                  </a:cubicBezTo>
                  <a:cubicBezTo>
                    <a:pt x="213" y="375"/>
                    <a:pt x="213" y="375"/>
                    <a:pt x="213" y="375"/>
                  </a:cubicBezTo>
                  <a:cubicBezTo>
                    <a:pt x="143" y="375"/>
                    <a:pt x="143" y="375"/>
                    <a:pt x="143" y="375"/>
                  </a:cubicBezTo>
                  <a:cubicBezTo>
                    <a:pt x="143" y="395"/>
                    <a:pt x="143" y="395"/>
                    <a:pt x="143" y="395"/>
                  </a:cubicBezTo>
                  <a:cubicBezTo>
                    <a:pt x="88" y="365"/>
                    <a:pt x="88" y="365"/>
                    <a:pt x="88" y="365"/>
                  </a:cubicBezTo>
                  <a:cubicBezTo>
                    <a:pt x="143" y="334"/>
                    <a:pt x="143" y="334"/>
                    <a:pt x="143" y="334"/>
                  </a:cubicBezTo>
                  <a:cubicBezTo>
                    <a:pt x="143" y="355"/>
                    <a:pt x="143" y="355"/>
                    <a:pt x="143" y="355"/>
                  </a:cubicBezTo>
                  <a:cubicBezTo>
                    <a:pt x="201" y="355"/>
                    <a:pt x="201" y="355"/>
                    <a:pt x="201" y="355"/>
                  </a:cubicBezTo>
                  <a:cubicBezTo>
                    <a:pt x="239" y="273"/>
                    <a:pt x="239" y="273"/>
                    <a:pt x="239" y="273"/>
                  </a:cubicBezTo>
                  <a:cubicBezTo>
                    <a:pt x="193" y="176"/>
                    <a:pt x="193" y="176"/>
                    <a:pt x="193" y="176"/>
                  </a:cubicBezTo>
                  <a:cubicBezTo>
                    <a:pt x="143" y="176"/>
                    <a:pt x="143" y="176"/>
                    <a:pt x="143" y="176"/>
                  </a:cubicBezTo>
                  <a:cubicBezTo>
                    <a:pt x="143" y="196"/>
                    <a:pt x="143" y="196"/>
                    <a:pt x="143" y="196"/>
                  </a:cubicBezTo>
                  <a:cubicBezTo>
                    <a:pt x="88" y="166"/>
                    <a:pt x="88" y="166"/>
                    <a:pt x="88" y="166"/>
                  </a:cubicBezTo>
                  <a:cubicBezTo>
                    <a:pt x="143" y="134"/>
                    <a:pt x="143" y="134"/>
                    <a:pt x="143" y="134"/>
                  </a:cubicBezTo>
                  <a:cubicBezTo>
                    <a:pt x="143" y="156"/>
                    <a:pt x="143" y="156"/>
                    <a:pt x="143" y="156"/>
                  </a:cubicBezTo>
                  <a:cubicBezTo>
                    <a:pt x="206" y="156"/>
                    <a:pt x="206" y="156"/>
                    <a:pt x="206" y="156"/>
                  </a:cubicBezTo>
                  <a:cubicBezTo>
                    <a:pt x="250" y="249"/>
                    <a:pt x="250" y="249"/>
                    <a:pt x="250" y="249"/>
                  </a:cubicBezTo>
                  <a:cubicBezTo>
                    <a:pt x="293" y="156"/>
                    <a:pt x="293" y="156"/>
                    <a:pt x="293" y="156"/>
                  </a:cubicBezTo>
                  <a:cubicBezTo>
                    <a:pt x="356" y="156"/>
                    <a:pt x="356" y="156"/>
                    <a:pt x="356" y="156"/>
                  </a:cubicBezTo>
                  <a:cubicBezTo>
                    <a:pt x="356" y="134"/>
                    <a:pt x="356" y="134"/>
                    <a:pt x="356" y="134"/>
                  </a:cubicBezTo>
                  <a:cubicBezTo>
                    <a:pt x="410" y="166"/>
                    <a:pt x="410" y="166"/>
                    <a:pt x="410" y="166"/>
                  </a:cubicBezTo>
                  <a:cubicBezTo>
                    <a:pt x="356" y="196"/>
                    <a:pt x="356" y="196"/>
                    <a:pt x="356" y="196"/>
                  </a:cubicBezTo>
                  <a:cubicBezTo>
                    <a:pt x="356" y="176"/>
                    <a:pt x="356" y="176"/>
                    <a:pt x="356" y="176"/>
                  </a:cubicBezTo>
                  <a:cubicBezTo>
                    <a:pt x="306" y="176"/>
                    <a:pt x="306" y="176"/>
                    <a:pt x="306" y="176"/>
                  </a:cubicBezTo>
                  <a:cubicBezTo>
                    <a:pt x="261" y="273"/>
                    <a:pt x="261" y="273"/>
                    <a:pt x="261" y="273"/>
                  </a:cubicBezTo>
                  <a:cubicBezTo>
                    <a:pt x="299" y="355"/>
                    <a:pt x="299" y="355"/>
                    <a:pt x="299" y="355"/>
                  </a:cubicBezTo>
                  <a:cubicBezTo>
                    <a:pt x="356" y="355"/>
                    <a:pt x="356" y="355"/>
                    <a:pt x="356" y="355"/>
                  </a:cubicBezTo>
                  <a:lnTo>
                    <a:pt x="356" y="334"/>
                  </a:lnTo>
                  <a:close/>
                </a:path>
              </a:pathLst>
            </a:custGeom>
            <a:solidFill>
              <a:srgbClr val="C1ADE5"/>
            </a:solidFill>
            <a:ln w="9525">
              <a:noFill/>
              <a:round/>
              <a:headEnd/>
              <a:tailEnd/>
            </a:ln>
          </p:spPr>
          <p:txBody>
            <a:bodyPr/>
            <a:lstStyle/>
            <a:p>
              <a:pPr defTabSz="696690" eaLnBrk="0" hangingPunct="0">
                <a:lnSpc>
                  <a:spcPct val="90000"/>
                </a:lnSpc>
                <a:spcAft>
                  <a:spcPts val="915"/>
                </a:spcAft>
                <a:buClr>
                  <a:srgbClr val="FFFFFF"/>
                </a:buClr>
              </a:pPr>
              <a:endParaRPr lang="en-US" sz="1200">
                <a:solidFill>
                  <a:srgbClr val="000000"/>
                </a:solidFill>
                <a:latin typeface="Trebuchet MS" pitchFamily="34" charset="0"/>
                <a:ea typeface="MS PGothic"/>
                <a:cs typeface="MS PGothic"/>
              </a:endParaRPr>
            </a:p>
          </p:txBody>
        </p:sp>
        <p:sp>
          <p:nvSpPr>
            <p:cNvPr id="21" name="Freeform 69"/>
            <p:cNvSpPr>
              <a:spLocks noEditPoints="1"/>
            </p:cNvSpPr>
            <p:nvPr/>
          </p:nvSpPr>
          <p:spPr bwMode="auto">
            <a:xfrm>
              <a:off x="5516974" y="2618515"/>
              <a:ext cx="329277" cy="328179"/>
            </a:xfrm>
            <a:custGeom>
              <a:avLst/>
              <a:gdLst>
                <a:gd name="T0" fmla="*/ 2147483647 w 504"/>
                <a:gd name="T1" fmla="*/ 0 h 504"/>
                <a:gd name="T2" fmla="*/ 2147483647 w 504"/>
                <a:gd name="T3" fmla="*/ 2147483647 h 504"/>
                <a:gd name="T4" fmla="*/ 2147483647 w 504"/>
                <a:gd name="T5" fmla="*/ 2147483647 h 504"/>
                <a:gd name="T6" fmla="*/ 2147483647 w 504"/>
                <a:gd name="T7" fmla="*/ 2147483647 h 504"/>
                <a:gd name="T8" fmla="*/ 2147483647 w 504"/>
                <a:gd name="T9" fmla="*/ 2147483647 h 504"/>
                <a:gd name="T10" fmla="*/ 0 w 504"/>
                <a:gd name="T11" fmla="*/ 2147483647 h 504"/>
                <a:gd name="T12" fmla="*/ 2147483647 w 504"/>
                <a:gd name="T13" fmla="*/ 2147483647 h 504"/>
                <a:gd name="T14" fmla="*/ 2147483647 w 504"/>
                <a:gd name="T15" fmla="*/ 2147483647 h 504"/>
                <a:gd name="T16" fmla="*/ 2147483647 w 504"/>
                <a:gd name="T17" fmla="*/ 0 h 504"/>
                <a:gd name="T18" fmla="*/ 2147483647 w 504"/>
                <a:gd name="T19" fmla="*/ 2147483647 h 504"/>
                <a:gd name="T20" fmla="*/ 2147483647 w 504"/>
                <a:gd name="T21" fmla="*/ 2147483647 h 504"/>
                <a:gd name="T22" fmla="*/ 2147483647 w 504"/>
                <a:gd name="T23" fmla="*/ 2147483647 h 504"/>
                <a:gd name="T24" fmla="*/ 2147483647 w 504"/>
                <a:gd name="T25" fmla="*/ 2147483647 h 504"/>
                <a:gd name="T26" fmla="*/ 2147483647 w 504"/>
                <a:gd name="T27" fmla="*/ 2147483647 h 504"/>
                <a:gd name="T28" fmla="*/ 2147483647 w 504"/>
                <a:gd name="T29" fmla="*/ 2147483647 h 504"/>
                <a:gd name="T30" fmla="*/ 2147483647 w 504"/>
                <a:gd name="T31" fmla="*/ 2147483647 h 504"/>
                <a:gd name="T32" fmla="*/ 2147483647 w 504"/>
                <a:gd name="T33" fmla="*/ 2147483647 h 504"/>
                <a:gd name="T34" fmla="*/ 2147483647 w 504"/>
                <a:gd name="T35" fmla="*/ 2147483647 h 504"/>
                <a:gd name="T36" fmla="*/ 2147483647 w 504"/>
                <a:gd name="T37" fmla="*/ 2147483647 h 504"/>
                <a:gd name="T38" fmla="*/ 2147483647 w 504"/>
                <a:gd name="T39" fmla="*/ 2147483647 h 504"/>
                <a:gd name="T40" fmla="*/ 2147483647 w 504"/>
                <a:gd name="T41" fmla="*/ 2147483647 h 504"/>
                <a:gd name="T42" fmla="*/ 2147483647 w 504"/>
                <a:gd name="T43" fmla="*/ 2147483647 h 504"/>
                <a:gd name="T44" fmla="*/ 2147483647 w 504"/>
                <a:gd name="T45" fmla="*/ 2147483647 h 504"/>
                <a:gd name="T46" fmla="*/ 2147483647 w 504"/>
                <a:gd name="T47" fmla="*/ 2147483647 h 504"/>
                <a:gd name="T48" fmla="*/ 2147483647 w 504"/>
                <a:gd name="T49" fmla="*/ 2147483647 h 504"/>
                <a:gd name="T50" fmla="*/ 2147483647 w 504"/>
                <a:gd name="T51" fmla="*/ 2147483647 h 504"/>
                <a:gd name="T52" fmla="*/ 2147483647 w 504"/>
                <a:gd name="T53" fmla="*/ 2147483647 h 504"/>
                <a:gd name="T54" fmla="*/ 2147483647 w 504"/>
                <a:gd name="T55" fmla="*/ 2147483647 h 504"/>
                <a:gd name="T56" fmla="*/ 2147483647 w 504"/>
                <a:gd name="T57" fmla="*/ 2147483647 h 504"/>
                <a:gd name="T58" fmla="*/ 2147483647 w 504"/>
                <a:gd name="T59" fmla="*/ 2147483647 h 504"/>
                <a:gd name="T60" fmla="*/ 2147483647 w 504"/>
                <a:gd name="T61" fmla="*/ 2147483647 h 504"/>
                <a:gd name="T62" fmla="*/ 2147483647 w 504"/>
                <a:gd name="T63" fmla="*/ 2147483647 h 504"/>
                <a:gd name="T64" fmla="*/ 2147483647 w 504"/>
                <a:gd name="T65" fmla="*/ 2147483647 h 504"/>
                <a:gd name="T66" fmla="*/ 2147483647 w 504"/>
                <a:gd name="T67" fmla="*/ 2147483647 h 504"/>
                <a:gd name="T68" fmla="*/ 2147483647 w 504"/>
                <a:gd name="T69" fmla="*/ 2147483647 h 504"/>
                <a:gd name="T70" fmla="*/ 2147483647 w 504"/>
                <a:gd name="T71" fmla="*/ 2147483647 h 504"/>
                <a:gd name="T72" fmla="*/ 2147483647 w 504"/>
                <a:gd name="T73" fmla="*/ 2147483647 h 504"/>
                <a:gd name="T74" fmla="*/ 2147483647 w 504"/>
                <a:gd name="T75" fmla="*/ 2147483647 h 504"/>
                <a:gd name="T76" fmla="*/ 2147483647 w 504"/>
                <a:gd name="T77" fmla="*/ 2147483647 h 504"/>
                <a:gd name="T78" fmla="*/ 2147483647 w 504"/>
                <a:gd name="T79" fmla="*/ 2147483647 h 504"/>
                <a:gd name="T80" fmla="*/ 2147483647 w 504"/>
                <a:gd name="T81" fmla="*/ 2147483647 h 504"/>
                <a:gd name="T82" fmla="*/ 2147483647 w 504"/>
                <a:gd name="T83" fmla="*/ 2147483647 h 504"/>
                <a:gd name="T84" fmla="*/ 2147483647 w 504"/>
                <a:gd name="T85" fmla="*/ 2147483647 h 504"/>
                <a:gd name="T86" fmla="*/ 2147483647 w 504"/>
                <a:gd name="T87" fmla="*/ 2147483647 h 504"/>
                <a:gd name="T88" fmla="*/ 2147483647 w 504"/>
                <a:gd name="T89" fmla="*/ 2147483647 h 504"/>
                <a:gd name="T90" fmla="*/ 2147483647 w 504"/>
                <a:gd name="T91" fmla="*/ 2147483647 h 504"/>
                <a:gd name="T92" fmla="*/ 2147483647 w 504"/>
                <a:gd name="T93" fmla="*/ 2147483647 h 5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4"/>
                <a:gd name="T142" fmla="*/ 0 h 504"/>
                <a:gd name="T143" fmla="*/ 504 w 504"/>
                <a:gd name="T144" fmla="*/ 504 h 5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4" h="504">
                  <a:moveTo>
                    <a:pt x="252" y="0"/>
                  </a:moveTo>
                  <a:cubicBezTo>
                    <a:pt x="230" y="0"/>
                    <a:pt x="208" y="3"/>
                    <a:pt x="188" y="8"/>
                  </a:cubicBezTo>
                  <a:cubicBezTo>
                    <a:pt x="194" y="19"/>
                    <a:pt x="197" y="31"/>
                    <a:pt x="197" y="44"/>
                  </a:cubicBezTo>
                  <a:cubicBezTo>
                    <a:pt x="197" y="84"/>
                    <a:pt x="165" y="116"/>
                    <a:pt x="125" y="116"/>
                  </a:cubicBezTo>
                  <a:cubicBezTo>
                    <a:pt x="99" y="116"/>
                    <a:pt x="77" y="103"/>
                    <a:pt x="64" y="84"/>
                  </a:cubicBezTo>
                  <a:cubicBezTo>
                    <a:pt x="24" y="128"/>
                    <a:pt x="0" y="187"/>
                    <a:pt x="0" y="252"/>
                  </a:cubicBezTo>
                  <a:cubicBezTo>
                    <a:pt x="0" y="391"/>
                    <a:pt x="113" y="504"/>
                    <a:pt x="252" y="504"/>
                  </a:cubicBezTo>
                  <a:cubicBezTo>
                    <a:pt x="391" y="504"/>
                    <a:pt x="504" y="391"/>
                    <a:pt x="504" y="252"/>
                  </a:cubicBezTo>
                  <a:cubicBezTo>
                    <a:pt x="504" y="112"/>
                    <a:pt x="391" y="0"/>
                    <a:pt x="252" y="0"/>
                  </a:cubicBezTo>
                  <a:close/>
                  <a:moveTo>
                    <a:pt x="129" y="76"/>
                  </a:moveTo>
                  <a:cubicBezTo>
                    <a:pt x="144" y="76"/>
                    <a:pt x="156" y="64"/>
                    <a:pt x="156" y="49"/>
                  </a:cubicBezTo>
                  <a:cubicBezTo>
                    <a:pt x="156" y="34"/>
                    <a:pt x="144" y="21"/>
                    <a:pt x="129" y="21"/>
                  </a:cubicBezTo>
                  <a:cubicBezTo>
                    <a:pt x="114" y="21"/>
                    <a:pt x="101" y="34"/>
                    <a:pt x="101" y="49"/>
                  </a:cubicBezTo>
                  <a:cubicBezTo>
                    <a:pt x="101" y="64"/>
                    <a:pt x="114" y="76"/>
                    <a:pt x="129" y="76"/>
                  </a:cubicBezTo>
                  <a:close/>
                  <a:moveTo>
                    <a:pt x="356" y="334"/>
                  </a:moveTo>
                  <a:cubicBezTo>
                    <a:pt x="410" y="365"/>
                    <a:pt x="410" y="365"/>
                    <a:pt x="410" y="365"/>
                  </a:cubicBezTo>
                  <a:cubicBezTo>
                    <a:pt x="356" y="395"/>
                    <a:pt x="356" y="395"/>
                    <a:pt x="356" y="395"/>
                  </a:cubicBezTo>
                  <a:cubicBezTo>
                    <a:pt x="356" y="375"/>
                    <a:pt x="356" y="375"/>
                    <a:pt x="356" y="375"/>
                  </a:cubicBezTo>
                  <a:cubicBezTo>
                    <a:pt x="286" y="375"/>
                    <a:pt x="286" y="375"/>
                    <a:pt x="286" y="375"/>
                  </a:cubicBezTo>
                  <a:cubicBezTo>
                    <a:pt x="250" y="297"/>
                    <a:pt x="250" y="297"/>
                    <a:pt x="250" y="297"/>
                  </a:cubicBezTo>
                  <a:cubicBezTo>
                    <a:pt x="213" y="375"/>
                    <a:pt x="213" y="375"/>
                    <a:pt x="213" y="375"/>
                  </a:cubicBezTo>
                  <a:cubicBezTo>
                    <a:pt x="143" y="375"/>
                    <a:pt x="143" y="375"/>
                    <a:pt x="143" y="375"/>
                  </a:cubicBezTo>
                  <a:cubicBezTo>
                    <a:pt x="143" y="395"/>
                    <a:pt x="143" y="395"/>
                    <a:pt x="143" y="395"/>
                  </a:cubicBezTo>
                  <a:cubicBezTo>
                    <a:pt x="88" y="365"/>
                    <a:pt x="88" y="365"/>
                    <a:pt x="88" y="365"/>
                  </a:cubicBezTo>
                  <a:cubicBezTo>
                    <a:pt x="143" y="334"/>
                    <a:pt x="143" y="334"/>
                    <a:pt x="143" y="334"/>
                  </a:cubicBezTo>
                  <a:cubicBezTo>
                    <a:pt x="143" y="355"/>
                    <a:pt x="143" y="355"/>
                    <a:pt x="143" y="355"/>
                  </a:cubicBezTo>
                  <a:cubicBezTo>
                    <a:pt x="201" y="355"/>
                    <a:pt x="201" y="355"/>
                    <a:pt x="201" y="355"/>
                  </a:cubicBezTo>
                  <a:cubicBezTo>
                    <a:pt x="239" y="273"/>
                    <a:pt x="239" y="273"/>
                    <a:pt x="239" y="273"/>
                  </a:cubicBezTo>
                  <a:cubicBezTo>
                    <a:pt x="193" y="176"/>
                    <a:pt x="193" y="176"/>
                    <a:pt x="193" y="176"/>
                  </a:cubicBezTo>
                  <a:cubicBezTo>
                    <a:pt x="143" y="176"/>
                    <a:pt x="143" y="176"/>
                    <a:pt x="143" y="176"/>
                  </a:cubicBezTo>
                  <a:cubicBezTo>
                    <a:pt x="143" y="196"/>
                    <a:pt x="143" y="196"/>
                    <a:pt x="143" y="196"/>
                  </a:cubicBezTo>
                  <a:cubicBezTo>
                    <a:pt x="88" y="166"/>
                    <a:pt x="88" y="166"/>
                    <a:pt x="88" y="166"/>
                  </a:cubicBezTo>
                  <a:cubicBezTo>
                    <a:pt x="143" y="134"/>
                    <a:pt x="143" y="134"/>
                    <a:pt x="143" y="134"/>
                  </a:cubicBezTo>
                  <a:cubicBezTo>
                    <a:pt x="143" y="156"/>
                    <a:pt x="143" y="156"/>
                    <a:pt x="143" y="156"/>
                  </a:cubicBezTo>
                  <a:cubicBezTo>
                    <a:pt x="206" y="156"/>
                    <a:pt x="206" y="156"/>
                    <a:pt x="206" y="156"/>
                  </a:cubicBezTo>
                  <a:cubicBezTo>
                    <a:pt x="250" y="249"/>
                    <a:pt x="250" y="249"/>
                    <a:pt x="250" y="249"/>
                  </a:cubicBezTo>
                  <a:cubicBezTo>
                    <a:pt x="293" y="156"/>
                    <a:pt x="293" y="156"/>
                    <a:pt x="293" y="156"/>
                  </a:cubicBezTo>
                  <a:cubicBezTo>
                    <a:pt x="356" y="156"/>
                    <a:pt x="356" y="156"/>
                    <a:pt x="356" y="156"/>
                  </a:cubicBezTo>
                  <a:cubicBezTo>
                    <a:pt x="356" y="134"/>
                    <a:pt x="356" y="134"/>
                    <a:pt x="356" y="134"/>
                  </a:cubicBezTo>
                  <a:cubicBezTo>
                    <a:pt x="410" y="166"/>
                    <a:pt x="410" y="166"/>
                    <a:pt x="410" y="166"/>
                  </a:cubicBezTo>
                  <a:cubicBezTo>
                    <a:pt x="356" y="196"/>
                    <a:pt x="356" y="196"/>
                    <a:pt x="356" y="196"/>
                  </a:cubicBezTo>
                  <a:cubicBezTo>
                    <a:pt x="356" y="176"/>
                    <a:pt x="356" y="176"/>
                    <a:pt x="356" y="176"/>
                  </a:cubicBezTo>
                  <a:cubicBezTo>
                    <a:pt x="306" y="176"/>
                    <a:pt x="306" y="176"/>
                    <a:pt x="306" y="176"/>
                  </a:cubicBezTo>
                  <a:cubicBezTo>
                    <a:pt x="261" y="273"/>
                    <a:pt x="261" y="273"/>
                    <a:pt x="261" y="273"/>
                  </a:cubicBezTo>
                  <a:cubicBezTo>
                    <a:pt x="299" y="355"/>
                    <a:pt x="299" y="355"/>
                    <a:pt x="299" y="355"/>
                  </a:cubicBezTo>
                  <a:cubicBezTo>
                    <a:pt x="356" y="355"/>
                    <a:pt x="356" y="355"/>
                    <a:pt x="356" y="355"/>
                  </a:cubicBezTo>
                  <a:lnTo>
                    <a:pt x="356" y="334"/>
                  </a:lnTo>
                  <a:close/>
                </a:path>
              </a:pathLst>
            </a:custGeom>
            <a:solidFill>
              <a:srgbClr val="C1ADE5"/>
            </a:solidFill>
            <a:ln w="9525">
              <a:noFill/>
              <a:round/>
              <a:headEnd/>
              <a:tailEnd/>
            </a:ln>
          </p:spPr>
          <p:txBody>
            <a:bodyPr/>
            <a:lstStyle/>
            <a:p>
              <a:pPr defTabSz="696690" eaLnBrk="0" hangingPunct="0">
                <a:lnSpc>
                  <a:spcPct val="90000"/>
                </a:lnSpc>
                <a:spcAft>
                  <a:spcPts val="915"/>
                </a:spcAft>
                <a:buClr>
                  <a:srgbClr val="FFFFFF"/>
                </a:buClr>
              </a:pPr>
              <a:endParaRPr lang="en-US" sz="1200">
                <a:solidFill>
                  <a:srgbClr val="000000"/>
                </a:solidFill>
                <a:latin typeface="Trebuchet MS" pitchFamily="34" charset="0"/>
                <a:ea typeface="MS PGothic"/>
                <a:cs typeface="MS PGothic"/>
              </a:endParaRPr>
            </a:p>
          </p:txBody>
        </p:sp>
        <p:sp>
          <p:nvSpPr>
            <p:cNvPr id="22" name="Freeform 69"/>
            <p:cNvSpPr>
              <a:spLocks noEditPoints="1"/>
            </p:cNvSpPr>
            <p:nvPr/>
          </p:nvSpPr>
          <p:spPr bwMode="auto">
            <a:xfrm>
              <a:off x="5364571" y="3158841"/>
              <a:ext cx="329277" cy="328179"/>
            </a:xfrm>
            <a:custGeom>
              <a:avLst/>
              <a:gdLst>
                <a:gd name="T0" fmla="*/ 2147483647 w 504"/>
                <a:gd name="T1" fmla="*/ 0 h 504"/>
                <a:gd name="T2" fmla="*/ 2147483647 w 504"/>
                <a:gd name="T3" fmla="*/ 2147483647 h 504"/>
                <a:gd name="T4" fmla="*/ 2147483647 w 504"/>
                <a:gd name="T5" fmla="*/ 2147483647 h 504"/>
                <a:gd name="T6" fmla="*/ 2147483647 w 504"/>
                <a:gd name="T7" fmla="*/ 2147483647 h 504"/>
                <a:gd name="T8" fmla="*/ 2147483647 w 504"/>
                <a:gd name="T9" fmla="*/ 2147483647 h 504"/>
                <a:gd name="T10" fmla="*/ 0 w 504"/>
                <a:gd name="T11" fmla="*/ 2147483647 h 504"/>
                <a:gd name="T12" fmla="*/ 2147483647 w 504"/>
                <a:gd name="T13" fmla="*/ 2147483647 h 504"/>
                <a:gd name="T14" fmla="*/ 2147483647 w 504"/>
                <a:gd name="T15" fmla="*/ 2147483647 h 504"/>
                <a:gd name="T16" fmla="*/ 2147483647 w 504"/>
                <a:gd name="T17" fmla="*/ 0 h 504"/>
                <a:gd name="T18" fmla="*/ 2147483647 w 504"/>
                <a:gd name="T19" fmla="*/ 2147483647 h 504"/>
                <a:gd name="T20" fmla="*/ 2147483647 w 504"/>
                <a:gd name="T21" fmla="*/ 2147483647 h 504"/>
                <a:gd name="T22" fmla="*/ 2147483647 w 504"/>
                <a:gd name="T23" fmla="*/ 2147483647 h 504"/>
                <a:gd name="T24" fmla="*/ 2147483647 w 504"/>
                <a:gd name="T25" fmla="*/ 2147483647 h 504"/>
                <a:gd name="T26" fmla="*/ 2147483647 w 504"/>
                <a:gd name="T27" fmla="*/ 2147483647 h 504"/>
                <a:gd name="T28" fmla="*/ 2147483647 w 504"/>
                <a:gd name="T29" fmla="*/ 2147483647 h 504"/>
                <a:gd name="T30" fmla="*/ 2147483647 w 504"/>
                <a:gd name="T31" fmla="*/ 2147483647 h 504"/>
                <a:gd name="T32" fmla="*/ 2147483647 w 504"/>
                <a:gd name="T33" fmla="*/ 2147483647 h 504"/>
                <a:gd name="T34" fmla="*/ 2147483647 w 504"/>
                <a:gd name="T35" fmla="*/ 2147483647 h 504"/>
                <a:gd name="T36" fmla="*/ 2147483647 w 504"/>
                <a:gd name="T37" fmla="*/ 2147483647 h 504"/>
                <a:gd name="T38" fmla="*/ 2147483647 w 504"/>
                <a:gd name="T39" fmla="*/ 2147483647 h 504"/>
                <a:gd name="T40" fmla="*/ 2147483647 w 504"/>
                <a:gd name="T41" fmla="*/ 2147483647 h 504"/>
                <a:gd name="T42" fmla="*/ 2147483647 w 504"/>
                <a:gd name="T43" fmla="*/ 2147483647 h 504"/>
                <a:gd name="T44" fmla="*/ 2147483647 w 504"/>
                <a:gd name="T45" fmla="*/ 2147483647 h 504"/>
                <a:gd name="T46" fmla="*/ 2147483647 w 504"/>
                <a:gd name="T47" fmla="*/ 2147483647 h 504"/>
                <a:gd name="T48" fmla="*/ 2147483647 w 504"/>
                <a:gd name="T49" fmla="*/ 2147483647 h 504"/>
                <a:gd name="T50" fmla="*/ 2147483647 w 504"/>
                <a:gd name="T51" fmla="*/ 2147483647 h 504"/>
                <a:gd name="T52" fmla="*/ 2147483647 w 504"/>
                <a:gd name="T53" fmla="*/ 2147483647 h 504"/>
                <a:gd name="T54" fmla="*/ 2147483647 w 504"/>
                <a:gd name="T55" fmla="*/ 2147483647 h 504"/>
                <a:gd name="T56" fmla="*/ 2147483647 w 504"/>
                <a:gd name="T57" fmla="*/ 2147483647 h 504"/>
                <a:gd name="T58" fmla="*/ 2147483647 w 504"/>
                <a:gd name="T59" fmla="*/ 2147483647 h 504"/>
                <a:gd name="T60" fmla="*/ 2147483647 w 504"/>
                <a:gd name="T61" fmla="*/ 2147483647 h 504"/>
                <a:gd name="T62" fmla="*/ 2147483647 w 504"/>
                <a:gd name="T63" fmla="*/ 2147483647 h 504"/>
                <a:gd name="T64" fmla="*/ 2147483647 w 504"/>
                <a:gd name="T65" fmla="*/ 2147483647 h 504"/>
                <a:gd name="T66" fmla="*/ 2147483647 w 504"/>
                <a:gd name="T67" fmla="*/ 2147483647 h 504"/>
                <a:gd name="T68" fmla="*/ 2147483647 w 504"/>
                <a:gd name="T69" fmla="*/ 2147483647 h 504"/>
                <a:gd name="T70" fmla="*/ 2147483647 w 504"/>
                <a:gd name="T71" fmla="*/ 2147483647 h 504"/>
                <a:gd name="T72" fmla="*/ 2147483647 w 504"/>
                <a:gd name="T73" fmla="*/ 2147483647 h 504"/>
                <a:gd name="T74" fmla="*/ 2147483647 w 504"/>
                <a:gd name="T75" fmla="*/ 2147483647 h 504"/>
                <a:gd name="T76" fmla="*/ 2147483647 w 504"/>
                <a:gd name="T77" fmla="*/ 2147483647 h 504"/>
                <a:gd name="T78" fmla="*/ 2147483647 w 504"/>
                <a:gd name="T79" fmla="*/ 2147483647 h 504"/>
                <a:gd name="T80" fmla="*/ 2147483647 w 504"/>
                <a:gd name="T81" fmla="*/ 2147483647 h 504"/>
                <a:gd name="T82" fmla="*/ 2147483647 w 504"/>
                <a:gd name="T83" fmla="*/ 2147483647 h 504"/>
                <a:gd name="T84" fmla="*/ 2147483647 w 504"/>
                <a:gd name="T85" fmla="*/ 2147483647 h 504"/>
                <a:gd name="T86" fmla="*/ 2147483647 w 504"/>
                <a:gd name="T87" fmla="*/ 2147483647 h 504"/>
                <a:gd name="T88" fmla="*/ 2147483647 w 504"/>
                <a:gd name="T89" fmla="*/ 2147483647 h 504"/>
                <a:gd name="T90" fmla="*/ 2147483647 w 504"/>
                <a:gd name="T91" fmla="*/ 2147483647 h 504"/>
                <a:gd name="T92" fmla="*/ 2147483647 w 504"/>
                <a:gd name="T93" fmla="*/ 2147483647 h 5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4"/>
                <a:gd name="T142" fmla="*/ 0 h 504"/>
                <a:gd name="T143" fmla="*/ 504 w 504"/>
                <a:gd name="T144" fmla="*/ 504 h 5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4" h="504">
                  <a:moveTo>
                    <a:pt x="252" y="0"/>
                  </a:moveTo>
                  <a:cubicBezTo>
                    <a:pt x="230" y="0"/>
                    <a:pt x="208" y="3"/>
                    <a:pt x="188" y="8"/>
                  </a:cubicBezTo>
                  <a:cubicBezTo>
                    <a:pt x="194" y="19"/>
                    <a:pt x="197" y="31"/>
                    <a:pt x="197" y="44"/>
                  </a:cubicBezTo>
                  <a:cubicBezTo>
                    <a:pt x="197" y="84"/>
                    <a:pt x="165" y="116"/>
                    <a:pt x="125" y="116"/>
                  </a:cubicBezTo>
                  <a:cubicBezTo>
                    <a:pt x="99" y="116"/>
                    <a:pt x="77" y="103"/>
                    <a:pt x="64" y="84"/>
                  </a:cubicBezTo>
                  <a:cubicBezTo>
                    <a:pt x="24" y="128"/>
                    <a:pt x="0" y="187"/>
                    <a:pt x="0" y="252"/>
                  </a:cubicBezTo>
                  <a:cubicBezTo>
                    <a:pt x="0" y="391"/>
                    <a:pt x="113" y="504"/>
                    <a:pt x="252" y="504"/>
                  </a:cubicBezTo>
                  <a:cubicBezTo>
                    <a:pt x="391" y="504"/>
                    <a:pt x="504" y="391"/>
                    <a:pt x="504" y="252"/>
                  </a:cubicBezTo>
                  <a:cubicBezTo>
                    <a:pt x="504" y="112"/>
                    <a:pt x="391" y="0"/>
                    <a:pt x="252" y="0"/>
                  </a:cubicBezTo>
                  <a:close/>
                  <a:moveTo>
                    <a:pt x="129" y="76"/>
                  </a:moveTo>
                  <a:cubicBezTo>
                    <a:pt x="144" y="76"/>
                    <a:pt x="156" y="64"/>
                    <a:pt x="156" y="49"/>
                  </a:cubicBezTo>
                  <a:cubicBezTo>
                    <a:pt x="156" y="34"/>
                    <a:pt x="144" y="21"/>
                    <a:pt x="129" y="21"/>
                  </a:cubicBezTo>
                  <a:cubicBezTo>
                    <a:pt x="114" y="21"/>
                    <a:pt x="101" y="34"/>
                    <a:pt x="101" y="49"/>
                  </a:cubicBezTo>
                  <a:cubicBezTo>
                    <a:pt x="101" y="64"/>
                    <a:pt x="114" y="76"/>
                    <a:pt x="129" y="76"/>
                  </a:cubicBezTo>
                  <a:close/>
                  <a:moveTo>
                    <a:pt x="356" y="334"/>
                  </a:moveTo>
                  <a:cubicBezTo>
                    <a:pt x="410" y="365"/>
                    <a:pt x="410" y="365"/>
                    <a:pt x="410" y="365"/>
                  </a:cubicBezTo>
                  <a:cubicBezTo>
                    <a:pt x="356" y="395"/>
                    <a:pt x="356" y="395"/>
                    <a:pt x="356" y="395"/>
                  </a:cubicBezTo>
                  <a:cubicBezTo>
                    <a:pt x="356" y="375"/>
                    <a:pt x="356" y="375"/>
                    <a:pt x="356" y="375"/>
                  </a:cubicBezTo>
                  <a:cubicBezTo>
                    <a:pt x="286" y="375"/>
                    <a:pt x="286" y="375"/>
                    <a:pt x="286" y="375"/>
                  </a:cubicBezTo>
                  <a:cubicBezTo>
                    <a:pt x="250" y="297"/>
                    <a:pt x="250" y="297"/>
                    <a:pt x="250" y="297"/>
                  </a:cubicBezTo>
                  <a:cubicBezTo>
                    <a:pt x="213" y="375"/>
                    <a:pt x="213" y="375"/>
                    <a:pt x="213" y="375"/>
                  </a:cubicBezTo>
                  <a:cubicBezTo>
                    <a:pt x="143" y="375"/>
                    <a:pt x="143" y="375"/>
                    <a:pt x="143" y="375"/>
                  </a:cubicBezTo>
                  <a:cubicBezTo>
                    <a:pt x="143" y="395"/>
                    <a:pt x="143" y="395"/>
                    <a:pt x="143" y="395"/>
                  </a:cubicBezTo>
                  <a:cubicBezTo>
                    <a:pt x="88" y="365"/>
                    <a:pt x="88" y="365"/>
                    <a:pt x="88" y="365"/>
                  </a:cubicBezTo>
                  <a:cubicBezTo>
                    <a:pt x="143" y="334"/>
                    <a:pt x="143" y="334"/>
                    <a:pt x="143" y="334"/>
                  </a:cubicBezTo>
                  <a:cubicBezTo>
                    <a:pt x="143" y="355"/>
                    <a:pt x="143" y="355"/>
                    <a:pt x="143" y="355"/>
                  </a:cubicBezTo>
                  <a:cubicBezTo>
                    <a:pt x="201" y="355"/>
                    <a:pt x="201" y="355"/>
                    <a:pt x="201" y="355"/>
                  </a:cubicBezTo>
                  <a:cubicBezTo>
                    <a:pt x="239" y="273"/>
                    <a:pt x="239" y="273"/>
                    <a:pt x="239" y="273"/>
                  </a:cubicBezTo>
                  <a:cubicBezTo>
                    <a:pt x="193" y="176"/>
                    <a:pt x="193" y="176"/>
                    <a:pt x="193" y="176"/>
                  </a:cubicBezTo>
                  <a:cubicBezTo>
                    <a:pt x="143" y="176"/>
                    <a:pt x="143" y="176"/>
                    <a:pt x="143" y="176"/>
                  </a:cubicBezTo>
                  <a:cubicBezTo>
                    <a:pt x="143" y="196"/>
                    <a:pt x="143" y="196"/>
                    <a:pt x="143" y="196"/>
                  </a:cubicBezTo>
                  <a:cubicBezTo>
                    <a:pt x="88" y="166"/>
                    <a:pt x="88" y="166"/>
                    <a:pt x="88" y="166"/>
                  </a:cubicBezTo>
                  <a:cubicBezTo>
                    <a:pt x="143" y="134"/>
                    <a:pt x="143" y="134"/>
                    <a:pt x="143" y="134"/>
                  </a:cubicBezTo>
                  <a:cubicBezTo>
                    <a:pt x="143" y="156"/>
                    <a:pt x="143" y="156"/>
                    <a:pt x="143" y="156"/>
                  </a:cubicBezTo>
                  <a:cubicBezTo>
                    <a:pt x="206" y="156"/>
                    <a:pt x="206" y="156"/>
                    <a:pt x="206" y="156"/>
                  </a:cubicBezTo>
                  <a:cubicBezTo>
                    <a:pt x="250" y="249"/>
                    <a:pt x="250" y="249"/>
                    <a:pt x="250" y="249"/>
                  </a:cubicBezTo>
                  <a:cubicBezTo>
                    <a:pt x="293" y="156"/>
                    <a:pt x="293" y="156"/>
                    <a:pt x="293" y="156"/>
                  </a:cubicBezTo>
                  <a:cubicBezTo>
                    <a:pt x="356" y="156"/>
                    <a:pt x="356" y="156"/>
                    <a:pt x="356" y="156"/>
                  </a:cubicBezTo>
                  <a:cubicBezTo>
                    <a:pt x="356" y="134"/>
                    <a:pt x="356" y="134"/>
                    <a:pt x="356" y="134"/>
                  </a:cubicBezTo>
                  <a:cubicBezTo>
                    <a:pt x="410" y="166"/>
                    <a:pt x="410" y="166"/>
                    <a:pt x="410" y="166"/>
                  </a:cubicBezTo>
                  <a:cubicBezTo>
                    <a:pt x="356" y="196"/>
                    <a:pt x="356" y="196"/>
                    <a:pt x="356" y="196"/>
                  </a:cubicBezTo>
                  <a:cubicBezTo>
                    <a:pt x="356" y="176"/>
                    <a:pt x="356" y="176"/>
                    <a:pt x="356" y="176"/>
                  </a:cubicBezTo>
                  <a:cubicBezTo>
                    <a:pt x="306" y="176"/>
                    <a:pt x="306" y="176"/>
                    <a:pt x="306" y="176"/>
                  </a:cubicBezTo>
                  <a:cubicBezTo>
                    <a:pt x="261" y="273"/>
                    <a:pt x="261" y="273"/>
                    <a:pt x="261" y="273"/>
                  </a:cubicBezTo>
                  <a:cubicBezTo>
                    <a:pt x="299" y="355"/>
                    <a:pt x="299" y="355"/>
                    <a:pt x="299" y="355"/>
                  </a:cubicBezTo>
                  <a:cubicBezTo>
                    <a:pt x="356" y="355"/>
                    <a:pt x="356" y="355"/>
                    <a:pt x="356" y="355"/>
                  </a:cubicBezTo>
                  <a:lnTo>
                    <a:pt x="356" y="334"/>
                  </a:lnTo>
                  <a:close/>
                </a:path>
              </a:pathLst>
            </a:custGeom>
            <a:solidFill>
              <a:srgbClr val="C1ADE5"/>
            </a:solidFill>
            <a:ln w="9525">
              <a:noFill/>
              <a:round/>
              <a:headEnd/>
              <a:tailEnd/>
            </a:ln>
          </p:spPr>
          <p:txBody>
            <a:bodyPr/>
            <a:lstStyle/>
            <a:p>
              <a:pPr defTabSz="696690" eaLnBrk="0" hangingPunct="0">
                <a:lnSpc>
                  <a:spcPct val="90000"/>
                </a:lnSpc>
                <a:spcAft>
                  <a:spcPts val="915"/>
                </a:spcAft>
                <a:buClr>
                  <a:srgbClr val="FFFFFF"/>
                </a:buClr>
              </a:pPr>
              <a:endParaRPr lang="en-US" sz="1200">
                <a:solidFill>
                  <a:srgbClr val="000000"/>
                </a:solidFill>
                <a:latin typeface="Trebuchet MS" pitchFamily="34" charset="0"/>
                <a:ea typeface="MS PGothic"/>
                <a:cs typeface="MS PGothic"/>
              </a:endParaRPr>
            </a:p>
          </p:txBody>
        </p:sp>
        <p:sp>
          <p:nvSpPr>
            <p:cNvPr id="23" name="TextBox 22"/>
            <p:cNvSpPr txBox="1"/>
            <p:nvPr/>
          </p:nvSpPr>
          <p:spPr>
            <a:xfrm>
              <a:off x="3316013" y="2743208"/>
              <a:ext cx="971516" cy="492443"/>
            </a:xfrm>
            <a:prstGeom prst="rect">
              <a:avLst/>
            </a:prstGeom>
            <a:noFill/>
          </p:spPr>
          <p:txBody>
            <a:bodyPr wrap="none" rtlCol="0">
              <a:spAutoFit/>
            </a:bodyPr>
            <a:lstStyle/>
            <a:p>
              <a:pPr defTabSz="696690">
                <a:spcBef>
                  <a:spcPct val="50000"/>
                </a:spcBef>
              </a:pPr>
              <a:r>
                <a:rPr lang="en-US" sz="900" b="1" dirty="0">
                  <a:solidFill>
                    <a:srgbClr val="6639B7"/>
                  </a:solidFill>
                  <a:latin typeface="Tahoma" pitchFamily="34" charset="0"/>
                  <a:ea typeface="+mn-ea"/>
                  <a:cs typeface="+mn-cs"/>
                </a:rPr>
                <a:t>Backbone</a:t>
              </a:r>
              <a:br>
                <a:rPr lang="en-US" sz="900" b="1" dirty="0">
                  <a:solidFill>
                    <a:srgbClr val="6639B7"/>
                  </a:solidFill>
                  <a:latin typeface="Tahoma" pitchFamily="34" charset="0"/>
                  <a:ea typeface="+mn-ea"/>
                  <a:cs typeface="+mn-cs"/>
                </a:rPr>
              </a:br>
              <a:r>
                <a:rPr lang="en-US" sz="900" b="1" dirty="0">
                  <a:solidFill>
                    <a:srgbClr val="6639B7"/>
                  </a:solidFill>
                  <a:latin typeface="Tahoma" pitchFamily="34" charset="0"/>
                  <a:ea typeface="+mn-ea"/>
                  <a:cs typeface="+mn-cs"/>
                </a:rPr>
                <a:t>Routers</a:t>
              </a:r>
            </a:p>
          </p:txBody>
        </p:sp>
        <p:sp>
          <p:nvSpPr>
            <p:cNvPr id="24" name="TextBox 23"/>
            <p:cNvSpPr txBox="1"/>
            <p:nvPr/>
          </p:nvSpPr>
          <p:spPr>
            <a:xfrm>
              <a:off x="1173715" y="3214259"/>
              <a:ext cx="748539" cy="492443"/>
            </a:xfrm>
            <a:prstGeom prst="rect">
              <a:avLst/>
            </a:prstGeom>
            <a:noFill/>
          </p:spPr>
          <p:txBody>
            <a:bodyPr wrap="none" rtlCol="0">
              <a:spAutoFit/>
            </a:bodyPr>
            <a:lstStyle/>
            <a:p>
              <a:pPr defTabSz="696690">
                <a:spcBef>
                  <a:spcPct val="50000"/>
                </a:spcBef>
              </a:pPr>
              <a:r>
                <a:rPr lang="en-US" sz="900" dirty="0">
                  <a:solidFill>
                    <a:srgbClr val="000000"/>
                  </a:solidFill>
                  <a:latin typeface="Tahoma" pitchFamily="34" charset="0"/>
                  <a:ea typeface="+mn-ea"/>
                  <a:cs typeface="+mn-cs"/>
                </a:rPr>
                <a:t>Edge</a:t>
              </a:r>
              <a:br>
                <a:rPr lang="en-US" sz="900" dirty="0">
                  <a:solidFill>
                    <a:srgbClr val="000000"/>
                  </a:solidFill>
                  <a:latin typeface="Tahoma" pitchFamily="34" charset="0"/>
                  <a:ea typeface="+mn-ea"/>
                  <a:cs typeface="+mn-cs"/>
                </a:rPr>
              </a:br>
              <a:r>
                <a:rPr lang="en-US" sz="900" dirty="0">
                  <a:solidFill>
                    <a:srgbClr val="000000"/>
                  </a:solidFill>
                  <a:latin typeface="Tahoma" pitchFamily="34" charset="0"/>
                  <a:ea typeface="+mn-ea"/>
                  <a:cs typeface="+mn-cs"/>
                </a:rPr>
                <a:t>Routers</a:t>
              </a:r>
            </a:p>
          </p:txBody>
        </p:sp>
        <p:sp>
          <p:nvSpPr>
            <p:cNvPr id="25" name="Rectangle 24"/>
            <p:cNvSpPr/>
            <p:nvPr/>
          </p:nvSpPr>
          <p:spPr>
            <a:xfrm>
              <a:off x="7661887" y="2119313"/>
              <a:ext cx="1496291" cy="16401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690">
                <a:spcBef>
                  <a:spcPct val="50000"/>
                </a:spcBef>
              </a:pPr>
              <a:endParaRPr lang="en-US">
                <a:solidFill>
                  <a:srgbClr val="FFFFFF"/>
                </a:solidFill>
              </a:endParaRPr>
            </a:p>
          </p:txBody>
        </p:sp>
        <p:sp>
          <p:nvSpPr>
            <p:cNvPr id="26" name="TextBox 25"/>
            <p:cNvSpPr txBox="1"/>
            <p:nvPr/>
          </p:nvSpPr>
          <p:spPr>
            <a:xfrm>
              <a:off x="7733629" y="2230656"/>
              <a:ext cx="1321195" cy="1559402"/>
            </a:xfrm>
            <a:prstGeom prst="rect">
              <a:avLst/>
            </a:prstGeom>
            <a:noFill/>
          </p:spPr>
          <p:txBody>
            <a:bodyPr wrap="none" rtlCol="0">
              <a:spAutoFit/>
            </a:bodyPr>
            <a:lstStyle/>
            <a:p>
              <a:pPr defTabSz="696690">
                <a:spcBef>
                  <a:spcPct val="50000"/>
                </a:spcBef>
              </a:pPr>
              <a:r>
                <a:rPr lang="en-US" sz="1400" dirty="0">
                  <a:solidFill>
                    <a:srgbClr val="FFFFFF"/>
                  </a:solidFill>
                  <a:latin typeface="Tahoma" pitchFamily="34" charset="0"/>
                  <a:ea typeface="+mn-ea"/>
                  <a:cs typeface="+mn-cs"/>
                </a:rPr>
                <a:t>IP WAN</a:t>
              </a:r>
              <a:br>
                <a:rPr lang="en-US" sz="1400" dirty="0">
                  <a:solidFill>
                    <a:srgbClr val="FFFFFF"/>
                  </a:solidFill>
                  <a:latin typeface="Tahoma" pitchFamily="34" charset="0"/>
                  <a:ea typeface="+mn-ea"/>
                  <a:cs typeface="+mn-cs"/>
                </a:rPr>
              </a:br>
              <a:r>
                <a:rPr lang="en-US" sz="1400" dirty="0">
                  <a:solidFill>
                    <a:srgbClr val="FFFFFF"/>
                  </a:solidFill>
                  <a:latin typeface="Tahoma" pitchFamily="34" charset="0"/>
                  <a:ea typeface="+mn-ea"/>
                  <a:cs typeface="+mn-cs"/>
                </a:rPr>
                <a:t>over</a:t>
              </a:r>
              <a:br>
                <a:rPr lang="en-US" sz="1400" dirty="0">
                  <a:solidFill>
                    <a:srgbClr val="FFFFFF"/>
                  </a:solidFill>
                  <a:latin typeface="Tahoma" pitchFamily="34" charset="0"/>
                  <a:ea typeface="+mn-ea"/>
                  <a:cs typeface="+mn-cs"/>
                </a:rPr>
              </a:br>
              <a:r>
                <a:rPr lang="en-US" sz="1400" dirty="0">
                  <a:solidFill>
                    <a:srgbClr val="FFFFFF"/>
                  </a:solidFill>
                  <a:latin typeface="Tahoma" pitchFamily="34" charset="0"/>
                  <a:ea typeface="+mn-ea"/>
                  <a:cs typeface="+mn-cs"/>
                </a:rPr>
                <a:t>Fiber, </a:t>
              </a:r>
              <a:br>
                <a:rPr lang="en-US" sz="1400" dirty="0">
                  <a:solidFill>
                    <a:srgbClr val="FFFFFF"/>
                  </a:solidFill>
                  <a:latin typeface="Tahoma" pitchFamily="34" charset="0"/>
                  <a:ea typeface="+mn-ea"/>
                  <a:cs typeface="+mn-cs"/>
                </a:rPr>
              </a:br>
              <a:r>
                <a:rPr lang="en-US" sz="1400" dirty="0">
                  <a:solidFill>
                    <a:srgbClr val="FFFFFF"/>
                  </a:solidFill>
                  <a:latin typeface="Tahoma" pitchFamily="34" charset="0"/>
                  <a:ea typeface="+mn-ea"/>
                  <a:cs typeface="+mn-cs"/>
                </a:rPr>
                <a:t>Microwave</a:t>
              </a:r>
              <a:br>
                <a:rPr lang="en-US" sz="1400" dirty="0">
                  <a:solidFill>
                    <a:srgbClr val="FFFFFF"/>
                  </a:solidFill>
                  <a:latin typeface="Tahoma" pitchFamily="34" charset="0"/>
                  <a:ea typeface="+mn-ea"/>
                  <a:cs typeface="+mn-cs"/>
                </a:rPr>
              </a:br>
              <a:r>
                <a:rPr lang="en-US" sz="1400" dirty="0">
                  <a:solidFill>
                    <a:srgbClr val="FFFFFF"/>
                  </a:solidFill>
                  <a:latin typeface="Tahoma" pitchFamily="34" charset="0"/>
                  <a:ea typeface="+mn-ea"/>
                  <a:cs typeface="+mn-cs"/>
                </a:rPr>
                <a:t>(MPLS)</a:t>
              </a:r>
            </a:p>
          </p:txBody>
        </p:sp>
      </p:grpSp>
      <p:grpSp>
        <p:nvGrpSpPr>
          <p:cNvPr id="4" name="Group 26"/>
          <p:cNvGrpSpPr/>
          <p:nvPr/>
        </p:nvGrpSpPr>
        <p:grpSpPr>
          <a:xfrm>
            <a:off x="348914" y="896216"/>
            <a:ext cx="5527497" cy="1564289"/>
            <a:chOff x="176484" y="1219202"/>
            <a:chExt cx="7185746" cy="2085721"/>
          </a:xfrm>
        </p:grpSpPr>
        <p:sp>
          <p:nvSpPr>
            <p:cNvPr id="28" name="TextBox 27"/>
            <p:cNvSpPr txBox="1"/>
            <p:nvPr/>
          </p:nvSpPr>
          <p:spPr>
            <a:xfrm>
              <a:off x="341354" y="2812458"/>
              <a:ext cx="856902" cy="492443"/>
            </a:xfrm>
            <a:prstGeom prst="rect">
              <a:avLst/>
            </a:prstGeom>
            <a:noFill/>
          </p:spPr>
          <p:txBody>
            <a:bodyPr wrap="none" rtlCol="0">
              <a:spAutoFit/>
            </a:bodyPr>
            <a:lstStyle/>
            <a:p>
              <a:pPr algn="r" defTabSz="696690">
                <a:spcBef>
                  <a:spcPct val="50000"/>
                </a:spcBef>
              </a:pPr>
              <a:r>
                <a:rPr lang="en-US" sz="900" dirty="0">
                  <a:solidFill>
                    <a:srgbClr val="000000"/>
                  </a:solidFill>
                  <a:latin typeface="Tahoma" pitchFamily="34" charset="0"/>
                  <a:ea typeface="+mn-ea"/>
                  <a:cs typeface="+mn-cs"/>
                </a:rPr>
                <a:t>External</a:t>
              </a:r>
              <a:br>
                <a:rPr lang="en-US" sz="900" dirty="0">
                  <a:solidFill>
                    <a:srgbClr val="000000"/>
                  </a:solidFill>
                  <a:latin typeface="Tahoma" pitchFamily="34" charset="0"/>
                  <a:ea typeface="+mn-ea"/>
                  <a:cs typeface="+mn-cs"/>
                </a:rPr>
              </a:br>
              <a:r>
                <a:rPr lang="en-US" sz="900" dirty="0">
                  <a:solidFill>
                    <a:srgbClr val="000000"/>
                  </a:solidFill>
                  <a:latin typeface="Tahoma" pitchFamily="34" charset="0"/>
                  <a:ea typeface="+mn-ea"/>
                  <a:cs typeface="+mn-cs"/>
                </a:rPr>
                <a:t>Networks</a:t>
              </a:r>
            </a:p>
          </p:txBody>
        </p:sp>
        <p:grpSp>
          <p:nvGrpSpPr>
            <p:cNvPr id="27" name="Group 428"/>
            <p:cNvGrpSpPr/>
            <p:nvPr/>
          </p:nvGrpSpPr>
          <p:grpSpPr>
            <a:xfrm>
              <a:off x="176484" y="1219202"/>
              <a:ext cx="7185746" cy="2085721"/>
              <a:chOff x="176484" y="1219202"/>
              <a:chExt cx="7185746" cy="2085721"/>
            </a:xfrm>
          </p:grpSpPr>
          <p:grpSp>
            <p:nvGrpSpPr>
              <p:cNvPr id="29" name="Group 171"/>
              <p:cNvGrpSpPr/>
              <p:nvPr/>
            </p:nvGrpSpPr>
            <p:grpSpPr>
              <a:xfrm>
                <a:off x="2226656" y="1370037"/>
                <a:ext cx="1159731" cy="431992"/>
                <a:chOff x="3044101" y="1206371"/>
                <a:chExt cx="1413134" cy="526383"/>
              </a:xfrm>
            </p:grpSpPr>
            <p:sp>
              <p:nvSpPr>
                <p:cNvPr id="101" name="Freeform 95"/>
                <p:cNvSpPr>
                  <a:spLocks noEditPoints="1"/>
                </p:cNvSpPr>
                <p:nvPr/>
              </p:nvSpPr>
              <p:spPr bwMode="auto">
                <a:xfrm>
                  <a:off x="3044101" y="1248405"/>
                  <a:ext cx="571935" cy="442315"/>
                </a:xfrm>
                <a:custGeom>
                  <a:avLst/>
                  <a:gdLst>
                    <a:gd name="T0" fmla="*/ 2147483647 w 721"/>
                    <a:gd name="T1" fmla="*/ 2147483647 h 556"/>
                    <a:gd name="T2" fmla="*/ 2147483647 w 721"/>
                    <a:gd name="T3" fmla="*/ 2147483647 h 556"/>
                    <a:gd name="T4" fmla="*/ 2147483647 w 721"/>
                    <a:gd name="T5" fmla="*/ 2147483647 h 556"/>
                    <a:gd name="T6" fmla="*/ 2147483647 w 721"/>
                    <a:gd name="T7" fmla="*/ 2147483647 h 556"/>
                    <a:gd name="T8" fmla="*/ 2147483647 w 721"/>
                    <a:gd name="T9" fmla="*/ 2147483647 h 556"/>
                    <a:gd name="T10" fmla="*/ 2147483647 w 721"/>
                    <a:gd name="T11" fmla="*/ 2147483647 h 556"/>
                    <a:gd name="T12" fmla="*/ 2147483647 w 721"/>
                    <a:gd name="T13" fmla="*/ 2147483647 h 556"/>
                    <a:gd name="T14" fmla="*/ 2147483647 w 721"/>
                    <a:gd name="T15" fmla="*/ 0 h 556"/>
                    <a:gd name="T16" fmla="*/ 2147483647 w 721"/>
                    <a:gd name="T17" fmla="*/ 2147483647 h 556"/>
                    <a:gd name="T18" fmla="*/ 2147483647 w 721"/>
                    <a:gd name="T19" fmla="*/ 2147483647 h 556"/>
                    <a:gd name="T20" fmla="*/ 2147483647 w 721"/>
                    <a:gd name="T21" fmla="*/ 2147483647 h 556"/>
                    <a:gd name="T22" fmla="*/ 2147483647 w 721"/>
                    <a:gd name="T23" fmla="*/ 2147483647 h 556"/>
                    <a:gd name="T24" fmla="*/ 2147483647 w 721"/>
                    <a:gd name="T25" fmla="*/ 2147483647 h 556"/>
                    <a:gd name="T26" fmla="*/ 2147483647 w 721"/>
                    <a:gd name="T27" fmla="*/ 2147483647 h 556"/>
                    <a:gd name="T28" fmla="*/ 2147483647 w 721"/>
                    <a:gd name="T29" fmla="*/ 2147483647 h 556"/>
                    <a:gd name="T30" fmla="*/ 2147483647 w 721"/>
                    <a:gd name="T31" fmla="*/ 2147483647 h 556"/>
                    <a:gd name="T32" fmla="*/ 2147483647 w 721"/>
                    <a:gd name="T33" fmla="*/ 2147483647 h 556"/>
                    <a:gd name="T34" fmla="*/ 2147483647 w 721"/>
                    <a:gd name="T35" fmla="*/ 2147483647 h 556"/>
                    <a:gd name="T36" fmla="*/ 2147483647 w 721"/>
                    <a:gd name="T37" fmla="*/ 2147483647 h 556"/>
                    <a:gd name="T38" fmla="*/ 2147483647 w 721"/>
                    <a:gd name="T39" fmla="*/ 2147483647 h 556"/>
                    <a:gd name="T40" fmla="*/ 2147483647 w 721"/>
                    <a:gd name="T41" fmla="*/ 2147483647 h 556"/>
                    <a:gd name="T42" fmla="*/ 2147483647 w 721"/>
                    <a:gd name="T43" fmla="*/ 2147483647 h 556"/>
                    <a:gd name="T44" fmla="*/ 2147483647 w 721"/>
                    <a:gd name="T45" fmla="*/ 2147483647 h 556"/>
                    <a:gd name="T46" fmla="*/ 2147483647 w 721"/>
                    <a:gd name="T47" fmla="*/ 2147483647 h 556"/>
                    <a:gd name="T48" fmla="*/ 2147483647 w 721"/>
                    <a:gd name="T49" fmla="*/ 2147483647 h 556"/>
                    <a:gd name="T50" fmla="*/ 2147483647 w 721"/>
                    <a:gd name="T51" fmla="*/ 2147483647 h 556"/>
                    <a:gd name="T52" fmla="*/ 2147483647 w 721"/>
                    <a:gd name="T53" fmla="*/ 2147483647 h 556"/>
                    <a:gd name="T54" fmla="*/ 2147483647 w 721"/>
                    <a:gd name="T55" fmla="*/ 2147483647 h 556"/>
                    <a:gd name="T56" fmla="*/ 2147483647 w 721"/>
                    <a:gd name="T57" fmla="*/ 2147483647 h 556"/>
                    <a:gd name="T58" fmla="*/ 2147483647 w 721"/>
                    <a:gd name="T59" fmla="*/ 2147483647 h 556"/>
                    <a:gd name="T60" fmla="*/ 2147483647 w 721"/>
                    <a:gd name="T61" fmla="*/ 2147483647 h 556"/>
                    <a:gd name="T62" fmla="*/ 2147483647 w 721"/>
                    <a:gd name="T63" fmla="*/ 2147483647 h 556"/>
                    <a:gd name="T64" fmla="*/ 2147483647 w 721"/>
                    <a:gd name="T65" fmla="*/ 2147483647 h 556"/>
                    <a:gd name="T66" fmla="*/ 2147483647 w 721"/>
                    <a:gd name="T67" fmla="*/ 2147483647 h 556"/>
                    <a:gd name="T68" fmla="*/ 2147483647 w 721"/>
                    <a:gd name="T69" fmla="*/ 2147483647 h 556"/>
                    <a:gd name="T70" fmla="*/ 2147483647 w 721"/>
                    <a:gd name="T71" fmla="*/ 2147483647 h 556"/>
                    <a:gd name="T72" fmla="*/ 2147483647 w 721"/>
                    <a:gd name="T73" fmla="*/ 2147483647 h 556"/>
                    <a:gd name="T74" fmla="*/ 2147483647 w 721"/>
                    <a:gd name="T75" fmla="*/ 2147483647 h 556"/>
                    <a:gd name="T76" fmla="*/ 2147483647 w 721"/>
                    <a:gd name="T77" fmla="*/ 2147483647 h 556"/>
                    <a:gd name="T78" fmla="*/ 2147483647 w 721"/>
                    <a:gd name="T79" fmla="*/ 2147483647 h 556"/>
                    <a:gd name="T80" fmla="*/ 2147483647 w 721"/>
                    <a:gd name="T81" fmla="*/ 2147483647 h 556"/>
                    <a:gd name="T82" fmla="*/ 2147483647 w 721"/>
                    <a:gd name="T83" fmla="*/ 2147483647 h 556"/>
                    <a:gd name="T84" fmla="*/ 2147483647 w 721"/>
                    <a:gd name="T85" fmla="*/ 2147483647 h 556"/>
                    <a:gd name="T86" fmla="*/ 2147483647 w 721"/>
                    <a:gd name="T87" fmla="*/ 2147483647 h 556"/>
                    <a:gd name="T88" fmla="*/ 2147483647 w 721"/>
                    <a:gd name="T89" fmla="*/ 2147483647 h 556"/>
                    <a:gd name="T90" fmla="*/ 836556509 w 721"/>
                    <a:gd name="T91" fmla="*/ 2147483647 h 556"/>
                    <a:gd name="T92" fmla="*/ 0 w 721"/>
                    <a:gd name="T93" fmla="*/ 2147483647 h 556"/>
                    <a:gd name="T94" fmla="*/ 0 w 721"/>
                    <a:gd name="T95" fmla="*/ 2147483647 h 556"/>
                    <a:gd name="T96" fmla="*/ 2147483647 w 721"/>
                    <a:gd name="T97" fmla="*/ 2147483647 h 556"/>
                    <a:gd name="T98" fmla="*/ 2147483647 w 721"/>
                    <a:gd name="T99" fmla="*/ 2147483647 h 556"/>
                    <a:gd name="T100" fmla="*/ 2147483647 w 721"/>
                    <a:gd name="T101" fmla="*/ 2147483647 h 556"/>
                    <a:gd name="T102" fmla="*/ 2147483647 w 721"/>
                    <a:gd name="T103" fmla="*/ 2147483647 h 556"/>
                    <a:gd name="T104" fmla="*/ 2147483647 w 721"/>
                    <a:gd name="T105" fmla="*/ 2147483647 h 556"/>
                    <a:gd name="T106" fmla="*/ 2147483647 w 721"/>
                    <a:gd name="T107" fmla="*/ 2147483647 h 556"/>
                    <a:gd name="T108" fmla="*/ 2147483647 w 721"/>
                    <a:gd name="T109" fmla="*/ 2147483647 h 556"/>
                    <a:gd name="T110" fmla="*/ 2147483647 w 721"/>
                    <a:gd name="T111" fmla="*/ 2147483647 h 556"/>
                    <a:gd name="T112" fmla="*/ 2147483647 w 721"/>
                    <a:gd name="T113" fmla="*/ 2147483647 h 556"/>
                    <a:gd name="T114" fmla="*/ 2147483647 w 721"/>
                    <a:gd name="T115" fmla="*/ 2147483647 h 556"/>
                    <a:gd name="T116" fmla="*/ 2147483647 w 721"/>
                    <a:gd name="T117" fmla="*/ 2147483647 h 556"/>
                    <a:gd name="T118" fmla="*/ 2147483647 w 721"/>
                    <a:gd name="T119" fmla="*/ 2147483647 h 556"/>
                    <a:gd name="T120" fmla="*/ 2147483647 w 721"/>
                    <a:gd name="T121" fmla="*/ 2147483647 h 556"/>
                    <a:gd name="T122" fmla="*/ 2147483647 w 721"/>
                    <a:gd name="T123" fmla="*/ 2147483647 h 556"/>
                    <a:gd name="T124" fmla="*/ 2147483647 w 721"/>
                    <a:gd name="T125" fmla="*/ 2147483647 h 5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1"/>
                    <a:gd name="T190" fmla="*/ 0 h 556"/>
                    <a:gd name="T191" fmla="*/ 721 w 721"/>
                    <a:gd name="T192" fmla="*/ 556 h 5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1" h="556">
                      <a:moveTo>
                        <a:pt x="49" y="352"/>
                      </a:moveTo>
                      <a:cubicBezTo>
                        <a:pt x="64" y="352"/>
                        <a:pt x="76" y="339"/>
                        <a:pt x="76" y="324"/>
                      </a:cubicBezTo>
                      <a:cubicBezTo>
                        <a:pt x="76" y="309"/>
                        <a:pt x="64" y="297"/>
                        <a:pt x="49" y="297"/>
                      </a:cubicBezTo>
                      <a:cubicBezTo>
                        <a:pt x="33" y="297"/>
                        <a:pt x="21" y="309"/>
                        <a:pt x="21" y="324"/>
                      </a:cubicBezTo>
                      <a:cubicBezTo>
                        <a:pt x="21" y="339"/>
                        <a:pt x="33" y="352"/>
                        <a:pt x="49" y="352"/>
                      </a:cubicBezTo>
                      <a:close/>
                      <a:moveTo>
                        <a:pt x="159" y="242"/>
                      </a:moveTo>
                      <a:cubicBezTo>
                        <a:pt x="226" y="242"/>
                        <a:pt x="281" y="188"/>
                        <a:pt x="281" y="121"/>
                      </a:cubicBezTo>
                      <a:cubicBezTo>
                        <a:pt x="281" y="54"/>
                        <a:pt x="226" y="0"/>
                        <a:pt x="159" y="0"/>
                      </a:cubicBezTo>
                      <a:cubicBezTo>
                        <a:pt x="92" y="0"/>
                        <a:pt x="38" y="54"/>
                        <a:pt x="38" y="121"/>
                      </a:cubicBezTo>
                      <a:cubicBezTo>
                        <a:pt x="38" y="188"/>
                        <a:pt x="92" y="242"/>
                        <a:pt x="159" y="242"/>
                      </a:cubicBezTo>
                      <a:close/>
                      <a:moveTo>
                        <a:pt x="711" y="454"/>
                      </a:moveTo>
                      <a:cubicBezTo>
                        <a:pt x="691" y="424"/>
                        <a:pt x="691" y="424"/>
                        <a:pt x="691" y="424"/>
                      </a:cubicBezTo>
                      <a:cubicBezTo>
                        <a:pt x="678" y="407"/>
                        <a:pt x="670" y="393"/>
                        <a:pt x="648" y="393"/>
                      </a:cubicBezTo>
                      <a:cubicBezTo>
                        <a:pt x="543" y="393"/>
                        <a:pt x="543" y="393"/>
                        <a:pt x="543" y="393"/>
                      </a:cubicBezTo>
                      <a:cubicBezTo>
                        <a:pt x="543" y="367"/>
                        <a:pt x="543" y="367"/>
                        <a:pt x="543" y="367"/>
                      </a:cubicBezTo>
                      <a:cubicBezTo>
                        <a:pt x="678" y="367"/>
                        <a:pt x="678" y="367"/>
                        <a:pt x="678" y="367"/>
                      </a:cubicBezTo>
                      <a:cubicBezTo>
                        <a:pt x="694" y="367"/>
                        <a:pt x="706" y="352"/>
                        <a:pt x="706" y="334"/>
                      </a:cubicBezTo>
                      <a:cubicBezTo>
                        <a:pt x="706" y="283"/>
                        <a:pt x="706" y="283"/>
                        <a:pt x="706" y="283"/>
                      </a:cubicBezTo>
                      <a:cubicBezTo>
                        <a:pt x="706" y="283"/>
                        <a:pt x="706" y="283"/>
                        <a:pt x="706" y="283"/>
                      </a:cubicBezTo>
                      <a:cubicBezTo>
                        <a:pt x="706" y="121"/>
                        <a:pt x="706" y="121"/>
                        <a:pt x="706" y="121"/>
                      </a:cubicBezTo>
                      <a:cubicBezTo>
                        <a:pt x="706" y="121"/>
                        <a:pt x="706" y="121"/>
                        <a:pt x="706" y="121"/>
                      </a:cubicBezTo>
                      <a:cubicBezTo>
                        <a:pt x="706" y="57"/>
                        <a:pt x="706" y="57"/>
                        <a:pt x="706" y="57"/>
                      </a:cubicBezTo>
                      <a:cubicBezTo>
                        <a:pt x="706" y="39"/>
                        <a:pt x="694" y="24"/>
                        <a:pt x="678" y="24"/>
                      </a:cubicBezTo>
                      <a:cubicBezTo>
                        <a:pt x="271" y="24"/>
                        <a:pt x="271" y="24"/>
                        <a:pt x="271" y="24"/>
                      </a:cubicBezTo>
                      <a:cubicBezTo>
                        <a:pt x="300" y="46"/>
                        <a:pt x="313" y="81"/>
                        <a:pt x="313" y="121"/>
                      </a:cubicBezTo>
                      <a:cubicBezTo>
                        <a:pt x="313" y="158"/>
                        <a:pt x="296" y="201"/>
                        <a:pt x="271" y="223"/>
                      </a:cubicBezTo>
                      <a:cubicBezTo>
                        <a:pt x="271" y="262"/>
                        <a:pt x="271" y="262"/>
                        <a:pt x="271" y="262"/>
                      </a:cubicBezTo>
                      <a:cubicBezTo>
                        <a:pt x="274" y="263"/>
                        <a:pt x="284" y="267"/>
                        <a:pt x="285" y="268"/>
                      </a:cubicBezTo>
                      <a:cubicBezTo>
                        <a:pt x="350" y="300"/>
                        <a:pt x="354" y="384"/>
                        <a:pt x="354" y="390"/>
                      </a:cubicBezTo>
                      <a:cubicBezTo>
                        <a:pt x="354" y="507"/>
                        <a:pt x="354" y="507"/>
                        <a:pt x="354" y="507"/>
                      </a:cubicBezTo>
                      <a:cubicBezTo>
                        <a:pt x="684" y="507"/>
                        <a:pt x="684" y="507"/>
                        <a:pt x="684" y="507"/>
                      </a:cubicBezTo>
                      <a:cubicBezTo>
                        <a:pt x="699" y="507"/>
                        <a:pt x="710" y="500"/>
                        <a:pt x="716" y="490"/>
                      </a:cubicBezTo>
                      <a:cubicBezTo>
                        <a:pt x="721" y="479"/>
                        <a:pt x="720" y="466"/>
                        <a:pt x="711" y="454"/>
                      </a:cubicBezTo>
                      <a:close/>
                      <a:moveTo>
                        <a:pt x="251" y="284"/>
                      </a:moveTo>
                      <a:cubicBezTo>
                        <a:pt x="250" y="284"/>
                        <a:pt x="249" y="283"/>
                        <a:pt x="249" y="283"/>
                      </a:cubicBezTo>
                      <a:cubicBezTo>
                        <a:pt x="246" y="282"/>
                        <a:pt x="242" y="281"/>
                        <a:pt x="238" y="280"/>
                      </a:cubicBezTo>
                      <a:cubicBezTo>
                        <a:pt x="237" y="279"/>
                        <a:pt x="236" y="279"/>
                        <a:pt x="235" y="279"/>
                      </a:cubicBezTo>
                      <a:cubicBezTo>
                        <a:pt x="232" y="278"/>
                        <a:pt x="228" y="277"/>
                        <a:pt x="225" y="277"/>
                      </a:cubicBezTo>
                      <a:cubicBezTo>
                        <a:pt x="224" y="277"/>
                        <a:pt x="223" y="277"/>
                        <a:pt x="222" y="276"/>
                      </a:cubicBezTo>
                      <a:cubicBezTo>
                        <a:pt x="217" y="276"/>
                        <a:pt x="213" y="276"/>
                        <a:pt x="208" y="276"/>
                      </a:cubicBezTo>
                      <a:cubicBezTo>
                        <a:pt x="115" y="276"/>
                        <a:pt x="115" y="276"/>
                        <a:pt x="115" y="276"/>
                      </a:cubicBezTo>
                      <a:cubicBezTo>
                        <a:pt x="110" y="276"/>
                        <a:pt x="106" y="276"/>
                        <a:pt x="101" y="276"/>
                      </a:cubicBezTo>
                      <a:cubicBezTo>
                        <a:pt x="101" y="277"/>
                        <a:pt x="100" y="277"/>
                        <a:pt x="99" y="277"/>
                      </a:cubicBezTo>
                      <a:cubicBezTo>
                        <a:pt x="112" y="290"/>
                        <a:pt x="120" y="307"/>
                        <a:pt x="120" y="327"/>
                      </a:cubicBezTo>
                      <a:cubicBezTo>
                        <a:pt x="120" y="366"/>
                        <a:pt x="88" y="398"/>
                        <a:pt x="48" y="398"/>
                      </a:cubicBezTo>
                      <a:cubicBezTo>
                        <a:pt x="30" y="398"/>
                        <a:pt x="14" y="391"/>
                        <a:pt x="1" y="380"/>
                      </a:cubicBezTo>
                      <a:cubicBezTo>
                        <a:pt x="1" y="383"/>
                        <a:pt x="0" y="387"/>
                        <a:pt x="0" y="390"/>
                      </a:cubicBezTo>
                      <a:cubicBezTo>
                        <a:pt x="0" y="523"/>
                        <a:pt x="0" y="523"/>
                        <a:pt x="0" y="523"/>
                      </a:cubicBezTo>
                      <a:cubicBezTo>
                        <a:pt x="0" y="541"/>
                        <a:pt x="19" y="556"/>
                        <a:pt x="41" y="556"/>
                      </a:cubicBezTo>
                      <a:cubicBezTo>
                        <a:pt x="282" y="556"/>
                        <a:pt x="282" y="556"/>
                        <a:pt x="282" y="556"/>
                      </a:cubicBezTo>
                      <a:cubicBezTo>
                        <a:pt x="304" y="556"/>
                        <a:pt x="323" y="541"/>
                        <a:pt x="323" y="523"/>
                      </a:cubicBezTo>
                      <a:cubicBezTo>
                        <a:pt x="323" y="390"/>
                        <a:pt x="323" y="390"/>
                        <a:pt x="323" y="390"/>
                      </a:cubicBezTo>
                      <a:cubicBezTo>
                        <a:pt x="323" y="342"/>
                        <a:pt x="293" y="301"/>
                        <a:pt x="251" y="284"/>
                      </a:cubicBezTo>
                      <a:close/>
                      <a:moveTo>
                        <a:pt x="655" y="304"/>
                      </a:moveTo>
                      <a:cubicBezTo>
                        <a:pt x="539" y="304"/>
                        <a:pt x="539" y="304"/>
                        <a:pt x="539" y="304"/>
                      </a:cubicBezTo>
                      <a:cubicBezTo>
                        <a:pt x="539" y="130"/>
                        <a:pt x="539" y="130"/>
                        <a:pt x="539" y="130"/>
                      </a:cubicBezTo>
                      <a:cubicBezTo>
                        <a:pt x="655" y="130"/>
                        <a:pt x="655" y="130"/>
                        <a:pt x="655" y="130"/>
                      </a:cubicBezTo>
                      <a:lnTo>
                        <a:pt x="655" y="304"/>
                      </a:lnTo>
                      <a:close/>
                      <a:moveTo>
                        <a:pt x="505" y="252"/>
                      </a:moveTo>
                      <a:cubicBezTo>
                        <a:pt x="339" y="252"/>
                        <a:pt x="339" y="252"/>
                        <a:pt x="339" y="252"/>
                      </a:cubicBezTo>
                      <a:cubicBezTo>
                        <a:pt x="339" y="78"/>
                        <a:pt x="339" y="78"/>
                        <a:pt x="339" y="78"/>
                      </a:cubicBezTo>
                      <a:cubicBezTo>
                        <a:pt x="505" y="78"/>
                        <a:pt x="505" y="78"/>
                        <a:pt x="505" y="78"/>
                      </a:cubicBezTo>
                      <a:lnTo>
                        <a:pt x="505" y="252"/>
                      </a:lnTo>
                      <a:close/>
                    </a:path>
                  </a:pathLst>
                </a:custGeom>
                <a:solidFill>
                  <a:srgbClr val="A51140"/>
                </a:solidFill>
                <a:ln w="9525">
                  <a:noFill/>
                  <a:round/>
                  <a:headEnd/>
                  <a:tailEnd/>
                </a:ln>
              </p:spPr>
              <p:txBody>
                <a:bodyPr/>
                <a:lstStyle/>
                <a:p>
                  <a:pPr defTabSz="696690" eaLnBrk="0" hangingPunct="0">
                    <a:lnSpc>
                      <a:spcPct val="90000"/>
                    </a:lnSpc>
                    <a:spcAft>
                      <a:spcPts val="915"/>
                    </a:spcAft>
                    <a:buClr>
                      <a:srgbClr val="FFFFFF"/>
                    </a:buClr>
                  </a:pPr>
                  <a:endParaRPr lang="en-US" sz="1200">
                    <a:solidFill>
                      <a:srgbClr val="000000"/>
                    </a:solidFill>
                    <a:latin typeface="Trebuchet MS" pitchFamily="34" charset="0"/>
                    <a:ea typeface="MS PGothic"/>
                    <a:cs typeface="MS PGothic"/>
                  </a:endParaRPr>
                </a:p>
              </p:txBody>
            </p:sp>
            <p:sp>
              <p:nvSpPr>
                <p:cNvPr id="102" name="Freeform 103"/>
                <p:cNvSpPr>
                  <a:spLocks noEditPoints="1"/>
                </p:cNvSpPr>
                <p:nvPr/>
              </p:nvSpPr>
              <p:spPr bwMode="auto">
                <a:xfrm>
                  <a:off x="3719172" y="1206371"/>
                  <a:ext cx="738063" cy="526383"/>
                </a:xfrm>
                <a:custGeom>
                  <a:avLst/>
                  <a:gdLst/>
                  <a:ahLst/>
                  <a:cxnLst>
                    <a:cxn ang="0">
                      <a:pos x="747" y="605"/>
                    </a:cxn>
                    <a:cxn ang="0">
                      <a:pos x="226" y="308"/>
                    </a:cxn>
                    <a:cxn ang="0">
                      <a:pos x="218" y="628"/>
                    </a:cxn>
                    <a:cxn ang="0">
                      <a:pos x="354" y="379"/>
                    </a:cxn>
                    <a:cxn ang="0">
                      <a:pos x="516" y="438"/>
                    </a:cxn>
                    <a:cxn ang="0">
                      <a:pos x="516" y="379"/>
                    </a:cxn>
                    <a:cxn ang="0">
                      <a:pos x="590" y="438"/>
                    </a:cxn>
                    <a:cxn ang="0">
                      <a:pos x="634" y="438"/>
                    </a:cxn>
                    <a:cxn ang="0">
                      <a:pos x="45" y="13"/>
                    </a:cxn>
                    <a:cxn ang="0">
                      <a:pos x="742" y="283"/>
                    </a:cxn>
                    <a:cxn ang="0">
                      <a:pos x="825" y="420"/>
                    </a:cxn>
                    <a:cxn ang="0">
                      <a:pos x="711" y="75"/>
                    </a:cxn>
                    <a:cxn ang="0">
                      <a:pos x="742" y="283"/>
                    </a:cxn>
                    <a:cxn ang="0">
                      <a:pos x="113" y="39"/>
                    </a:cxn>
                    <a:cxn ang="0">
                      <a:pos x="0" y="591"/>
                    </a:cxn>
                    <a:cxn ang="0">
                      <a:pos x="171" y="319"/>
                    </a:cxn>
                    <a:cxn ang="0">
                      <a:pos x="343" y="36"/>
                    </a:cxn>
                    <a:cxn ang="0">
                      <a:pos x="713" y="444"/>
                    </a:cxn>
                    <a:cxn ang="0">
                      <a:pos x="711" y="628"/>
                    </a:cxn>
                    <a:cxn ang="0">
                      <a:pos x="884" y="463"/>
                    </a:cxn>
                    <a:cxn ang="0">
                      <a:pos x="421" y="52"/>
                    </a:cxn>
                    <a:cxn ang="0">
                      <a:pos x="416" y="109"/>
                    </a:cxn>
                    <a:cxn ang="0">
                      <a:pos x="416" y="165"/>
                    </a:cxn>
                    <a:cxn ang="0">
                      <a:pos x="416" y="221"/>
                    </a:cxn>
                    <a:cxn ang="0">
                      <a:pos x="416" y="323"/>
                    </a:cxn>
                    <a:cxn ang="0">
                      <a:pos x="454" y="244"/>
                    </a:cxn>
                    <a:cxn ang="0">
                      <a:pos x="454" y="188"/>
                    </a:cxn>
                    <a:cxn ang="0">
                      <a:pos x="454" y="132"/>
                    </a:cxn>
                    <a:cxn ang="0">
                      <a:pos x="454" y="75"/>
                    </a:cxn>
                    <a:cxn ang="0">
                      <a:pos x="592" y="75"/>
                    </a:cxn>
                    <a:cxn ang="0">
                      <a:pos x="592" y="132"/>
                    </a:cxn>
                    <a:cxn ang="0">
                      <a:pos x="592" y="188"/>
                    </a:cxn>
                    <a:cxn ang="0">
                      <a:pos x="592" y="244"/>
                    </a:cxn>
                    <a:cxn ang="0">
                      <a:pos x="629" y="323"/>
                    </a:cxn>
                    <a:cxn ang="0">
                      <a:pos x="629" y="221"/>
                    </a:cxn>
                    <a:cxn ang="0">
                      <a:pos x="629" y="165"/>
                    </a:cxn>
                    <a:cxn ang="0">
                      <a:pos x="629" y="109"/>
                    </a:cxn>
                    <a:cxn ang="0">
                      <a:pos x="556" y="75"/>
                    </a:cxn>
                    <a:cxn ang="0">
                      <a:pos x="519" y="98"/>
                    </a:cxn>
                    <a:cxn ang="0">
                      <a:pos x="519" y="154"/>
                    </a:cxn>
                    <a:cxn ang="0">
                      <a:pos x="519" y="210"/>
                    </a:cxn>
                    <a:cxn ang="0">
                      <a:pos x="519" y="267"/>
                    </a:cxn>
                    <a:cxn ang="0">
                      <a:pos x="526" y="267"/>
                    </a:cxn>
                    <a:cxn ang="0">
                      <a:pos x="526" y="210"/>
                    </a:cxn>
                    <a:cxn ang="0">
                      <a:pos x="526" y="154"/>
                    </a:cxn>
                    <a:cxn ang="0">
                      <a:pos x="526" y="98"/>
                    </a:cxn>
                  </a:cxnLst>
                  <a:rect l="0" t="0" r="r" b="b"/>
                  <a:pathLst>
                    <a:path w="884" h="628">
                      <a:moveTo>
                        <a:pt x="218" y="628"/>
                      </a:moveTo>
                      <a:cubicBezTo>
                        <a:pt x="725" y="628"/>
                        <a:pt x="725" y="628"/>
                        <a:pt x="725" y="628"/>
                      </a:cubicBezTo>
                      <a:cubicBezTo>
                        <a:pt x="737" y="628"/>
                        <a:pt x="747" y="618"/>
                        <a:pt x="747" y="605"/>
                      </a:cubicBezTo>
                      <a:cubicBezTo>
                        <a:pt x="747" y="331"/>
                        <a:pt x="747" y="331"/>
                        <a:pt x="747" y="331"/>
                      </a:cubicBezTo>
                      <a:cubicBezTo>
                        <a:pt x="747" y="318"/>
                        <a:pt x="737" y="308"/>
                        <a:pt x="725" y="308"/>
                      </a:cubicBezTo>
                      <a:cubicBezTo>
                        <a:pt x="226" y="308"/>
                        <a:pt x="226" y="308"/>
                        <a:pt x="226" y="308"/>
                      </a:cubicBezTo>
                      <a:cubicBezTo>
                        <a:pt x="201" y="309"/>
                        <a:pt x="197" y="317"/>
                        <a:pt x="196" y="339"/>
                      </a:cubicBezTo>
                      <a:cubicBezTo>
                        <a:pt x="196" y="605"/>
                        <a:pt x="196" y="605"/>
                        <a:pt x="196" y="605"/>
                      </a:cubicBezTo>
                      <a:cubicBezTo>
                        <a:pt x="196" y="618"/>
                        <a:pt x="206" y="628"/>
                        <a:pt x="218" y="628"/>
                      </a:cubicBezTo>
                      <a:close/>
                      <a:moveTo>
                        <a:pt x="398" y="438"/>
                      </a:moveTo>
                      <a:cubicBezTo>
                        <a:pt x="354" y="438"/>
                        <a:pt x="354" y="438"/>
                        <a:pt x="354" y="438"/>
                      </a:cubicBezTo>
                      <a:cubicBezTo>
                        <a:pt x="354" y="379"/>
                        <a:pt x="354" y="379"/>
                        <a:pt x="354" y="379"/>
                      </a:cubicBezTo>
                      <a:cubicBezTo>
                        <a:pt x="398" y="379"/>
                        <a:pt x="398" y="379"/>
                        <a:pt x="398" y="379"/>
                      </a:cubicBezTo>
                      <a:lnTo>
                        <a:pt x="398" y="438"/>
                      </a:lnTo>
                      <a:close/>
                      <a:moveTo>
                        <a:pt x="516" y="438"/>
                      </a:moveTo>
                      <a:cubicBezTo>
                        <a:pt x="472" y="438"/>
                        <a:pt x="472" y="438"/>
                        <a:pt x="472" y="438"/>
                      </a:cubicBezTo>
                      <a:cubicBezTo>
                        <a:pt x="472" y="379"/>
                        <a:pt x="472" y="379"/>
                        <a:pt x="472" y="379"/>
                      </a:cubicBezTo>
                      <a:cubicBezTo>
                        <a:pt x="516" y="379"/>
                        <a:pt x="516" y="379"/>
                        <a:pt x="516" y="379"/>
                      </a:cubicBezTo>
                      <a:lnTo>
                        <a:pt x="516" y="438"/>
                      </a:lnTo>
                      <a:close/>
                      <a:moveTo>
                        <a:pt x="634" y="438"/>
                      </a:moveTo>
                      <a:cubicBezTo>
                        <a:pt x="590" y="438"/>
                        <a:pt x="590" y="438"/>
                        <a:pt x="590" y="438"/>
                      </a:cubicBezTo>
                      <a:cubicBezTo>
                        <a:pt x="590" y="379"/>
                        <a:pt x="590" y="379"/>
                        <a:pt x="590" y="379"/>
                      </a:cubicBezTo>
                      <a:cubicBezTo>
                        <a:pt x="634" y="379"/>
                        <a:pt x="634" y="379"/>
                        <a:pt x="634" y="379"/>
                      </a:cubicBezTo>
                      <a:lnTo>
                        <a:pt x="634" y="438"/>
                      </a:lnTo>
                      <a:close/>
                      <a:moveTo>
                        <a:pt x="45" y="67"/>
                      </a:moveTo>
                      <a:cubicBezTo>
                        <a:pt x="61" y="67"/>
                        <a:pt x="73" y="55"/>
                        <a:pt x="73" y="40"/>
                      </a:cubicBezTo>
                      <a:cubicBezTo>
                        <a:pt x="73" y="25"/>
                        <a:pt x="61" y="13"/>
                        <a:pt x="45" y="13"/>
                      </a:cubicBezTo>
                      <a:cubicBezTo>
                        <a:pt x="30" y="13"/>
                        <a:pt x="18" y="25"/>
                        <a:pt x="18" y="40"/>
                      </a:cubicBezTo>
                      <a:cubicBezTo>
                        <a:pt x="18" y="55"/>
                        <a:pt x="30" y="67"/>
                        <a:pt x="45" y="67"/>
                      </a:cubicBezTo>
                      <a:close/>
                      <a:moveTo>
                        <a:pt x="742" y="283"/>
                      </a:moveTo>
                      <a:cubicBezTo>
                        <a:pt x="761" y="283"/>
                        <a:pt x="775" y="298"/>
                        <a:pt x="775" y="316"/>
                      </a:cubicBezTo>
                      <a:cubicBezTo>
                        <a:pt x="775" y="420"/>
                        <a:pt x="775" y="420"/>
                        <a:pt x="775" y="420"/>
                      </a:cubicBezTo>
                      <a:cubicBezTo>
                        <a:pt x="825" y="420"/>
                        <a:pt x="825" y="420"/>
                        <a:pt x="825" y="420"/>
                      </a:cubicBezTo>
                      <a:cubicBezTo>
                        <a:pt x="826" y="92"/>
                        <a:pt x="826" y="92"/>
                        <a:pt x="826" y="92"/>
                      </a:cubicBezTo>
                      <a:cubicBezTo>
                        <a:pt x="826" y="82"/>
                        <a:pt x="818" y="75"/>
                        <a:pt x="809" y="75"/>
                      </a:cubicBezTo>
                      <a:cubicBezTo>
                        <a:pt x="711" y="75"/>
                        <a:pt x="711" y="75"/>
                        <a:pt x="711" y="75"/>
                      </a:cubicBezTo>
                      <a:cubicBezTo>
                        <a:pt x="702" y="75"/>
                        <a:pt x="696" y="85"/>
                        <a:pt x="696" y="94"/>
                      </a:cubicBezTo>
                      <a:cubicBezTo>
                        <a:pt x="697" y="283"/>
                        <a:pt x="697" y="283"/>
                        <a:pt x="697" y="283"/>
                      </a:cubicBezTo>
                      <a:lnTo>
                        <a:pt x="742" y="283"/>
                      </a:lnTo>
                      <a:close/>
                      <a:moveTo>
                        <a:pt x="307" y="0"/>
                      </a:moveTo>
                      <a:cubicBezTo>
                        <a:pt x="101" y="0"/>
                        <a:pt x="101" y="0"/>
                        <a:pt x="101" y="0"/>
                      </a:cubicBezTo>
                      <a:cubicBezTo>
                        <a:pt x="108" y="11"/>
                        <a:pt x="113" y="24"/>
                        <a:pt x="113" y="39"/>
                      </a:cubicBezTo>
                      <a:cubicBezTo>
                        <a:pt x="113" y="78"/>
                        <a:pt x="81" y="110"/>
                        <a:pt x="41" y="110"/>
                      </a:cubicBezTo>
                      <a:cubicBezTo>
                        <a:pt x="26" y="110"/>
                        <a:pt x="12" y="105"/>
                        <a:pt x="0" y="97"/>
                      </a:cubicBezTo>
                      <a:cubicBezTo>
                        <a:pt x="0" y="591"/>
                        <a:pt x="0" y="591"/>
                        <a:pt x="0" y="591"/>
                      </a:cubicBezTo>
                      <a:cubicBezTo>
                        <a:pt x="0" y="611"/>
                        <a:pt x="16" y="628"/>
                        <a:pt x="36" y="628"/>
                      </a:cubicBezTo>
                      <a:cubicBezTo>
                        <a:pt x="171" y="628"/>
                        <a:pt x="171" y="628"/>
                        <a:pt x="171" y="628"/>
                      </a:cubicBezTo>
                      <a:cubicBezTo>
                        <a:pt x="171" y="319"/>
                        <a:pt x="171" y="319"/>
                        <a:pt x="171" y="319"/>
                      </a:cubicBezTo>
                      <a:cubicBezTo>
                        <a:pt x="172" y="293"/>
                        <a:pt x="177" y="284"/>
                        <a:pt x="205" y="283"/>
                      </a:cubicBezTo>
                      <a:cubicBezTo>
                        <a:pt x="343" y="283"/>
                        <a:pt x="343" y="283"/>
                        <a:pt x="343" y="283"/>
                      </a:cubicBezTo>
                      <a:cubicBezTo>
                        <a:pt x="343" y="36"/>
                        <a:pt x="343" y="36"/>
                        <a:pt x="343" y="36"/>
                      </a:cubicBezTo>
                      <a:cubicBezTo>
                        <a:pt x="343" y="16"/>
                        <a:pt x="327" y="0"/>
                        <a:pt x="307" y="0"/>
                      </a:cubicBezTo>
                      <a:close/>
                      <a:moveTo>
                        <a:pt x="864" y="444"/>
                      </a:moveTo>
                      <a:cubicBezTo>
                        <a:pt x="713" y="444"/>
                        <a:pt x="713" y="444"/>
                        <a:pt x="713" y="444"/>
                      </a:cubicBezTo>
                      <a:cubicBezTo>
                        <a:pt x="702" y="444"/>
                        <a:pt x="693" y="452"/>
                        <a:pt x="693" y="463"/>
                      </a:cubicBezTo>
                      <a:cubicBezTo>
                        <a:pt x="693" y="608"/>
                        <a:pt x="693" y="608"/>
                        <a:pt x="693" y="608"/>
                      </a:cubicBezTo>
                      <a:cubicBezTo>
                        <a:pt x="693" y="619"/>
                        <a:pt x="700" y="628"/>
                        <a:pt x="711" y="628"/>
                      </a:cubicBezTo>
                      <a:cubicBezTo>
                        <a:pt x="862" y="628"/>
                        <a:pt x="862" y="628"/>
                        <a:pt x="862" y="628"/>
                      </a:cubicBezTo>
                      <a:cubicBezTo>
                        <a:pt x="873" y="628"/>
                        <a:pt x="884" y="619"/>
                        <a:pt x="884" y="608"/>
                      </a:cubicBezTo>
                      <a:cubicBezTo>
                        <a:pt x="884" y="463"/>
                        <a:pt x="884" y="463"/>
                        <a:pt x="884" y="463"/>
                      </a:cubicBezTo>
                      <a:cubicBezTo>
                        <a:pt x="884" y="452"/>
                        <a:pt x="875" y="444"/>
                        <a:pt x="864" y="444"/>
                      </a:cubicBezTo>
                      <a:close/>
                      <a:moveTo>
                        <a:pt x="454" y="75"/>
                      </a:moveTo>
                      <a:cubicBezTo>
                        <a:pt x="454" y="63"/>
                        <a:pt x="439" y="52"/>
                        <a:pt x="421" y="52"/>
                      </a:cubicBezTo>
                      <a:cubicBezTo>
                        <a:pt x="403" y="52"/>
                        <a:pt x="388" y="63"/>
                        <a:pt x="388" y="75"/>
                      </a:cubicBezTo>
                      <a:cubicBezTo>
                        <a:pt x="388" y="87"/>
                        <a:pt x="400" y="96"/>
                        <a:pt x="416" y="98"/>
                      </a:cubicBezTo>
                      <a:cubicBezTo>
                        <a:pt x="416" y="109"/>
                        <a:pt x="416" y="109"/>
                        <a:pt x="416" y="109"/>
                      </a:cubicBezTo>
                      <a:cubicBezTo>
                        <a:pt x="400" y="111"/>
                        <a:pt x="388" y="120"/>
                        <a:pt x="388" y="132"/>
                      </a:cubicBezTo>
                      <a:cubicBezTo>
                        <a:pt x="388" y="143"/>
                        <a:pt x="400" y="153"/>
                        <a:pt x="416" y="154"/>
                      </a:cubicBezTo>
                      <a:cubicBezTo>
                        <a:pt x="416" y="165"/>
                        <a:pt x="416" y="165"/>
                        <a:pt x="416" y="165"/>
                      </a:cubicBezTo>
                      <a:cubicBezTo>
                        <a:pt x="400" y="167"/>
                        <a:pt x="388" y="176"/>
                        <a:pt x="388" y="188"/>
                      </a:cubicBezTo>
                      <a:cubicBezTo>
                        <a:pt x="388" y="199"/>
                        <a:pt x="400" y="209"/>
                        <a:pt x="416" y="210"/>
                      </a:cubicBezTo>
                      <a:cubicBezTo>
                        <a:pt x="416" y="221"/>
                        <a:pt x="416" y="221"/>
                        <a:pt x="416" y="221"/>
                      </a:cubicBezTo>
                      <a:cubicBezTo>
                        <a:pt x="400" y="223"/>
                        <a:pt x="388" y="232"/>
                        <a:pt x="388" y="244"/>
                      </a:cubicBezTo>
                      <a:cubicBezTo>
                        <a:pt x="388" y="255"/>
                        <a:pt x="400" y="265"/>
                        <a:pt x="416" y="267"/>
                      </a:cubicBezTo>
                      <a:cubicBezTo>
                        <a:pt x="416" y="323"/>
                        <a:pt x="416" y="323"/>
                        <a:pt x="416" y="323"/>
                      </a:cubicBezTo>
                      <a:cubicBezTo>
                        <a:pt x="424" y="323"/>
                        <a:pt x="424" y="323"/>
                        <a:pt x="424" y="323"/>
                      </a:cubicBezTo>
                      <a:cubicBezTo>
                        <a:pt x="424" y="267"/>
                        <a:pt x="424" y="267"/>
                        <a:pt x="424" y="267"/>
                      </a:cubicBezTo>
                      <a:cubicBezTo>
                        <a:pt x="441" y="266"/>
                        <a:pt x="454" y="256"/>
                        <a:pt x="454" y="244"/>
                      </a:cubicBezTo>
                      <a:cubicBezTo>
                        <a:pt x="454" y="232"/>
                        <a:pt x="441" y="222"/>
                        <a:pt x="424" y="221"/>
                      </a:cubicBezTo>
                      <a:cubicBezTo>
                        <a:pt x="424" y="210"/>
                        <a:pt x="424" y="210"/>
                        <a:pt x="424" y="210"/>
                      </a:cubicBezTo>
                      <a:cubicBezTo>
                        <a:pt x="441" y="209"/>
                        <a:pt x="454" y="200"/>
                        <a:pt x="454" y="188"/>
                      </a:cubicBezTo>
                      <a:cubicBezTo>
                        <a:pt x="454" y="176"/>
                        <a:pt x="441" y="166"/>
                        <a:pt x="424" y="165"/>
                      </a:cubicBezTo>
                      <a:cubicBezTo>
                        <a:pt x="424" y="154"/>
                        <a:pt x="424" y="154"/>
                        <a:pt x="424" y="154"/>
                      </a:cubicBezTo>
                      <a:cubicBezTo>
                        <a:pt x="441" y="153"/>
                        <a:pt x="454" y="144"/>
                        <a:pt x="454" y="132"/>
                      </a:cubicBezTo>
                      <a:cubicBezTo>
                        <a:pt x="454" y="120"/>
                        <a:pt x="441" y="110"/>
                        <a:pt x="424" y="109"/>
                      </a:cubicBezTo>
                      <a:cubicBezTo>
                        <a:pt x="424" y="98"/>
                        <a:pt x="424" y="98"/>
                        <a:pt x="424" y="98"/>
                      </a:cubicBezTo>
                      <a:cubicBezTo>
                        <a:pt x="441" y="97"/>
                        <a:pt x="454" y="87"/>
                        <a:pt x="454" y="75"/>
                      </a:cubicBezTo>
                      <a:close/>
                      <a:moveTo>
                        <a:pt x="659" y="75"/>
                      </a:moveTo>
                      <a:cubicBezTo>
                        <a:pt x="659" y="63"/>
                        <a:pt x="644" y="52"/>
                        <a:pt x="626" y="52"/>
                      </a:cubicBezTo>
                      <a:cubicBezTo>
                        <a:pt x="607" y="52"/>
                        <a:pt x="592" y="63"/>
                        <a:pt x="592" y="75"/>
                      </a:cubicBezTo>
                      <a:cubicBezTo>
                        <a:pt x="592" y="87"/>
                        <a:pt x="605" y="96"/>
                        <a:pt x="621" y="98"/>
                      </a:cubicBezTo>
                      <a:cubicBezTo>
                        <a:pt x="621" y="109"/>
                        <a:pt x="621" y="109"/>
                        <a:pt x="621" y="109"/>
                      </a:cubicBezTo>
                      <a:cubicBezTo>
                        <a:pt x="605" y="111"/>
                        <a:pt x="592" y="120"/>
                        <a:pt x="592" y="132"/>
                      </a:cubicBezTo>
                      <a:cubicBezTo>
                        <a:pt x="592" y="143"/>
                        <a:pt x="605" y="153"/>
                        <a:pt x="621" y="154"/>
                      </a:cubicBezTo>
                      <a:cubicBezTo>
                        <a:pt x="621" y="165"/>
                        <a:pt x="621" y="165"/>
                        <a:pt x="621" y="165"/>
                      </a:cubicBezTo>
                      <a:cubicBezTo>
                        <a:pt x="605" y="167"/>
                        <a:pt x="592" y="176"/>
                        <a:pt x="592" y="188"/>
                      </a:cubicBezTo>
                      <a:cubicBezTo>
                        <a:pt x="592" y="199"/>
                        <a:pt x="605" y="209"/>
                        <a:pt x="621" y="210"/>
                      </a:cubicBezTo>
                      <a:cubicBezTo>
                        <a:pt x="621" y="221"/>
                        <a:pt x="621" y="221"/>
                        <a:pt x="621" y="221"/>
                      </a:cubicBezTo>
                      <a:cubicBezTo>
                        <a:pt x="605" y="223"/>
                        <a:pt x="592" y="232"/>
                        <a:pt x="592" y="244"/>
                      </a:cubicBezTo>
                      <a:cubicBezTo>
                        <a:pt x="592" y="255"/>
                        <a:pt x="605" y="265"/>
                        <a:pt x="621" y="267"/>
                      </a:cubicBezTo>
                      <a:cubicBezTo>
                        <a:pt x="621" y="323"/>
                        <a:pt x="621" y="323"/>
                        <a:pt x="621" y="323"/>
                      </a:cubicBezTo>
                      <a:cubicBezTo>
                        <a:pt x="629" y="323"/>
                        <a:pt x="629" y="323"/>
                        <a:pt x="629" y="323"/>
                      </a:cubicBezTo>
                      <a:cubicBezTo>
                        <a:pt x="629" y="267"/>
                        <a:pt x="629" y="267"/>
                        <a:pt x="629" y="267"/>
                      </a:cubicBezTo>
                      <a:cubicBezTo>
                        <a:pt x="646" y="266"/>
                        <a:pt x="659" y="256"/>
                        <a:pt x="659" y="244"/>
                      </a:cubicBezTo>
                      <a:cubicBezTo>
                        <a:pt x="659" y="232"/>
                        <a:pt x="646" y="222"/>
                        <a:pt x="629" y="221"/>
                      </a:cubicBezTo>
                      <a:cubicBezTo>
                        <a:pt x="629" y="210"/>
                        <a:pt x="629" y="210"/>
                        <a:pt x="629" y="210"/>
                      </a:cubicBezTo>
                      <a:cubicBezTo>
                        <a:pt x="646" y="209"/>
                        <a:pt x="659" y="200"/>
                        <a:pt x="659" y="188"/>
                      </a:cubicBezTo>
                      <a:cubicBezTo>
                        <a:pt x="659" y="176"/>
                        <a:pt x="646" y="166"/>
                        <a:pt x="629" y="165"/>
                      </a:cubicBezTo>
                      <a:cubicBezTo>
                        <a:pt x="629" y="154"/>
                        <a:pt x="629" y="154"/>
                        <a:pt x="629" y="154"/>
                      </a:cubicBezTo>
                      <a:cubicBezTo>
                        <a:pt x="646" y="153"/>
                        <a:pt x="659" y="144"/>
                        <a:pt x="659" y="132"/>
                      </a:cubicBezTo>
                      <a:cubicBezTo>
                        <a:pt x="659" y="120"/>
                        <a:pt x="646" y="110"/>
                        <a:pt x="629" y="109"/>
                      </a:cubicBezTo>
                      <a:cubicBezTo>
                        <a:pt x="629" y="98"/>
                        <a:pt x="629" y="98"/>
                        <a:pt x="629" y="98"/>
                      </a:cubicBezTo>
                      <a:cubicBezTo>
                        <a:pt x="646" y="97"/>
                        <a:pt x="659" y="87"/>
                        <a:pt x="659" y="75"/>
                      </a:cubicBezTo>
                      <a:close/>
                      <a:moveTo>
                        <a:pt x="556" y="75"/>
                      </a:moveTo>
                      <a:cubicBezTo>
                        <a:pt x="556" y="63"/>
                        <a:pt x="542" y="52"/>
                        <a:pt x="523" y="52"/>
                      </a:cubicBezTo>
                      <a:cubicBezTo>
                        <a:pt x="505" y="52"/>
                        <a:pt x="490" y="63"/>
                        <a:pt x="490" y="75"/>
                      </a:cubicBezTo>
                      <a:cubicBezTo>
                        <a:pt x="490" y="87"/>
                        <a:pt x="503" y="96"/>
                        <a:pt x="519" y="98"/>
                      </a:cubicBezTo>
                      <a:cubicBezTo>
                        <a:pt x="519" y="109"/>
                        <a:pt x="519" y="109"/>
                        <a:pt x="519" y="109"/>
                      </a:cubicBezTo>
                      <a:cubicBezTo>
                        <a:pt x="503" y="111"/>
                        <a:pt x="490" y="120"/>
                        <a:pt x="490" y="132"/>
                      </a:cubicBezTo>
                      <a:cubicBezTo>
                        <a:pt x="490" y="143"/>
                        <a:pt x="503" y="153"/>
                        <a:pt x="519" y="154"/>
                      </a:cubicBezTo>
                      <a:cubicBezTo>
                        <a:pt x="519" y="165"/>
                        <a:pt x="519" y="165"/>
                        <a:pt x="519" y="165"/>
                      </a:cubicBezTo>
                      <a:cubicBezTo>
                        <a:pt x="503" y="167"/>
                        <a:pt x="490" y="176"/>
                        <a:pt x="490" y="188"/>
                      </a:cubicBezTo>
                      <a:cubicBezTo>
                        <a:pt x="490" y="199"/>
                        <a:pt x="503" y="209"/>
                        <a:pt x="519" y="210"/>
                      </a:cubicBezTo>
                      <a:cubicBezTo>
                        <a:pt x="519" y="221"/>
                        <a:pt x="519" y="221"/>
                        <a:pt x="519" y="221"/>
                      </a:cubicBezTo>
                      <a:cubicBezTo>
                        <a:pt x="503" y="223"/>
                        <a:pt x="490" y="232"/>
                        <a:pt x="490" y="244"/>
                      </a:cubicBezTo>
                      <a:cubicBezTo>
                        <a:pt x="490" y="255"/>
                        <a:pt x="503" y="265"/>
                        <a:pt x="519" y="267"/>
                      </a:cubicBezTo>
                      <a:cubicBezTo>
                        <a:pt x="519" y="323"/>
                        <a:pt x="519" y="323"/>
                        <a:pt x="519" y="323"/>
                      </a:cubicBezTo>
                      <a:cubicBezTo>
                        <a:pt x="526" y="323"/>
                        <a:pt x="526" y="323"/>
                        <a:pt x="526" y="323"/>
                      </a:cubicBezTo>
                      <a:cubicBezTo>
                        <a:pt x="526" y="267"/>
                        <a:pt x="526" y="267"/>
                        <a:pt x="526" y="267"/>
                      </a:cubicBezTo>
                      <a:cubicBezTo>
                        <a:pt x="543" y="266"/>
                        <a:pt x="556" y="256"/>
                        <a:pt x="556" y="244"/>
                      </a:cubicBezTo>
                      <a:cubicBezTo>
                        <a:pt x="556" y="232"/>
                        <a:pt x="543" y="222"/>
                        <a:pt x="526" y="221"/>
                      </a:cubicBezTo>
                      <a:cubicBezTo>
                        <a:pt x="526" y="210"/>
                        <a:pt x="526" y="210"/>
                        <a:pt x="526" y="210"/>
                      </a:cubicBezTo>
                      <a:cubicBezTo>
                        <a:pt x="543" y="209"/>
                        <a:pt x="556" y="200"/>
                        <a:pt x="556" y="188"/>
                      </a:cubicBezTo>
                      <a:cubicBezTo>
                        <a:pt x="556" y="176"/>
                        <a:pt x="543" y="166"/>
                        <a:pt x="526" y="165"/>
                      </a:cubicBezTo>
                      <a:cubicBezTo>
                        <a:pt x="526" y="154"/>
                        <a:pt x="526" y="154"/>
                        <a:pt x="526" y="154"/>
                      </a:cubicBezTo>
                      <a:cubicBezTo>
                        <a:pt x="543" y="153"/>
                        <a:pt x="556" y="144"/>
                        <a:pt x="556" y="132"/>
                      </a:cubicBezTo>
                      <a:cubicBezTo>
                        <a:pt x="556" y="120"/>
                        <a:pt x="543" y="110"/>
                        <a:pt x="526" y="109"/>
                      </a:cubicBezTo>
                      <a:cubicBezTo>
                        <a:pt x="526" y="98"/>
                        <a:pt x="526" y="98"/>
                        <a:pt x="526" y="98"/>
                      </a:cubicBezTo>
                      <a:cubicBezTo>
                        <a:pt x="543" y="97"/>
                        <a:pt x="556" y="87"/>
                        <a:pt x="556" y="75"/>
                      </a:cubicBezTo>
                      <a:close/>
                    </a:path>
                  </a:pathLst>
                </a:custGeom>
                <a:solidFill>
                  <a:schemeClr val="accent6"/>
                </a:solidFill>
                <a:ln w="9525">
                  <a:noFill/>
                  <a:round/>
                  <a:headEnd/>
                  <a:tailEnd/>
                </a:ln>
              </p:spPr>
              <p:txBody>
                <a:bodyPr wrap="square" lIns="0" tIns="0" rIns="0" bIns="0">
                  <a:noAutofit/>
                </a:bodyPr>
                <a:lstStyle/>
                <a:p>
                  <a:pPr defTabSz="696690">
                    <a:spcBef>
                      <a:spcPct val="50000"/>
                    </a:spcBef>
                  </a:pPr>
                  <a:endParaRPr lang="en-US">
                    <a:solidFill>
                      <a:srgbClr val="000000"/>
                    </a:solidFill>
                    <a:latin typeface="Tahoma"/>
                    <a:ea typeface="+mn-ea"/>
                    <a:cs typeface="+mn-cs"/>
                  </a:endParaRPr>
                </a:p>
              </p:txBody>
            </p:sp>
          </p:grpSp>
          <p:grpSp>
            <p:nvGrpSpPr>
              <p:cNvPr id="30" name="Group 170"/>
              <p:cNvGrpSpPr/>
              <p:nvPr/>
            </p:nvGrpSpPr>
            <p:grpSpPr>
              <a:xfrm>
                <a:off x="176484" y="1393954"/>
                <a:ext cx="1003514" cy="399227"/>
                <a:chOff x="1063204" y="1237447"/>
                <a:chExt cx="1222784" cy="486459"/>
              </a:xfrm>
            </p:grpSpPr>
            <p:grpSp>
              <p:nvGrpSpPr>
                <p:cNvPr id="31" name="Group 12"/>
                <p:cNvGrpSpPr/>
                <p:nvPr/>
              </p:nvGrpSpPr>
              <p:grpSpPr>
                <a:xfrm>
                  <a:off x="1063204" y="1261837"/>
                  <a:ext cx="613184" cy="462069"/>
                  <a:chOff x="1350963" y="2654300"/>
                  <a:chExt cx="669925" cy="504825"/>
                </a:xfrm>
                <a:solidFill>
                  <a:schemeClr val="accent6"/>
                </a:solidFill>
              </p:grpSpPr>
              <p:sp>
                <p:nvSpPr>
                  <p:cNvPr id="99" name="Oval 124"/>
                  <p:cNvSpPr>
                    <a:spLocks noChangeArrowheads="1"/>
                  </p:cNvSpPr>
                  <p:nvPr/>
                </p:nvSpPr>
                <p:spPr bwMode="auto">
                  <a:xfrm>
                    <a:off x="1354138" y="2654300"/>
                    <a:ext cx="52388" cy="523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defTabSz="696690">
                      <a:spcBef>
                        <a:spcPct val="50000"/>
                      </a:spcBef>
                    </a:pPr>
                    <a:endParaRPr lang="en-US">
                      <a:solidFill>
                        <a:srgbClr val="000000"/>
                      </a:solidFill>
                      <a:latin typeface="Tahoma"/>
                      <a:ea typeface="+mn-ea"/>
                      <a:cs typeface="+mn-cs"/>
                    </a:endParaRPr>
                  </a:p>
                </p:txBody>
              </p:sp>
              <p:sp>
                <p:nvSpPr>
                  <p:cNvPr id="100" name="Freeform 125"/>
                  <p:cNvSpPr>
                    <a:spLocks noEditPoints="1"/>
                  </p:cNvSpPr>
                  <p:nvPr/>
                </p:nvSpPr>
                <p:spPr bwMode="auto">
                  <a:xfrm>
                    <a:off x="1350963" y="2667000"/>
                    <a:ext cx="669925" cy="492125"/>
                  </a:xfrm>
                  <a:custGeom>
                    <a:avLst/>
                    <a:gdLst/>
                    <a:ahLst/>
                    <a:cxnLst>
                      <a:cxn ang="0">
                        <a:pos x="657" y="1"/>
                      </a:cxn>
                      <a:cxn ang="0">
                        <a:pos x="583" y="0"/>
                      </a:cxn>
                      <a:cxn ang="0">
                        <a:pos x="561" y="70"/>
                      </a:cxn>
                      <a:cxn ang="0">
                        <a:pos x="143" y="13"/>
                      </a:cxn>
                      <a:cxn ang="0">
                        <a:pos x="97" y="0"/>
                      </a:cxn>
                      <a:cxn ang="0">
                        <a:pos x="123" y="20"/>
                      </a:cxn>
                      <a:cxn ang="0">
                        <a:pos x="85" y="54"/>
                      </a:cxn>
                      <a:cxn ang="0">
                        <a:pos x="47" y="122"/>
                      </a:cxn>
                      <a:cxn ang="0">
                        <a:pos x="23" y="179"/>
                      </a:cxn>
                      <a:cxn ang="0">
                        <a:pos x="23" y="485"/>
                      </a:cxn>
                      <a:cxn ang="0">
                        <a:pos x="156" y="485"/>
                      </a:cxn>
                      <a:cxn ang="0">
                        <a:pos x="179" y="522"/>
                      </a:cxn>
                      <a:cxn ang="0">
                        <a:pos x="531" y="522"/>
                      </a:cxn>
                      <a:cxn ang="0">
                        <a:pos x="554" y="485"/>
                      </a:cxn>
                      <a:cxn ang="0">
                        <a:pos x="687" y="485"/>
                      </a:cxn>
                      <a:cxn ang="0">
                        <a:pos x="128" y="48"/>
                      </a:cxn>
                      <a:cxn ang="0">
                        <a:pos x="128" y="48"/>
                      </a:cxn>
                      <a:cxn ang="0">
                        <a:pos x="583" y="44"/>
                      </a:cxn>
                      <a:cxn ang="0">
                        <a:pos x="663" y="118"/>
                      </a:cxn>
                      <a:cxn ang="0">
                        <a:pos x="583" y="169"/>
                      </a:cxn>
                      <a:cxn ang="0">
                        <a:pos x="583" y="169"/>
                      </a:cxn>
                      <a:cxn ang="0">
                        <a:pos x="573" y="188"/>
                      </a:cxn>
                      <a:cxn ang="0">
                        <a:pos x="510" y="228"/>
                      </a:cxn>
                      <a:cxn ang="0">
                        <a:pos x="622" y="240"/>
                      </a:cxn>
                      <a:cxn ang="0">
                        <a:pos x="622" y="240"/>
                      </a:cxn>
                      <a:cxn ang="0">
                        <a:pos x="673" y="265"/>
                      </a:cxn>
                      <a:cxn ang="0">
                        <a:pos x="583" y="149"/>
                      </a:cxn>
                      <a:cxn ang="0">
                        <a:pos x="496" y="214"/>
                      </a:cxn>
                      <a:cxn ang="0">
                        <a:pos x="496" y="214"/>
                      </a:cxn>
                      <a:cxn ang="0">
                        <a:pos x="427" y="170"/>
                      </a:cxn>
                      <a:cxn ang="0">
                        <a:pos x="362" y="209"/>
                      </a:cxn>
                      <a:cxn ang="0">
                        <a:pos x="362" y="209"/>
                      </a:cxn>
                      <a:cxn ang="0">
                        <a:pos x="295" y="169"/>
                      </a:cxn>
                      <a:cxn ang="0">
                        <a:pos x="294" y="282"/>
                      </a:cxn>
                      <a:cxn ang="0">
                        <a:pos x="267" y="169"/>
                      </a:cxn>
                      <a:cxn ang="0">
                        <a:pos x="213" y="227"/>
                      </a:cxn>
                      <a:cxn ang="0">
                        <a:pos x="157" y="169"/>
                      </a:cxn>
                      <a:cxn ang="0">
                        <a:pos x="105" y="225"/>
                      </a:cxn>
                      <a:cxn ang="0">
                        <a:pos x="52" y="169"/>
                      </a:cxn>
                      <a:cxn ang="0">
                        <a:pos x="140" y="292"/>
                      </a:cxn>
                      <a:cxn ang="0">
                        <a:pos x="140" y="292"/>
                      </a:cxn>
                      <a:cxn ang="0">
                        <a:pos x="92" y="96"/>
                      </a:cxn>
                      <a:cxn ang="0">
                        <a:pos x="78" y="225"/>
                      </a:cxn>
                      <a:cxn ang="0">
                        <a:pos x="138" y="312"/>
                      </a:cxn>
                      <a:cxn ang="0">
                        <a:pos x="138" y="312"/>
                      </a:cxn>
                      <a:cxn ang="0">
                        <a:pos x="179" y="292"/>
                      </a:cxn>
                      <a:cxn ang="0">
                        <a:pos x="409" y="292"/>
                      </a:cxn>
                      <a:cxn ang="0">
                        <a:pos x="496" y="243"/>
                      </a:cxn>
                      <a:cxn ang="0">
                        <a:pos x="496" y="243"/>
                      </a:cxn>
                      <a:cxn ang="0">
                        <a:pos x="572" y="312"/>
                      </a:cxn>
                      <a:cxn ang="0">
                        <a:pos x="622" y="63"/>
                      </a:cxn>
                      <a:cxn ang="0">
                        <a:pos x="654" y="21"/>
                      </a:cxn>
                      <a:cxn ang="0">
                        <a:pos x="155" y="149"/>
                      </a:cxn>
                      <a:cxn ang="0">
                        <a:pos x="25" y="451"/>
                      </a:cxn>
                      <a:cxn ang="0">
                        <a:pos x="25" y="451"/>
                      </a:cxn>
                      <a:cxn ang="0">
                        <a:pos x="155" y="452"/>
                      </a:cxn>
                      <a:cxn ang="0">
                        <a:pos x="563" y="333"/>
                      </a:cxn>
                      <a:cxn ang="0">
                        <a:pos x="633" y="387"/>
                      </a:cxn>
                      <a:cxn ang="0">
                        <a:pos x="633" y="387"/>
                      </a:cxn>
                    </a:cxnLst>
                    <a:rect l="0" t="0" r="r" b="b"/>
                    <a:pathLst>
                      <a:path w="710" h="522">
                        <a:moveTo>
                          <a:pt x="710" y="522"/>
                        </a:moveTo>
                        <a:cubicBezTo>
                          <a:pt x="677" y="22"/>
                          <a:pt x="677" y="22"/>
                          <a:pt x="677" y="22"/>
                        </a:cubicBezTo>
                        <a:cubicBezTo>
                          <a:pt x="674" y="4"/>
                          <a:pt x="658" y="1"/>
                          <a:pt x="657" y="1"/>
                        </a:cubicBezTo>
                        <a:cubicBezTo>
                          <a:pt x="656" y="0"/>
                          <a:pt x="656" y="0"/>
                          <a:pt x="656" y="0"/>
                        </a:cubicBezTo>
                        <a:cubicBezTo>
                          <a:pt x="584" y="0"/>
                          <a:pt x="584" y="0"/>
                          <a:pt x="584" y="0"/>
                        </a:cubicBezTo>
                        <a:cubicBezTo>
                          <a:pt x="583" y="0"/>
                          <a:pt x="583" y="0"/>
                          <a:pt x="583" y="0"/>
                        </a:cubicBezTo>
                        <a:cubicBezTo>
                          <a:pt x="582" y="0"/>
                          <a:pt x="569" y="4"/>
                          <a:pt x="565" y="19"/>
                        </a:cubicBezTo>
                        <a:cubicBezTo>
                          <a:pt x="565" y="20"/>
                          <a:pt x="565" y="20"/>
                          <a:pt x="565" y="20"/>
                        </a:cubicBezTo>
                        <a:cubicBezTo>
                          <a:pt x="561" y="70"/>
                          <a:pt x="561" y="70"/>
                          <a:pt x="561" y="70"/>
                        </a:cubicBezTo>
                        <a:cubicBezTo>
                          <a:pt x="150" y="70"/>
                          <a:pt x="150" y="70"/>
                          <a:pt x="150" y="70"/>
                        </a:cubicBezTo>
                        <a:cubicBezTo>
                          <a:pt x="146" y="22"/>
                          <a:pt x="146" y="22"/>
                          <a:pt x="146" y="22"/>
                        </a:cubicBezTo>
                        <a:cubicBezTo>
                          <a:pt x="146" y="18"/>
                          <a:pt x="145" y="15"/>
                          <a:pt x="143" y="13"/>
                        </a:cubicBezTo>
                        <a:cubicBezTo>
                          <a:pt x="137" y="3"/>
                          <a:pt x="127" y="1"/>
                          <a:pt x="127" y="1"/>
                        </a:cubicBezTo>
                        <a:cubicBezTo>
                          <a:pt x="126" y="0"/>
                          <a:pt x="126" y="0"/>
                          <a:pt x="126" y="0"/>
                        </a:cubicBezTo>
                        <a:cubicBezTo>
                          <a:pt x="97" y="0"/>
                          <a:pt x="97" y="0"/>
                          <a:pt x="97" y="0"/>
                        </a:cubicBezTo>
                        <a:cubicBezTo>
                          <a:pt x="98" y="4"/>
                          <a:pt x="98" y="8"/>
                          <a:pt x="98" y="12"/>
                        </a:cubicBezTo>
                        <a:cubicBezTo>
                          <a:pt x="98" y="15"/>
                          <a:pt x="98" y="17"/>
                          <a:pt x="97" y="20"/>
                        </a:cubicBezTo>
                        <a:cubicBezTo>
                          <a:pt x="123" y="20"/>
                          <a:pt x="123" y="20"/>
                          <a:pt x="123" y="20"/>
                        </a:cubicBezTo>
                        <a:cubicBezTo>
                          <a:pt x="123" y="20"/>
                          <a:pt x="123" y="21"/>
                          <a:pt x="124" y="21"/>
                        </a:cubicBezTo>
                        <a:cubicBezTo>
                          <a:pt x="92" y="63"/>
                          <a:pt x="92" y="63"/>
                          <a:pt x="92" y="63"/>
                        </a:cubicBezTo>
                        <a:cubicBezTo>
                          <a:pt x="85" y="54"/>
                          <a:pt x="85" y="54"/>
                          <a:pt x="85" y="54"/>
                        </a:cubicBezTo>
                        <a:cubicBezTo>
                          <a:pt x="81" y="59"/>
                          <a:pt x="76" y="64"/>
                          <a:pt x="71" y="68"/>
                        </a:cubicBezTo>
                        <a:cubicBezTo>
                          <a:pt x="79" y="80"/>
                          <a:pt x="79" y="80"/>
                          <a:pt x="79" y="80"/>
                        </a:cubicBezTo>
                        <a:cubicBezTo>
                          <a:pt x="47" y="122"/>
                          <a:pt x="47" y="122"/>
                          <a:pt x="47" y="122"/>
                        </a:cubicBezTo>
                        <a:cubicBezTo>
                          <a:pt x="50" y="80"/>
                          <a:pt x="50" y="80"/>
                          <a:pt x="50" y="80"/>
                        </a:cubicBezTo>
                        <a:cubicBezTo>
                          <a:pt x="44" y="82"/>
                          <a:pt x="37" y="83"/>
                          <a:pt x="30" y="83"/>
                        </a:cubicBezTo>
                        <a:cubicBezTo>
                          <a:pt x="23" y="179"/>
                          <a:pt x="23" y="179"/>
                          <a:pt x="23" y="179"/>
                        </a:cubicBezTo>
                        <a:cubicBezTo>
                          <a:pt x="0" y="522"/>
                          <a:pt x="0" y="522"/>
                          <a:pt x="0" y="522"/>
                        </a:cubicBezTo>
                        <a:cubicBezTo>
                          <a:pt x="20" y="522"/>
                          <a:pt x="20" y="522"/>
                          <a:pt x="20" y="522"/>
                        </a:cubicBezTo>
                        <a:cubicBezTo>
                          <a:pt x="23" y="485"/>
                          <a:pt x="23" y="485"/>
                          <a:pt x="23" y="485"/>
                        </a:cubicBezTo>
                        <a:cubicBezTo>
                          <a:pt x="23" y="485"/>
                          <a:pt x="23" y="485"/>
                          <a:pt x="23" y="485"/>
                        </a:cubicBezTo>
                        <a:cubicBezTo>
                          <a:pt x="90" y="403"/>
                          <a:pt x="90" y="403"/>
                          <a:pt x="90" y="403"/>
                        </a:cubicBezTo>
                        <a:cubicBezTo>
                          <a:pt x="156" y="485"/>
                          <a:pt x="156" y="485"/>
                          <a:pt x="156" y="485"/>
                        </a:cubicBezTo>
                        <a:cubicBezTo>
                          <a:pt x="157" y="485"/>
                          <a:pt x="157" y="485"/>
                          <a:pt x="157" y="485"/>
                        </a:cubicBezTo>
                        <a:cubicBezTo>
                          <a:pt x="159" y="522"/>
                          <a:pt x="159" y="522"/>
                          <a:pt x="159" y="522"/>
                        </a:cubicBezTo>
                        <a:cubicBezTo>
                          <a:pt x="179" y="522"/>
                          <a:pt x="179" y="522"/>
                          <a:pt x="179" y="522"/>
                        </a:cubicBezTo>
                        <a:cubicBezTo>
                          <a:pt x="166" y="312"/>
                          <a:pt x="166" y="312"/>
                          <a:pt x="166" y="312"/>
                        </a:cubicBezTo>
                        <a:cubicBezTo>
                          <a:pt x="545" y="312"/>
                          <a:pt x="545" y="312"/>
                          <a:pt x="545" y="312"/>
                        </a:cubicBezTo>
                        <a:cubicBezTo>
                          <a:pt x="531" y="522"/>
                          <a:pt x="531" y="522"/>
                          <a:pt x="531" y="522"/>
                        </a:cubicBezTo>
                        <a:cubicBezTo>
                          <a:pt x="551" y="522"/>
                          <a:pt x="551" y="522"/>
                          <a:pt x="551" y="522"/>
                        </a:cubicBezTo>
                        <a:cubicBezTo>
                          <a:pt x="553" y="485"/>
                          <a:pt x="553" y="485"/>
                          <a:pt x="553" y="485"/>
                        </a:cubicBezTo>
                        <a:cubicBezTo>
                          <a:pt x="554" y="485"/>
                          <a:pt x="554" y="485"/>
                          <a:pt x="554" y="485"/>
                        </a:cubicBezTo>
                        <a:cubicBezTo>
                          <a:pt x="620" y="403"/>
                          <a:pt x="620" y="403"/>
                          <a:pt x="620" y="403"/>
                        </a:cubicBezTo>
                        <a:cubicBezTo>
                          <a:pt x="687" y="485"/>
                          <a:pt x="687" y="485"/>
                          <a:pt x="687" y="485"/>
                        </a:cubicBezTo>
                        <a:cubicBezTo>
                          <a:pt x="687" y="485"/>
                          <a:pt x="687" y="485"/>
                          <a:pt x="687" y="485"/>
                        </a:cubicBezTo>
                        <a:cubicBezTo>
                          <a:pt x="690" y="522"/>
                          <a:pt x="690" y="522"/>
                          <a:pt x="690" y="522"/>
                        </a:cubicBezTo>
                        <a:lnTo>
                          <a:pt x="710" y="522"/>
                        </a:lnTo>
                        <a:close/>
                        <a:moveTo>
                          <a:pt x="128" y="48"/>
                        </a:moveTo>
                        <a:cubicBezTo>
                          <a:pt x="133" y="118"/>
                          <a:pt x="133" y="118"/>
                          <a:pt x="133" y="118"/>
                        </a:cubicBezTo>
                        <a:cubicBezTo>
                          <a:pt x="104" y="80"/>
                          <a:pt x="104" y="80"/>
                          <a:pt x="104" y="80"/>
                        </a:cubicBezTo>
                        <a:lnTo>
                          <a:pt x="128" y="48"/>
                        </a:lnTo>
                        <a:close/>
                        <a:moveTo>
                          <a:pt x="610" y="80"/>
                        </a:moveTo>
                        <a:cubicBezTo>
                          <a:pt x="578" y="122"/>
                          <a:pt x="578" y="122"/>
                          <a:pt x="578" y="122"/>
                        </a:cubicBezTo>
                        <a:cubicBezTo>
                          <a:pt x="583" y="44"/>
                          <a:pt x="583" y="44"/>
                          <a:pt x="583" y="44"/>
                        </a:cubicBezTo>
                        <a:lnTo>
                          <a:pt x="610" y="80"/>
                        </a:lnTo>
                        <a:close/>
                        <a:moveTo>
                          <a:pt x="659" y="48"/>
                        </a:moveTo>
                        <a:cubicBezTo>
                          <a:pt x="663" y="118"/>
                          <a:pt x="663" y="118"/>
                          <a:pt x="663" y="118"/>
                        </a:cubicBezTo>
                        <a:cubicBezTo>
                          <a:pt x="635" y="80"/>
                          <a:pt x="635" y="80"/>
                          <a:pt x="635" y="80"/>
                        </a:cubicBezTo>
                        <a:lnTo>
                          <a:pt x="659" y="48"/>
                        </a:lnTo>
                        <a:close/>
                        <a:moveTo>
                          <a:pt x="583" y="169"/>
                        </a:moveTo>
                        <a:cubicBezTo>
                          <a:pt x="660" y="169"/>
                          <a:pt x="660" y="169"/>
                          <a:pt x="660" y="169"/>
                        </a:cubicBezTo>
                        <a:cubicBezTo>
                          <a:pt x="622" y="210"/>
                          <a:pt x="622" y="210"/>
                          <a:pt x="622" y="210"/>
                        </a:cubicBezTo>
                        <a:lnTo>
                          <a:pt x="583" y="169"/>
                        </a:lnTo>
                        <a:close/>
                        <a:moveTo>
                          <a:pt x="608" y="225"/>
                        </a:moveTo>
                        <a:cubicBezTo>
                          <a:pt x="568" y="269"/>
                          <a:pt x="568" y="269"/>
                          <a:pt x="568" y="269"/>
                        </a:cubicBezTo>
                        <a:cubicBezTo>
                          <a:pt x="573" y="188"/>
                          <a:pt x="573" y="188"/>
                          <a:pt x="573" y="188"/>
                        </a:cubicBezTo>
                        <a:lnTo>
                          <a:pt x="608" y="225"/>
                        </a:lnTo>
                        <a:close/>
                        <a:moveTo>
                          <a:pt x="548" y="269"/>
                        </a:moveTo>
                        <a:cubicBezTo>
                          <a:pt x="510" y="228"/>
                          <a:pt x="510" y="228"/>
                          <a:pt x="510" y="228"/>
                        </a:cubicBezTo>
                        <a:cubicBezTo>
                          <a:pt x="554" y="185"/>
                          <a:pt x="554" y="185"/>
                          <a:pt x="554" y="185"/>
                        </a:cubicBezTo>
                        <a:lnTo>
                          <a:pt x="548" y="269"/>
                        </a:lnTo>
                        <a:close/>
                        <a:moveTo>
                          <a:pt x="622" y="240"/>
                        </a:moveTo>
                        <a:cubicBezTo>
                          <a:pt x="671" y="292"/>
                          <a:pt x="671" y="292"/>
                          <a:pt x="671" y="292"/>
                        </a:cubicBezTo>
                        <a:cubicBezTo>
                          <a:pt x="574" y="292"/>
                          <a:pt x="574" y="292"/>
                          <a:pt x="574" y="292"/>
                        </a:cubicBezTo>
                        <a:lnTo>
                          <a:pt x="622" y="240"/>
                        </a:lnTo>
                        <a:close/>
                        <a:moveTo>
                          <a:pt x="635" y="225"/>
                        </a:moveTo>
                        <a:cubicBezTo>
                          <a:pt x="668" y="189"/>
                          <a:pt x="668" y="189"/>
                          <a:pt x="668" y="189"/>
                        </a:cubicBezTo>
                        <a:cubicBezTo>
                          <a:pt x="673" y="265"/>
                          <a:pt x="673" y="265"/>
                          <a:pt x="673" y="265"/>
                        </a:cubicBezTo>
                        <a:lnTo>
                          <a:pt x="635" y="225"/>
                        </a:lnTo>
                        <a:close/>
                        <a:moveTo>
                          <a:pt x="661" y="149"/>
                        </a:moveTo>
                        <a:cubicBezTo>
                          <a:pt x="583" y="149"/>
                          <a:pt x="583" y="149"/>
                          <a:pt x="583" y="149"/>
                        </a:cubicBezTo>
                        <a:cubicBezTo>
                          <a:pt x="622" y="96"/>
                          <a:pt x="622" y="96"/>
                          <a:pt x="622" y="96"/>
                        </a:cubicBezTo>
                        <a:lnTo>
                          <a:pt x="661" y="149"/>
                        </a:lnTo>
                        <a:close/>
                        <a:moveTo>
                          <a:pt x="496" y="214"/>
                        </a:moveTo>
                        <a:cubicBezTo>
                          <a:pt x="453" y="169"/>
                          <a:pt x="453" y="169"/>
                          <a:pt x="453" y="169"/>
                        </a:cubicBezTo>
                        <a:cubicBezTo>
                          <a:pt x="542" y="169"/>
                          <a:pt x="542" y="169"/>
                          <a:pt x="542" y="169"/>
                        </a:cubicBezTo>
                        <a:lnTo>
                          <a:pt x="496" y="214"/>
                        </a:lnTo>
                        <a:close/>
                        <a:moveTo>
                          <a:pt x="428" y="282"/>
                        </a:moveTo>
                        <a:cubicBezTo>
                          <a:pt x="376" y="224"/>
                          <a:pt x="376" y="224"/>
                          <a:pt x="376" y="224"/>
                        </a:cubicBezTo>
                        <a:cubicBezTo>
                          <a:pt x="427" y="170"/>
                          <a:pt x="427" y="170"/>
                          <a:pt x="427" y="170"/>
                        </a:cubicBezTo>
                        <a:cubicBezTo>
                          <a:pt x="482" y="228"/>
                          <a:pt x="482" y="228"/>
                          <a:pt x="482" y="228"/>
                        </a:cubicBezTo>
                        <a:lnTo>
                          <a:pt x="428" y="282"/>
                        </a:lnTo>
                        <a:close/>
                        <a:moveTo>
                          <a:pt x="362" y="209"/>
                        </a:moveTo>
                        <a:cubicBezTo>
                          <a:pt x="326" y="169"/>
                          <a:pt x="326" y="169"/>
                          <a:pt x="326" y="169"/>
                        </a:cubicBezTo>
                        <a:cubicBezTo>
                          <a:pt x="401" y="169"/>
                          <a:pt x="401" y="169"/>
                          <a:pt x="401" y="169"/>
                        </a:cubicBezTo>
                        <a:lnTo>
                          <a:pt x="362" y="209"/>
                        </a:lnTo>
                        <a:close/>
                        <a:moveTo>
                          <a:pt x="294" y="282"/>
                        </a:moveTo>
                        <a:cubicBezTo>
                          <a:pt x="241" y="226"/>
                          <a:pt x="241" y="226"/>
                          <a:pt x="241" y="226"/>
                        </a:cubicBezTo>
                        <a:cubicBezTo>
                          <a:pt x="295" y="169"/>
                          <a:pt x="295" y="169"/>
                          <a:pt x="295" y="169"/>
                        </a:cubicBezTo>
                        <a:cubicBezTo>
                          <a:pt x="299" y="169"/>
                          <a:pt x="299" y="169"/>
                          <a:pt x="299" y="169"/>
                        </a:cubicBezTo>
                        <a:cubicBezTo>
                          <a:pt x="349" y="224"/>
                          <a:pt x="349" y="224"/>
                          <a:pt x="349" y="224"/>
                        </a:cubicBezTo>
                        <a:lnTo>
                          <a:pt x="294" y="282"/>
                        </a:lnTo>
                        <a:close/>
                        <a:moveTo>
                          <a:pt x="227" y="212"/>
                        </a:moveTo>
                        <a:cubicBezTo>
                          <a:pt x="185" y="169"/>
                          <a:pt x="185" y="169"/>
                          <a:pt x="185" y="169"/>
                        </a:cubicBezTo>
                        <a:cubicBezTo>
                          <a:pt x="267" y="169"/>
                          <a:pt x="267" y="169"/>
                          <a:pt x="267" y="169"/>
                        </a:cubicBezTo>
                        <a:lnTo>
                          <a:pt x="227" y="212"/>
                        </a:lnTo>
                        <a:close/>
                        <a:moveTo>
                          <a:pt x="157" y="169"/>
                        </a:moveTo>
                        <a:cubicBezTo>
                          <a:pt x="213" y="227"/>
                          <a:pt x="213" y="227"/>
                          <a:pt x="213" y="227"/>
                        </a:cubicBezTo>
                        <a:cubicBezTo>
                          <a:pt x="163" y="279"/>
                          <a:pt x="163" y="279"/>
                          <a:pt x="163" y="279"/>
                        </a:cubicBezTo>
                        <a:cubicBezTo>
                          <a:pt x="156" y="169"/>
                          <a:pt x="156" y="169"/>
                          <a:pt x="156" y="169"/>
                        </a:cubicBezTo>
                        <a:lnTo>
                          <a:pt x="157" y="169"/>
                        </a:lnTo>
                        <a:close/>
                        <a:moveTo>
                          <a:pt x="137" y="189"/>
                        </a:moveTo>
                        <a:cubicBezTo>
                          <a:pt x="142" y="265"/>
                          <a:pt x="142" y="265"/>
                          <a:pt x="142" y="265"/>
                        </a:cubicBezTo>
                        <a:cubicBezTo>
                          <a:pt x="105" y="225"/>
                          <a:pt x="105" y="225"/>
                          <a:pt x="105" y="225"/>
                        </a:cubicBezTo>
                        <a:lnTo>
                          <a:pt x="137" y="189"/>
                        </a:lnTo>
                        <a:close/>
                        <a:moveTo>
                          <a:pt x="91" y="210"/>
                        </a:moveTo>
                        <a:cubicBezTo>
                          <a:pt x="52" y="169"/>
                          <a:pt x="52" y="169"/>
                          <a:pt x="52" y="169"/>
                        </a:cubicBezTo>
                        <a:cubicBezTo>
                          <a:pt x="129" y="169"/>
                          <a:pt x="129" y="169"/>
                          <a:pt x="129" y="169"/>
                        </a:cubicBezTo>
                        <a:lnTo>
                          <a:pt x="91" y="210"/>
                        </a:lnTo>
                        <a:close/>
                        <a:moveTo>
                          <a:pt x="140" y="292"/>
                        </a:moveTo>
                        <a:cubicBezTo>
                          <a:pt x="44" y="292"/>
                          <a:pt x="44" y="292"/>
                          <a:pt x="44" y="292"/>
                        </a:cubicBezTo>
                        <a:cubicBezTo>
                          <a:pt x="91" y="240"/>
                          <a:pt x="91" y="240"/>
                          <a:pt x="91" y="240"/>
                        </a:cubicBezTo>
                        <a:lnTo>
                          <a:pt x="140" y="292"/>
                        </a:lnTo>
                        <a:close/>
                        <a:moveTo>
                          <a:pt x="131" y="149"/>
                        </a:moveTo>
                        <a:cubicBezTo>
                          <a:pt x="52" y="149"/>
                          <a:pt x="52" y="149"/>
                          <a:pt x="52" y="149"/>
                        </a:cubicBezTo>
                        <a:cubicBezTo>
                          <a:pt x="92" y="96"/>
                          <a:pt x="92" y="96"/>
                          <a:pt x="92" y="96"/>
                        </a:cubicBezTo>
                        <a:lnTo>
                          <a:pt x="131" y="149"/>
                        </a:lnTo>
                        <a:close/>
                        <a:moveTo>
                          <a:pt x="43" y="188"/>
                        </a:moveTo>
                        <a:cubicBezTo>
                          <a:pt x="78" y="225"/>
                          <a:pt x="78" y="225"/>
                          <a:pt x="78" y="225"/>
                        </a:cubicBezTo>
                        <a:cubicBezTo>
                          <a:pt x="37" y="269"/>
                          <a:pt x="37" y="269"/>
                          <a:pt x="37" y="269"/>
                        </a:cubicBezTo>
                        <a:lnTo>
                          <a:pt x="43" y="188"/>
                        </a:lnTo>
                        <a:close/>
                        <a:moveTo>
                          <a:pt x="138" y="312"/>
                        </a:moveTo>
                        <a:cubicBezTo>
                          <a:pt x="90" y="371"/>
                          <a:pt x="90" y="371"/>
                          <a:pt x="90" y="371"/>
                        </a:cubicBezTo>
                        <a:cubicBezTo>
                          <a:pt x="41" y="312"/>
                          <a:pt x="41" y="312"/>
                          <a:pt x="41" y="312"/>
                        </a:cubicBezTo>
                        <a:lnTo>
                          <a:pt x="138" y="312"/>
                        </a:lnTo>
                        <a:close/>
                        <a:moveTo>
                          <a:pt x="227" y="241"/>
                        </a:moveTo>
                        <a:cubicBezTo>
                          <a:pt x="275" y="292"/>
                          <a:pt x="275" y="292"/>
                          <a:pt x="275" y="292"/>
                        </a:cubicBezTo>
                        <a:cubicBezTo>
                          <a:pt x="179" y="292"/>
                          <a:pt x="179" y="292"/>
                          <a:pt x="179" y="292"/>
                        </a:cubicBezTo>
                        <a:lnTo>
                          <a:pt x="227" y="241"/>
                        </a:lnTo>
                        <a:close/>
                        <a:moveTo>
                          <a:pt x="362" y="239"/>
                        </a:moveTo>
                        <a:cubicBezTo>
                          <a:pt x="409" y="292"/>
                          <a:pt x="409" y="292"/>
                          <a:pt x="409" y="292"/>
                        </a:cubicBezTo>
                        <a:cubicBezTo>
                          <a:pt x="313" y="292"/>
                          <a:pt x="313" y="292"/>
                          <a:pt x="313" y="292"/>
                        </a:cubicBezTo>
                        <a:lnTo>
                          <a:pt x="362" y="239"/>
                        </a:lnTo>
                        <a:close/>
                        <a:moveTo>
                          <a:pt x="496" y="243"/>
                        </a:moveTo>
                        <a:cubicBezTo>
                          <a:pt x="542" y="292"/>
                          <a:pt x="542" y="292"/>
                          <a:pt x="542" y="292"/>
                        </a:cubicBezTo>
                        <a:cubicBezTo>
                          <a:pt x="446" y="292"/>
                          <a:pt x="446" y="292"/>
                          <a:pt x="446" y="292"/>
                        </a:cubicBezTo>
                        <a:lnTo>
                          <a:pt x="496" y="243"/>
                        </a:lnTo>
                        <a:close/>
                        <a:moveTo>
                          <a:pt x="669" y="312"/>
                        </a:moveTo>
                        <a:cubicBezTo>
                          <a:pt x="620" y="371"/>
                          <a:pt x="620" y="371"/>
                          <a:pt x="620" y="371"/>
                        </a:cubicBezTo>
                        <a:cubicBezTo>
                          <a:pt x="572" y="312"/>
                          <a:pt x="572" y="312"/>
                          <a:pt x="572" y="312"/>
                        </a:cubicBezTo>
                        <a:lnTo>
                          <a:pt x="669" y="312"/>
                        </a:lnTo>
                        <a:close/>
                        <a:moveTo>
                          <a:pt x="654" y="21"/>
                        </a:moveTo>
                        <a:cubicBezTo>
                          <a:pt x="622" y="63"/>
                          <a:pt x="622" y="63"/>
                          <a:pt x="622" y="63"/>
                        </a:cubicBezTo>
                        <a:cubicBezTo>
                          <a:pt x="590" y="20"/>
                          <a:pt x="590" y="20"/>
                          <a:pt x="590" y="20"/>
                        </a:cubicBezTo>
                        <a:cubicBezTo>
                          <a:pt x="654" y="20"/>
                          <a:pt x="654" y="20"/>
                          <a:pt x="654" y="20"/>
                        </a:cubicBezTo>
                        <a:cubicBezTo>
                          <a:pt x="654" y="20"/>
                          <a:pt x="654" y="21"/>
                          <a:pt x="654" y="21"/>
                        </a:cubicBezTo>
                        <a:close/>
                        <a:moveTo>
                          <a:pt x="560" y="90"/>
                        </a:moveTo>
                        <a:cubicBezTo>
                          <a:pt x="556" y="149"/>
                          <a:pt x="556" y="149"/>
                          <a:pt x="556" y="149"/>
                        </a:cubicBezTo>
                        <a:cubicBezTo>
                          <a:pt x="155" y="149"/>
                          <a:pt x="155" y="149"/>
                          <a:pt x="155" y="149"/>
                        </a:cubicBezTo>
                        <a:cubicBezTo>
                          <a:pt x="151" y="90"/>
                          <a:pt x="151" y="90"/>
                          <a:pt x="151" y="90"/>
                        </a:cubicBezTo>
                        <a:lnTo>
                          <a:pt x="560" y="90"/>
                        </a:lnTo>
                        <a:close/>
                        <a:moveTo>
                          <a:pt x="25" y="451"/>
                        </a:moveTo>
                        <a:cubicBezTo>
                          <a:pt x="33" y="333"/>
                          <a:pt x="33" y="333"/>
                          <a:pt x="33" y="333"/>
                        </a:cubicBezTo>
                        <a:cubicBezTo>
                          <a:pt x="77" y="387"/>
                          <a:pt x="77" y="387"/>
                          <a:pt x="77" y="387"/>
                        </a:cubicBezTo>
                        <a:lnTo>
                          <a:pt x="25" y="451"/>
                        </a:lnTo>
                        <a:close/>
                        <a:moveTo>
                          <a:pt x="103" y="387"/>
                        </a:moveTo>
                        <a:cubicBezTo>
                          <a:pt x="147" y="333"/>
                          <a:pt x="147" y="333"/>
                          <a:pt x="147" y="333"/>
                        </a:cubicBezTo>
                        <a:cubicBezTo>
                          <a:pt x="155" y="452"/>
                          <a:pt x="155" y="452"/>
                          <a:pt x="155" y="452"/>
                        </a:cubicBezTo>
                        <a:lnTo>
                          <a:pt x="103" y="387"/>
                        </a:lnTo>
                        <a:close/>
                        <a:moveTo>
                          <a:pt x="556" y="451"/>
                        </a:moveTo>
                        <a:cubicBezTo>
                          <a:pt x="563" y="333"/>
                          <a:pt x="563" y="333"/>
                          <a:pt x="563" y="333"/>
                        </a:cubicBezTo>
                        <a:cubicBezTo>
                          <a:pt x="607" y="387"/>
                          <a:pt x="607" y="387"/>
                          <a:pt x="607" y="387"/>
                        </a:cubicBezTo>
                        <a:lnTo>
                          <a:pt x="556" y="451"/>
                        </a:lnTo>
                        <a:close/>
                        <a:moveTo>
                          <a:pt x="633" y="387"/>
                        </a:moveTo>
                        <a:cubicBezTo>
                          <a:pt x="677" y="333"/>
                          <a:pt x="677" y="333"/>
                          <a:pt x="677" y="333"/>
                        </a:cubicBezTo>
                        <a:cubicBezTo>
                          <a:pt x="685" y="452"/>
                          <a:pt x="685" y="452"/>
                          <a:pt x="685" y="452"/>
                        </a:cubicBezTo>
                        <a:lnTo>
                          <a:pt x="633" y="3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96690">
                      <a:spcBef>
                        <a:spcPct val="50000"/>
                      </a:spcBef>
                    </a:pPr>
                    <a:endParaRPr lang="en-US">
                      <a:solidFill>
                        <a:srgbClr val="000000"/>
                      </a:solidFill>
                      <a:latin typeface="Tahoma"/>
                      <a:ea typeface="+mn-ea"/>
                      <a:cs typeface="+mn-cs"/>
                    </a:endParaRPr>
                  </a:p>
                </p:txBody>
              </p:sp>
            </p:grpSp>
            <p:grpSp>
              <p:nvGrpSpPr>
                <p:cNvPr id="36" name="Group 71"/>
                <p:cNvGrpSpPr/>
                <p:nvPr/>
              </p:nvGrpSpPr>
              <p:grpSpPr>
                <a:xfrm>
                  <a:off x="1827748" y="1237447"/>
                  <a:ext cx="458240" cy="486459"/>
                  <a:chOff x="3495676" y="1790700"/>
                  <a:chExt cx="541338" cy="574675"/>
                </a:xfrm>
                <a:solidFill>
                  <a:schemeClr val="accent6"/>
                </a:solidFill>
              </p:grpSpPr>
              <p:sp>
                <p:nvSpPr>
                  <p:cNvPr id="96" name="Freeform 63"/>
                  <p:cNvSpPr>
                    <a:spLocks/>
                  </p:cNvSpPr>
                  <p:nvPr/>
                </p:nvSpPr>
                <p:spPr bwMode="auto">
                  <a:xfrm>
                    <a:off x="3910013" y="1790700"/>
                    <a:ext cx="46038" cy="266700"/>
                  </a:xfrm>
                  <a:custGeom>
                    <a:avLst/>
                    <a:gdLst/>
                    <a:ahLst/>
                    <a:cxnLst>
                      <a:cxn ang="0">
                        <a:pos x="0" y="226"/>
                      </a:cxn>
                      <a:cxn ang="0">
                        <a:pos x="14" y="242"/>
                      </a:cxn>
                      <a:cxn ang="0">
                        <a:pos x="14" y="283"/>
                      </a:cxn>
                      <a:cxn ang="0">
                        <a:pos x="34" y="283"/>
                      </a:cxn>
                      <a:cxn ang="0">
                        <a:pos x="34" y="242"/>
                      </a:cxn>
                      <a:cxn ang="0">
                        <a:pos x="49" y="226"/>
                      </a:cxn>
                      <a:cxn ang="0">
                        <a:pos x="34" y="210"/>
                      </a:cxn>
                      <a:cxn ang="0">
                        <a:pos x="34" y="200"/>
                      </a:cxn>
                      <a:cxn ang="0">
                        <a:pos x="49" y="184"/>
                      </a:cxn>
                      <a:cxn ang="0">
                        <a:pos x="34" y="168"/>
                      </a:cxn>
                      <a:cxn ang="0">
                        <a:pos x="34" y="158"/>
                      </a:cxn>
                      <a:cxn ang="0">
                        <a:pos x="49" y="142"/>
                      </a:cxn>
                      <a:cxn ang="0">
                        <a:pos x="34" y="127"/>
                      </a:cxn>
                      <a:cxn ang="0">
                        <a:pos x="34" y="116"/>
                      </a:cxn>
                      <a:cxn ang="0">
                        <a:pos x="49" y="101"/>
                      </a:cxn>
                      <a:cxn ang="0">
                        <a:pos x="34" y="85"/>
                      </a:cxn>
                      <a:cxn ang="0">
                        <a:pos x="34" y="74"/>
                      </a:cxn>
                      <a:cxn ang="0">
                        <a:pos x="49" y="59"/>
                      </a:cxn>
                      <a:cxn ang="0">
                        <a:pos x="34" y="43"/>
                      </a:cxn>
                      <a:cxn ang="0">
                        <a:pos x="34" y="32"/>
                      </a:cxn>
                      <a:cxn ang="0">
                        <a:pos x="49" y="17"/>
                      </a:cxn>
                      <a:cxn ang="0">
                        <a:pos x="24" y="0"/>
                      </a:cxn>
                      <a:cxn ang="0">
                        <a:pos x="0" y="17"/>
                      </a:cxn>
                      <a:cxn ang="0">
                        <a:pos x="14" y="32"/>
                      </a:cxn>
                      <a:cxn ang="0">
                        <a:pos x="14" y="43"/>
                      </a:cxn>
                      <a:cxn ang="0">
                        <a:pos x="0" y="59"/>
                      </a:cxn>
                      <a:cxn ang="0">
                        <a:pos x="14" y="74"/>
                      </a:cxn>
                      <a:cxn ang="0">
                        <a:pos x="14" y="85"/>
                      </a:cxn>
                      <a:cxn ang="0">
                        <a:pos x="0" y="101"/>
                      </a:cxn>
                      <a:cxn ang="0">
                        <a:pos x="14" y="116"/>
                      </a:cxn>
                      <a:cxn ang="0">
                        <a:pos x="14" y="127"/>
                      </a:cxn>
                      <a:cxn ang="0">
                        <a:pos x="0" y="142"/>
                      </a:cxn>
                      <a:cxn ang="0">
                        <a:pos x="14" y="158"/>
                      </a:cxn>
                      <a:cxn ang="0">
                        <a:pos x="14" y="169"/>
                      </a:cxn>
                      <a:cxn ang="0">
                        <a:pos x="0" y="184"/>
                      </a:cxn>
                      <a:cxn ang="0">
                        <a:pos x="14" y="200"/>
                      </a:cxn>
                      <a:cxn ang="0">
                        <a:pos x="14" y="210"/>
                      </a:cxn>
                      <a:cxn ang="0">
                        <a:pos x="0" y="226"/>
                      </a:cxn>
                    </a:cxnLst>
                    <a:rect l="0" t="0" r="r" b="b"/>
                    <a:pathLst>
                      <a:path w="49" h="283">
                        <a:moveTo>
                          <a:pt x="0" y="226"/>
                        </a:moveTo>
                        <a:cubicBezTo>
                          <a:pt x="0" y="233"/>
                          <a:pt x="6" y="239"/>
                          <a:pt x="14" y="242"/>
                        </a:cubicBezTo>
                        <a:cubicBezTo>
                          <a:pt x="14" y="283"/>
                          <a:pt x="14" y="283"/>
                          <a:pt x="14" y="283"/>
                        </a:cubicBezTo>
                        <a:cubicBezTo>
                          <a:pt x="34" y="283"/>
                          <a:pt x="34" y="283"/>
                          <a:pt x="34" y="283"/>
                        </a:cubicBezTo>
                        <a:cubicBezTo>
                          <a:pt x="34" y="242"/>
                          <a:pt x="34" y="242"/>
                          <a:pt x="34" y="242"/>
                        </a:cubicBezTo>
                        <a:cubicBezTo>
                          <a:pt x="43" y="239"/>
                          <a:pt x="49" y="233"/>
                          <a:pt x="49" y="226"/>
                        </a:cubicBezTo>
                        <a:cubicBezTo>
                          <a:pt x="49" y="219"/>
                          <a:pt x="43" y="213"/>
                          <a:pt x="34" y="210"/>
                        </a:cubicBezTo>
                        <a:cubicBezTo>
                          <a:pt x="34" y="200"/>
                          <a:pt x="34" y="200"/>
                          <a:pt x="34" y="200"/>
                        </a:cubicBezTo>
                        <a:cubicBezTo>
                          <a:pt x="43" y="197"/>
                          <a:pt x="49" y="191"/>
                          <a:pt x="49" y="184"/>
                        </a:cubicBezTo>
                        <a:cubicBezTo>
                          <a:pt x="49" y="177"/>
                          <a:pt x="43" y="171"/>
                          <a:pt x="34" y="168"/>
                        </a:cubicBezTo>
                        <a:cubicBezTo>
                          <a:pt x="34" y="158"/>
                          <a:pt x="34" y="158"/>
                          <a:pt x="34" y="158"/>
                        </a:cubicBezTo>
                        <a:cubicBezTo>
                          <a:pt x="43" y="155"/>
                          <a:pt x="49" y="149"/>
                          <a:pt x="49" y="142"/>
                        </a:cubicBezTo>
                        <a:cubicBezTo>
                          <a:pt x="49" y="135"/>
                          <a:pt x="43" y="129"/>
                          <a:pt x="34" y="127"/>
                        </a:cubicBezTo>
                        <a:cubicBezTo>
                          <a:pt x="34" y="116"/>
                          <a:pt x="34" y="116"/>
                          <a:pt x="34" y="116"/>
                        </a:cubicBezTo>
                        <a:cubicBezTo>
                          <a:pt x="43" y="113"/>
                          <a:pt x="49" y="107"/>
                          <a:pt x="49" y="101"/>
                        </a:cubicBezTo>
                        <a:cubicBezTo>
                          <a:pt x="49" y="94"/>
                          <a:pt x="43" y="88"/>
                          <a:pt x="34" y="85"/>
                        </a:cubicBezTo>
                        <a:cubicBezTo>
                          <a:pt x="34" y="74"/>
                          <a:pt x="34" y="74"/>
                          <a:pt x="34" y="74"/>
                        </a:cubicBezTo>
                        <a:cubicBezTo>
                          <a:pt x="43" y="72"/>
                          <a:pt x="49" y="66"/>
                          <a:pt x="49" y="59"/>
                        </a:cubicBezTo>
                        <a:cubicBezTo>
                          <a:pt x="49" y="52"/>
                          <a:pt x="43" y="46"/>
                          <a:pt x="34" y="43"/>
                        </a:cubicBezTo>
                        <a:cubicBezTo>
                          <a:pt x="34" y="32"/>
                          <a:pt x="34" y="32"/>
                          <a:pt x="34" y="32"/>
                        </a:cubicBezTo>
                        <a:cubicBezTo>
                          <a:pt x="43" y="30"/>
                          <a:pt x="49" y="24"/>
                          <a:pt x="49" y="17"/>
                        </a:cubicBezTo>
                        <a:cubicBezTo>
                          <a:pt x="49" y="7"/>
                          <a:pt x="38" y="0"/>
                          <a:pt x="24" y="0"/>
                        </a:cubicBezTo>
                        <a:cubicBezTo>
                          <a:pt x="11" y="0"/>
                          <a:pt x="0" y="7"/>
                          <a:pt x="0" y="17"/>
                        </a:cubicBezTo>
                        <a:cubicBezTo>
                          <a:pt x="0" y="24"/>
                          <a:pt x="6" y="30"/>
                          <a:pt x="14" y="32"/>
                        </a:cubicBezTo>
                        <a:cubicBezTo>
                          <a:pt x="14" y="43"/>
                          <a:pt x="14" y="43"/>
                          <a:pt x="14" y="43"/>
                        </a:cubicBezTo>
                        <a:cubicBezTo>
                          <a:pt x="6" y="46"/>
                          <a:pt x="0" y="52"/>
                          <a:pt x="0" y="59"/>
                        </a:cubicBezTo>
                        <a:cubicBezTo>
                          <a:pt x="0" y="66"/>
                          <a:pt x="6" y="72"/>
                          <a:pt x="14" y="74"/>
                        </a:cubicBezTo>
                        <a:cubicBezTo>
                          <a:pt x="14" y="85"/>
                          <a:pt x="14" y="85"/>
                          <a:pt x="14" y="85"/>
                        </a:cubicBezTo>
                        <a:cubicBezTo>
                          <a:pt x="6" y="88"/>
                          <a:pt x="0" y="94"/>
                          <a:pt x="0" y="101"/>
                        </a:cubicBezTo>
                        <a:cubicBezTo>
                          <a:pt x="0" y="107"/>
                          <a:pt x="6" y="113"/>
                          <a:pt x="14" y="116"/>
                        </a:cubicBezTo>
                        <a:cubicBezTo>
                          <a:pt x="14" y="127"/>
                          <a:pt x="14" y="127"/>
                          <a:pt x="14" y="127"/>
                        </a:cubicBezTo>
                        <a:cubicBezTo>
                          <a:pt x="6" y="129"/>
                          <a:pt x="0" y="135"/>
                          <a:pt x="0" y="142"/>
                        </a:cubicBezTo>
                        <a:cubicBezTo>
                          <a:pt x="0" y="149"/>
                          <a:pt x="6" y="155"/>
                          <a:pt x="14" y="158"/>
                        </a:cubicBezTo>
                        <a:cubicBezTo>
                          <a:pt x="14" y="169"/>
                          <a:pt x="14" y="169"/>
                          <a:pt x="14" y="169"/>
                        </a:cubicBezTo>
                        <a:cubicBezTo>
                          <a:pt x="6" y="171"/>
                          <a:pt x="0" y="177"/>
                          <a:pt x="0" y="184"/>
                        </a:cubicBezTo>
                        <a:cubicBezTo>
                          <a:pt x="0" y="191"/>
                          <a:pt x="6" y="197"/>
                          <a:pt x="14" y="200"/>
                        </a:cubicBezTo>
                        <a:cubicBezTo>
                          <a:pt x="14" y="210"/>
                          <a:pt x="14" y="210"/>
                          <a:pt x="14" y="210"/>
                        </a:cubicBezTo>
                        <a:cubicBezTo>
                          <a:pt x="6" y="213"/>
                          <a:pt x="0" y="219"/>
                          <a:pt x="0" y="226"/>
                        </a:cubicBezTo>
                        <a:close/>
                      </a:path>
                    </a:pathLst>
                  </a:custGeom>
                  <a:grpFill/>
                  <a:ln w="9525">
                    <a:noFill/>
                    <a:round/>
                    <a:headEnd/>
                    <a:tailEnd/>
                  </a:ln>
                </p:spPr>
                <p:txBody>
                  <a:bodyPr wrap="square" lIns="0" tIns="0" rIns="0" bIns="0">
                    <a:noAutofit/>
                  </a:bodyPr>
                  <a:lstStyle/>
                  <a:p>
                    <a:pPr defTabSz="696690">
                      <a:spcBef>
                        <a:spcPct val="50000"/>
                      </a:spcBef>
                      <a:defRPr/>
                    </a:pPr>
                    <a:endParaRPr lang="en-US">
                      <a:solidFill>
                        <a:srgbClr val="000000"/>
                      </a:solidFill>
                      <a:latin typeface="Tahoma"/>
                      <a:ea typeface="MS PGothic"/>
                      <a:cs typeface="MS PGothic"/>
                    </a:endParaRPr>
                  </a:p>
                </p:txBody>
              </p:sp>
              <p:sp>
                <p:nvSpPr>
                  <p:cNvPr id="97" name="Freeform 64"/>
                  <p:cNvSpPr>
                    <a:spLocks/>
                  </p:cNvSpPr>
                  <p:nvPr/>
                </p:nvSpPr>
                <p:spPr bwMode="auto">
                  <a:xfrm>
                    <a:off x="3495676" y="1790700"/>
                    <a:ext cx="541338" cy="574675"/>
                  </a:xfrm>
                  <a:custGeom>
                    <a:avLst/>
                    <a:gdLst/>
                    <a:ahLst/>
                    <a:cxnLst>
                      <a:cxn ang="0">
                        <a:pos x="453" y="283"/>
                      </a:cxn>
                      <a:cxn ang="0">
                        <a:pos x="380" y="265"/>
                      </a:cxn>
                      <a:cxn ang="0">
                        <a:pos x="380" y="233"/>
                      </a:cxn>
                      <a:cxn ang="0">
                        <a:pos x="395" y="207"/>
                      </a:cxn>
                      <a:cxn ang="0">
                        <a:pos x="380" y="181"/>
                      </a:cxn>
                      <a:cxn ang="0">
                        <a:pos x="380" y="150"/>
                      </a:cxn>
                      <a:cxn ang="0">
                        <a:pos x="395" y="124"/>
                      </a:cxn>
                      <a:cxn ang="0">
                        <a:pos x="345" y="124"/>
                      </a:cxn>
                      <a:cxn ang="0">
                        <a:pos x="360" y="150"/>
                      </a:cxn>
                      <a:cxn ang="0">
                        <a:pos x="360" y="181"/>
                      </a:cxn>
                      <a:cxn ang="0">
                        <a:pos x="345" y="207"/>
                      </a:cxn>
                      <a:cxn ang="0">
                        <a:pos x="360" y="233"/>
                      </a:cxn>
                      <a:cxn ang="0">
                        <a:pos x="360" y="265"/>
                      </a:cxn>
                      <a:cxn ang="0">
                        <a:pos x="267" y="283"/>
                      </a:cxn>
                      <a:cxn ang="0">
                        <a:pos x="281" y="226"/>
                      </a:cxn>
                      <a:cxn ang="0">
                        <a:pos x="267" y="200"/>
                      </a:cxn>
                      <a:cxn ang="0">
                        <a:pos x="267" y="168"/>
                      </a:cxn>
                      <a:cxn ang="0">
                        <a:pos x="281" y="142"/>
                      </a:cxn>
                      <a:cxn ang="0">
                        <a:pos x="267" y="116"/>
                      </a:cxn>
                      <a:cxn ang="0">
                        <a:pos x="267" y="85"/>
                      </a:cxn>
                      <a:cxn ang="0">
                        <a:pos x="281" y="59"/>
                      </a:cxn>
                      <a:cxn ang="0">
                        <a:pos x="267" y="32"/>
                      </a:cxn>
                      <a:cxn ang="0">
                        <a:pos x="257" y="0"/>
                      </a:cxn>
                      <a:cxn ang="0">
                        <a:pos x="247" y="32"/>
                      </a:cxn>
                      <a:cxn ang="0">
                        <a:pos x="232" y="59"/>
                      </a:cxn>
                      <a:cxn ang="0">
                        <a:pos x="247" y="85"/>
                      </a:cxn>
                      <a:cxn ang="0">
                        <a:pos x="247" y="116"/>
                      </a:cxn>
                      <a:cxn ang="0">
                        <a:pos x="232" y="142"/>
                      </a:cxn>
                      <a:cxn ang="0">
                        <a:pos x="247" y="169"/>
                      </a:cxn>
                      <a:cxn ang="0">
                        <a:pos x="247" y="200"/>
                      </a:cxn>
                      <a:cxn ang="0">
                        <a:pos x="232" y="226"/>
                      </a:cxn>
                      <a:cxn ang="0">
                        <a:pos x="247" y="283"/>
                      </a:cxn>
                      <a:cxn ang="0">
                        <a:pos x="157" y="242"/>
                      </a:cxn>
                      <a:cxn ang="0">
                        <a:pos x="157" y="210"/>
                      </a:cxn>
                      <a:cxn ang="0">
                        <a:pos x="171" y="184"/>
                      </a:cxn>
                      <a:cxn ang="0">
                        <a:pos x="157" y="158"/>
                      </a:cxn>
                      <a:cxn ang="0">
                        <a:pos x="157" y="127"/>
                      </a:cxn>
                      <a:cxn ang="0">
                        <a:pos x="171" y="101"/>
                      </a:cxn>
                      <a:cxn ang="0">
                        <a:pos x="157" y="74"/>
                      </a:cxn>
                      <a:cxn ang="0">
                        <a:pos x="157" y="43"/>
                      </a:cxn>
                      <a:cxn ang="0">
                        <a:pos x="150" y="34"/>
                      </a:cxn>
                      <a:cxn ang="0">
                        <a:pos x="147" y="0"/>
                      </a:cxn>
                      <a:cxn ang="0">
                        <a:pos x="144" y="34"/>
                      </a:cxn>
                      <a:cxn ang="0">
                        <a:pos x="137" y="43"/>
                      </a:cxn>
                      <a:cxn ang="0">
                        <a:pos x="137" y="74"/>
                      </a:cxn>
                      <a:cxn ang="0">
                        <a:pos x="122" y="101"/>
                      </a:cxn>
                      <a:cxn ang="0">
                        <a:pos x="137" y="127"/>
                      </a:cxn>
                      <a:cxn ang="0">
                        <a:pos x="137" y="158"/>
                      </a:cxn>
                      <a:cxn ang="0">
                        <a:pos x="122" y="184"/>
                      </a:cxn>
                      <a:cxn ang="0">
                        <a:pos x="137" y="210"/>
                      </a:cxn>
                      <a:cxn ang="0">
                        <a:pos x="137" y="242"/>
                      </a:cxn>
                      <a:cxn ang="0">
                        <a:pos x="101" y="283"/>
                      </a:cxn>
                      <a:cxn ang="0">
                        <a:pos x="42" y="396"/>
                      </a:cxn>
                      <a:cxn ang="0">
                        <a:pos x="0" y="569"/>
                      </a:cxn>
                      <a:cxn ang="0">
                        <a:pos x="532" y="611"/>
                      </a:cxn>
                      <a:cxn ang="0">
                        <a:pos x="574" y="325"/>
                      </a:cxn>
                    </a:cxnLst>
                    <a:rect l="0" t="0" r="r" b="b"/>
                    <a:pathLst>
                      <a:path w="574" h="611">
                        <a:moveTo>
                          <a:pt x="539" y="283"/>
                        </a:moveTo>
                        <a:cubicBezTo>
                          <a:pt x="453" y="283"/>
                          <a:pt x="453" y="283"/>
                          <a:pt x="453" y="283"/>
                        </a:cubicBezTo>
                        <a:cubicBezTo>
                          <a:pt x="380" y="283"/>
                          <a:pt x="380" y="283"/>
                          <a:pt x="380" y="283"/>
                        </a:cubicBezTo>
                        <a:cubicBezTo>
                          <a:pt x="380" y="265"/>
                          <a:pt x="380" y="265"/>
                          <a:pt x="380" y="265"/>
                        </a:cubicBezTo>
                        <a:cubicBezTo>
                          <a:pt x="389" y="262"/>
                          <a:pt x="395" y="256"/>
                          <a:pt x="395" y="249"/>
                        </a:cubicBezTo>
                        <a:cubicBezTo>
                          <a:pt x="395" y="242"/>
                          <a:pt x="389" y="236"/>
                          <a:pt x="380" y="233"/>
                        </a:cubicBezTo>
                        <a:cubicBezTo>
                          <a:pt x="380" y="223"/>
                          <a:pt x="380" y="223"/>
                          <a:pt x="380" y="223"/>
                        </a:cubicBezTo>
                        <a:cubicBezTo>
                          <a:pt x="389" y="220"/>
                          <a:pt x="395" y="214"/>
                          <a:pt x="395" y="207"/>
                        </a:cubicBezTo>
                        <a:cubicBezTo>
                          <a:pt x="395" y="200"/>
                          <a:pt x="389" y="194"/>
                          <a:pt x="380" y="192"/>
                        </a:cubicBezTo>
                        <a:cubicBezTo>
                          <a:pt x="380" y="181"/>
                          <a:pt x="380" y="181"/>
                          <a:pt x="380" y="181"/>
                        </a:cubicBezTo>
                        <a:cubicBezTo>
                          <a:pt x="389" y="178"/>
                          <a:pt x="395" y="172"/>
                          <a:pt x="395" y="165"/>
                        </a:cubicBezTo>
                        <a:cubicBezTo>
                          <a:pt x="395" y="158"/>
                          <a:pt x="389" y="152"/>
                          <a:pt x="380" y="150"/>
                        </a:cubicBezTo>
                        <a:cubicBezTo>
                          <a:pt x="380" y="139"/>
                          <a:pt x="380" y="139"/>
                          <a:pt x="380" y="139"/>
                        </a:cubicBezTo>
                        <a:cubicBezTo>
                          <a:pt x="389" y="137"/>
                          <a:pt x="395" y="131"/>
                          <a:pt x="395" y="124"/>
                        </a:cubicBezTo>
                        <a:cubicBezTo>
                          <a:pt x="395" y="114"/>
                          <a:pt x="384" y="106"/>
                          <a:pt x="370" y="106"/>
                        </a:cubicBezTo>
                        <a:cubicBezTo>
                          <a:pt x="356" y="106"/>
                          <a:pt x="345" y="114"/>
                          <a:pt x="345" y="124"/>
                        </a:cubicBezTo>
                        <a:cubicBezTo>
                          <a:pt x="345" y="131"/>
                          <a:pt x="351" y="136"/>
                          <a:pt x="360" y="139"/>
                        </a:cubicBezTo>
                        <a:cubicBezTo>
                          <a:pt x="360" y="150"/>
                          <a:pt x="360" y="150"/>
                          <a:pt x="360" y="150"/>
                        </a:cubicBezTo>
                        <a:cubicBezTo>
                          <a:pt x="351" y="152"/>
                          <a:pt x="345" y="158"/>
                          <a:pt x="345" y="165"/>
                        </a:cubicBezTo>
                        <a:cubicBezTo>
                          <a:pt x="345" y="172"/>
                          <a:pt x="351" y="178"/>
                          <a:pt x="360" y="181"/>
                        </a:cubicBezTo>
                        <a:cubicBezTo>
                          <a:pt x="360" y="192"/>
                          <a:pt x="360" y="192"/>
                          <a:pt x="360" y="192"/>
                        </a:cubicBezTo>
                        <a:cubicBezTo>
                          <a:pt x="351" y="194"/>
                          <a:pt x="345" y="200"/>
                          <a:pt x="345" y="207"/>
                        </a:cubicBezTo>
                        <a:cubicBezTo>
                          <a:pt x="345" y="214"/>
                          <a:pt x="351" y="220"/>
                          <a:pt x="360" y="223"/>
                        </a:cubicBezTo>
                        <a:cubicBezTo>
                          <a:pt x="360" y="233"/>
                          <a:pt x="360" y="233"/>
                          <a:pt x="360" y="233"/>
                        </a:cubicBezTo>
                        <a:cubicBezTo>
                          <a:pt x="351" y="236"/>
                          <a:pt x="345" y="242"/>
                          <a:pt x="345" y="249"/>
                        </a:cubicBezTo>
                        <a:cubicBezTo>
                          <a:pt x="345" y="256"/>
                          <a:pt x="351" y="262"/>
                          <a:pt x="360" y="265"/>
                        </a:cubicBezTo>
                        <a:cubicBezTo>
                          <a:pt x="360" y="283"/>
                          <a:pt x="360" y="283"/>
                          <a:pt x="360" y="283"/>
                        </a:cubicBezTo>
                        <a:cubicBezTo>
                          <a:pt x="267" y="283"/>
                          <a:pt x="267" y="283"/>
                          <a:pt x="267" y="283"/>
                        </a:cubicBezTo>
                        <a:cubicBezTo>
                          <a:pt x="267" y="242"/>
                          <a:pt x="267" y="242"/>
                          <a:pt x="267" y="242"/>
                        </a:cubicBezTo>
                        <a:cubicBezTo>
                          <a:pt x="275" y="239"/>
                          <a:pt x="281" y="233"/>
                          <a:pt x="281" y="226"/>
                        </a:cubicBezTo>
                        <a:cubicBezTo>
                          <a:pt x="281" y="219"/>
                          <a:pt x="275" y="213"/>
                          <a:pt x="267" y="210"/>
                        </a:cubicBezTo>
                        <a:cubicBezTo>
                          <a:pt x="267" y="200"/>
                          <a:pt x="267" y="200"/>
                          <a:pt x="267" y="200"/>
                        </a:cubicBezTo>
                        <a:cubicBezTo>
                          <a:pt x="275" y="197"/>
                          <a:pt x="281" y="191"/>
                          <a:pt x="281" y="184"/>
                        </a:cubicBezTo>
                        <a:cubicBezTo>
                          <a:pt x="281" y="177"/>
                          <a:pt x="275" y="171"/>
                          <a:pt x="267" y="168"/>
                        </a:cubicBezTo>
                        <a:cubicBezTo>
                          <a:pt x="267" y="158"/>
                          <a:pt x="267" y="158"/>
                          <a:pt x="267" y="158"/>
                        </a:cubicBezTo>
                        <a:cubicBezTo>
                          <a:pt x="275" y="155"/>
                          <a:pt x="281" y="149"/>
                          <a:pt x="281" y="142"/>
                        </a:cubicBezTo>
                        <a:cubicBezTo>
                          <a:pt x="281" y="135"/>
                          <a:pt x="275" y="129"/>
                          <a:pt x="267" y="127"/>
                        </a:cubicBezTo>
                        <a:cubicBezTo>
                          <a:pt x="267" y="116"/>
                          <a:pt x="267" y="116"/>
                          <a:pt x="267" y="116"/>
                        </a:cubicBezTo>
                        <a:cubicBezTo>
                          <a:pt x="275" y="113"/>
                          <a:pt x="281" y="107"/>
                          <a:pt x="281" y="101"/>
                        </a:cubicBezTo>
                        <a:cubicBezTo>
                          <a:pt x="281" y="94"/>
                          <a:pt x="275" y="88"/>
                          <a:pt x="267" y="85"/>
                        </a:cubicBezTo>
                        <a:cubicBezTo>
                          <a:pt x="267" y="74"/>
                          <a:pt x="267" y="74"/>
                          <a:pt x="267" y="74"/>
                        </a:cubicBezTo>
                        <a:cubicBezTo>
                          <a:pt x="275" y="72"/>
                          <a:pt x="281" y="66"/>
                          <a:pt x="281" y="59"/>
                        </a:cubicBezTo>
                        <a:cubicBezTo>
                          <a:pt x="281" y="52"/>
                          <a:pt x="275" y="46"/>
                          <a:pt x="267" y="43"/>
                        </a:cubicBezTo>
                        <a:cubicBezTo>
                          <a:pt x="267" y="32"/>
                          <a:pt x="267" y="32"/>
                          <a:pt x="267" y="32"/>
                        </a:cubicBezTo>
                        <a:cubicBezTo>
                          <a:pt x="275" y="30"/>
                          <a:pt x="281" y="24"/>
                          <a:pt x="281" y="17"/>
                        </a:cubicBezTo>
                        <a:cubicBezTo>
                          <a:pt x="281" y="7"/>
                          <a:pt x="270" y="0"/>
                          <a:pt x="257" y="0"/>
                        </a:cubicBezTo>
                        <a:cubicBezTo>
                          <a:pt x="243" y="0"/>
                          <a:pt x="232" y="7"/>
                          <a:pt x="232" y="17"/>
                        </a:cubicBezTo>
                        <a:cubicBezTo>
                          <a:pt x="232" y="24"/>
                          <a:pt x="238" y="30"/>
                          <a:pt x="247" y="32"/>
                        </a:cubicBezTo>
                        <a:cubicBezTo>
                          <a:pt x="247" y="43"/>
                          <a:pt x="247" y="43"/>
                          <a:pt x="247" y="43"/>
                        </a:cubicBezTo>
                        <a:cubicBezTo>
                          <a:pt x="238" y="46"/>
                          <a:pt x="232" y="52"/>
                          <a:pt x="232" y="59"/>
                        </a:cubicBezTo>
                        <a:cubicBezTo>
                          <a:pt x="232" y="66"/>
                          <a:pt x="238" y="72"/>
                          <a:pt x="247" y="74"/>
                        </a:cubicBezTo>
                        <a:cubicBezTo>
                          <a:pt x="247" y="85"/>
                          <a:pt x="247" y="85"/>
                          <a:pt x="247" y="85"/>
                        </a:cubicBezTo>
                        <a:cubicBezTo>
                          <a:pt x="238" y="88"/>
                          <a:pt x="232" y="94"/>
                          <a:pt x="232" y="101"/>
                        </a:cubicBezTo>
                        <a:cubicBezTo>
                          <a:pt x="232" y="107"/>
                          <a:pt x="238" y="113"/>
                          <a:pt x="247" y="116"/>
                        </a:cubicBezTo>
                        <a:cubicBezTo>
                          <a:pt x="247" y="127"/>
                          <a:pt x="247" y="127"/>
                          <a:pt x="247" y="127"/>
                        </a:cubicBezTo>
                        <a:cubicBezTo>
                          <a:pt x="238" y="129"/>
                          <a:pt x="232" y="135"/>
                          <a:pt x="232" y="142"/>
                        </a:cubicBezTo>
                        <a:cubicBezTo>
                          <a:pt x="232" y="149"/>
                          <a:pt x="238" y="155"/>
                          <a:pt x="247" y="158"/>
                        </a:cubicBezTo>
                        <a:cubicBezTo>
                          <a:pt x="247" y="169"/>
                          <a:pt x="247" y="169"/>
                          <a:pt x="247" y="169"/>
                        </a:cubicBezTo>
                        <a:cubicBezTo>
                          <a:pt x="238" y="171"/>
                          <a:pt x="232" y="177"/>
                          <a:pt x="232" y="184"/>
                        </a:cubicBezTo>
                        <a:cubicBezTo>
                          <a:pt x="232" y="191"/>
                          <a:pt x="238" y="197"/>
                          <a:pt x="247" y="200"/>
                        </a:cubicBezTo>
                        <a:cubicBezTo>
                          <a:pt x="247" y="210"/>
                          <a:pt x="247" y="210"/>
                          <a:pt x="247" y="210"/>
                        </a:cubicBezTo>
                        <a:cubicBezTo>
                          <a:pt x="238" y="213"/>
                          <a:pt x="232" y="219"/>
                          <a:pt x="232" y="226"/>
                        </a:cubicBezTo>
                        <a:cubicBezTo>
                          <a:pt x="232" y="233"/>
                          <a:pt x="238" y="239"/>
                          <a:pt x="247" y="242"/>
                        </a:cubicBezTo>
                        <a:cubicBezTo>
                          <a:pt x="247" y="283"/>
                          <a:pt x="247" y="283"/>
                          <a:pt x="247" y="283"/>
                        </a:cubicBezTo>
                        <a:cubicBezTo>
                          <a:pt x="157" y="283"/>
                          <a:pt x="157" y="283"/>
                          <a:pt x="157" y="283"/>
                        </a:cubicBezTo>
                        <a:cubicBezTo>
                          <a:pt x="157" y="242"/>
                          <a:pt x="157" y="242"/>
                          <a:pt x="157" y="242"/>
                        </a:cubicBezTo>
                        <a:cubicBezTo>
                          <a:pt x="165" y="239"/>
                          <a:pt x="171" y="233"/>
                          <a:pt x="171" y="226"/>
                        </a:cubicBezTo>
                        <a:cubicBezTo>
                          <a:pt x="171" y="219"/>
                          <a:pt x="165" y="213"/>
                          <a:pt x="157" y="210"/>
                        </a:cubicBezTo>
                        <a:cubicBezTo>
                          <a:pt x="157" y="200"/>
                          <a:pt x="157" y="200"/>
                          <a:pt x="157" y="200"/>
                        </a:cubicBezTo>
                        <a:cubicBezTo>
                          <a:pt x="165" y="197"/>
                          <a:pt x="171" y="191"/>
                          <a:pt x="171" y="184"/>
                        </a:cubicBezTo>
                        <a:cubicBezTo>
                          <a:pt x="171" y="177"/>
                          <a:pt x="165" y="171"/>
                          <a:pt x="157" y="169"/>
                        </a:cubicBezTo>
                        <a:cubicBezTo>
                          <a:pt x="157" y="158"/>
                          <a:pt x="157" y="158"/>
                          <a:pt x="157" y="158"/>
                        </a:cubicBezTo>
                        <a:cubicBezTo>
                          <a:pt x="165" y="155"/>
                          <a:pt x="171" y="149"/>
                          <a:pt x="171" y="142"/>
                        </a:cubicBezTo>
                        <a:cubicBezTo>
                          <a:pt x="171" y="135"/>
                          <a:pt x="165" y="129"/>
                          <a:pt x="157" y="127"/>
                        </a:cubicBezTo>
                        <a:cubicBezTo>
                          <a:pt x="157" y="116"/>
                          <a:pt x="157" y="116"/>
                          <a:pt x="157" y="116"/>
                        </a:cubicBezTo>
                        <a:cubicBezTo>
                          <a:pt x="165" y="113"/>
                          <a:pt x="171" y="107"/>
                          <a:pt x="171" y="101"/>
                        </a:cubicBezTo>
                        <a:cubicBezTo>
                          <a:pt x="171" y="94"/>
                          <a:pt x="165" y="88"/>
                          <a:pt x="157" y="85"/>
                        </a:cubicBezTo>
                        <a:cubicBezTo>
                          <a:pt x="157" y="74"/>
                          <a:pt x="157" y="74"/>
                          <a:pt x="157" y="74"/>
                        </a:cubicBezTo>
                        <a:cubicBezTo>
                          <a:pt x="165" y="72"/>
                          <a:pt x="171" y="66"/>
                          <a:pt x="171" y="59"/>
                        </a:cubicBezTo>
                        <a:cubicBezTo>
                          <a:pt x="171" y="52"/>
                          <a:pt x="165" y="46"/>
                          <a:pt x="157" y="43"/>
                        </a:cubicBezTo>
                        <a:cubicBezTo>
                          <a:pt x="157" y="34"/>
                          <a:pt x="157" y="34"/>
                          <a:pt x="157" y="34"/>
                        </a:cubicBezTo>
                        <a:cubicBezTo>
                          <a:pt x="150" y="34"/>
                          <a:pt x="150" y="34"/>
                          <a:pt x="150" y="34"/>
                        </a:cubicBezTo>
                        <a:cubicBezTo>
                          <a:pt x="162" y="33"/>
                          <a:pt x="171" y="26"/>
                          <a:pt x="171" y="17"/>
                        </a:cubicBezTo>
                        <a:cubicBezTo>
                          <a:pt x="171" y="7"/>
                          <a:pt x="160" y="0"/>
                          <a:pt x="147" y="0"/>
                        </a:cubicBezTo>
                        <a:cubicBezTo>
                          <a:pt x="133" y="0"/>
                          <a:pt x="122" y="7"/>
                          <a:pt x="122" y="17"/>
                        </a:cubicBezTo>
                        <a:cubicBezTo>
                          <a:pt x="122" y="26"/>
                          <a:pt x="131" y="33"/>
                          <a:pt x="144" y="34"/>
                        </a:cubicBezTo>
                        <a:cubicBezTo>
                          <a:pt x="137" y="34"/>
                          <a:pt x="137" y="34"/>
                          <a:pt x="137" y="34"/>
                        </a:cubicBezTo>
                        <a:cubicBezTo>
                          <a:pt x="137" y="43"/>
                          <a:pt x="137" y="43"/>
                          <a:pt x="137" y="43"/>
                        </a:cubicBezTo>
                        <a:cubicBezTo>
                          <a:pt x="128" y="46"/>
                          <a:pt x="122" y="52"/>
                          <a:pt x="122" y="59"/>
                        </a:cubicBezTo>
                        <a:cubicBezTo>
                          <a:pt x="122" y="66"/>
                          <a:pt x="128" y="72"/>
                          <a:pt x="137" y="74"/>
                        </a:cubicBezTo>
                        <a:cubicBezTo>
                          <a:pt x="137" y="85"/>
                          <a:pt x="137" y="85"/>
                          <a:pt x="137" y="85"/>
                        </a:cubicBezTo>
                        <a:cubicBezTo>
                          <a:pt x="128" y="88"/>
                          <a:pt x="122" y="94"/>
                          <a:pt x="122" y="101"/>
                        </a:cubicBezTo>
                        <a:cubicBezTo>
                          <a:pt x="122" y="107"/>
                          <a:pt x="128" y="113"/>
                          <a:pt x="137" y="116"/>
                        </a:cubicBezTo>
                        <a:cubicBezTo>
                          <a:pt x="137" y="127"/>
                          <a:pt x="137" y="127"/>
                          <a:pt x="137" y="127"/>
                        </a:cubicBezTo>
                        <a:cubicBezTo>
                          <a:pt x="128" y="129"/>
                          <a:pt x="122" y="135"/>
                          <a:pt x="122" y="142"/>
                        </a:cubicBezTo>
                        <a:cubicBezTo>
                          <a:pt x="122" y="149"/>
                          <a:pt x="128" y="155"/>
                          <a:pt x="137" y="158"/>
                        </a:cubicBezTo>
                        <a:cubicBezTo>
                          <a:pt x="137" y="169"/>
                          <a:pt x="137" y="169"/>
                          <a:pt x="137" y="169"/>
                        </a:cubicBezTo>
                        <a:cubicBezTo>
                          <a:pt x="128" y="171"/>
                          <a:pt x="122" y="177"/>
                          <a:pt x="122" y="184"/>
                        </a:cubicBezTo>
                        <a:cubicBezTo>
                          <a:pt x="122" y="191"/>
                          <a:pt x="128" y="197"/>
                          <a:pt x="137" y="200"/>
                        </a:cubicBezTo>
                        <a:cubicBezTo>
                          <a:pt x="137" y="210"/>
                          <a:pt x="137" y="210"/>
                          <a:pt x="137" y="210"/>
                        </a:cubicBezTo>
                        <a:cubicBezTo>
                          <a:pt x="128" y="213"/>
                          <a:pt x="122" y="219"/>
                          <a:pt x="122" y="226"/>
                        </a:cubicBezTo>
                        <a:cubicBezTo>
                          <a:pt x="122" y="233"/>
                          <a:pt x="128" y="239"/>
                          <a:pt x="137" y="242"/>
                        </a:cubicBezTo>
                        <a:cubicBezTo>
                          <a:pt x="137" y="283"/>
                          <a:pt x="137" y="283"/>
                          <a:pt x="137" y="283"/>
                        </a:cubicBezTo>
                        <a:cubicBezTo>
                          <a:pt x="101" y="283"/>
                          <a:pt x="101" y="283"/>
                          <a:pt x="101" y="283"/>
                        </a:cubicBezTo>
                        <a:cubicBezTo>
                          <a:pt x="109" y="295"/>
                          <a:pt x="114" y="309"/>
                          <a:pt x="114" y="324"/>
                        </a:cubicBezTo>
                        <a:cubicBezTo>
                          <a:pt x="114" y="364"/>
                          <a:pt x="82" y="396"/>
                          <a:pt x="42" y="396"/>
                        </a:cubicBezTo>
                        <a:cubicBezTo>
                          <a:pt x="26" y="396"/>
                          <a:pt x="12" y="391"/>
                          <a:pt x="0" y="382"/>
                        </a:cubicBezTo>
                        <a:cubicBezTo>
                          <a:pt x="0" y="569"/>
                          <a:pt x="0" y="569"/>
                          <a:pt x="0" y="569"/>
                        </a:cubicBezTo>
                        <a:cubicBezTo>
                          <a:pt x="0" y="592"/>
                          <a:pt x="18" y="611"/>
                          <a:pt x="41" y="611"/>
                        </a:cubicBezTo>
                        <a:cubicBezTo>
                          <a:pt x="532" y="611"/>
                          <a:pt x="532" y="611"/>
                          <a:pt x="532" y="611"/>
                        </a:cubicBezTo>
                        <a:cubicBezTo>
                          <a:pt x="555" y="611"/>
                          <a:pt x="574" y="592"/>
                          <a:pt x="574" y="569"/>
                        </a:cubicBezTo>
                        <a:cubicBezTo>
                          <a:pt x="574" y="325"/>
                          <a:pt x="574" y="325"/>
                          <a:pt x="574" y="325"/>
                        </a:cubicBezTo>
                        <a:cubicBezTo>
                          <a:pt x="574" y="302"/>
                          <a:pt x="562" y="283"/>
                          <a:pt x="539" y="283"/>
                        </a:cubicBezTo>
                        <a:close/>
                      </a:path>
                    </a:pathLst>
                  </a:custGeom>
                  <a:grpFill/>
                  <a:ln w="9525">
                    <a:noFill/>
                    <a:round/>
                    <a:headEnd/>
                    <a:tailEnd/>
                  </a:ln>
                </p:spPr>
                <p:txBody>
                  <a:bodyPr wrap="square" lIns="0" tIns="0" rIns="0" bIns="0">
                    <a:noAutofit/>
                  </a:bodyPr>
                  <a:lstStyle/>
                  <a:p>
                    <a:pPr defTabSz="696690">
                      <a:spcBef>
                        <a:spcPct val="50000"/>
                      </a:spcBef>
                      <a:defRPr/>
                    </a:pPr>
                    <a:endParaRPr lang="en-US">
                      <a:solidFill>
                        <a:srgbClr val="000000"/>
                      </a:solidFill>
                      <a:latin typeface="Tahoma"/>
                      <a:ea typeface="MS PGothic"/>
                      <a:cs typeface="MS PGothic"/>
                    </a:endParaRPr>
                  </a:p>
                </p:txBody>
              </p:sp>
              <p:sp>
                <p:nvSpPr>
                  <p:cNvPr id="98" name="Oval 65"/>
                  <p:cNvSpPr>
                    <a:spLocks noChangeArrowheads="1"/>
                  </p:cNvSpPr>
                  <p:nvPr/>
                </p:nvSpPr>
                <p:spPr bwMode="auto">
                  <a:xfrm>
                    <a:off x="3509963" y="2070100"/>
                    <a:ext cx="52388" cy="50800"/>
                  </a:xfrm>
                  <a:prstGeom prst="ellipse">
                    <a:avLst/>
                  </a:prstGeom>
                  <a:grpFill/>
                  <a:ln w="9525">
                    <a:noFill/>
                    <a:round/>
                    <a:headEnd/>
                    <a:tailEnd/>
                  </a:ln>
                </p:spPr>
                <p:txBody>
                  <a:bodyPr wrap="square" lIns="0" tIns="0" rIns="0" bIns="0">
                    <a:noAutofit/>
                  </a:bodyPr>
                  <a:lstStyle/>
                  <a:p>
                    <a:pPr defTabSz="696690">
                      <a:spcBef>
                        <a:spcPct val="50000"/>
                      </a:spcBef>
                      <a:defRPr/>
                    </a:pPr>
                    <a:endParaRPr lang="en-US">
                      <a:solidFill>
                        <a:srgbClr val="000000"/>
                      </a:solidFill>
                      <a:latin typeface="Tahoma"/>
                      <a:ea typeface="MS PGothic"/>
                      <a:cs typeface="MS PGothic"/>
                    </a:endParaRPr>
                  </a:p>
                </p:txBody>
              </p:sp>
            </p:grpSp>
          </p:grpSp>
          <p:sp>
            <p:nvSpPr>
              <p:cNvPr id="32" name="TextBox 31"/>
              <p:cNvSpPr txBox="1"/>
              <p:nvPr/>
            </p:nvSpPr>
            <p:spPr>
              <a:xfrm>
                <a:off x="6467934" y="2812480"/>
                <a:ext cx="856902" cy="492443"/>
              </a:xfrm>
              <a:prstGeom prst="rect">
                <a:avLst/>
              </a:prstGeom>
              <a:noFill/>
            </p:spPr>
            <p:txBody>
              <a:bodyPr wrap="none" rtlCol="0">
                <a:spAutoFit/>
              </a:bodyPr>
              <a:lstStyle/>
              <a:p>
                <a:pPr defTabSz="696690">
                  <a:spcBef>
                    <a:spcPct val="50000"/>
                  </a:spcBef>
                </a:pPr>
                <a:r>
                  <a:rPr lang="en-US" sz="900" dirty="0">
                    <a:solidFill>
                      <a:srgbClr val="000000"/>
                    </a:solidFill>
                    <a:latin typeface="Tahoma" pitchFamily="34" charset="0"/>
                    <a:ea typeface="+mn-ea"/>
                    <a:cs typeface="+mn-cs"/>
                  </a:rPr>
                  <a:t>External</a:t>
                </a:r>
                <a:br>
                  <a:rPr lang="en-US" sz="900" dirty="0">
                    <a:solidFill>
                      <a:srgbClr val="000000"/>
                    </a:solidFill>
                    <a:latin typeface="Tahoma" pitchFamily="34" charset="0"/>
                    <a:ea typeface="+mn-ea"/>
                    <a:cs typeface="+mn-cs"/>
                  </a:rPr>
                </a:br>
                <a:r>
                  <a:rPr lang="en-US" sz="900" dirty="0">
                    <a:solidFill>
                      <a:srgbClr val="000000"/>
                    </a:solidFill>
                    <a:latin typeface="Tahoma" pitchFamily="34" charset="0"/>
                    <a:ea typeface="+mn-ea"/>
                    <a:cs typeface="+mn-cs"/>
                  </a:rPr>
                  <a:t>Networks</a:t>
                </a:r>
              </a:p>
            </p:txBody>
          </p:sp>
          <p:sp>
            <p:nvSpPr>
              <p:cNvPr id="33" name="TextBox 32"/>
              <p:cNvSpPr txBox="1"/>
              <p:nvPr/>
            </p:nvSpPr>
            <p:spPr>
              <a:xfrm>
                <a:off x="202901" y="1828789"/>
                <a:ext cx="1257010" cy="369332"/>
              </a:xfrm>
              <a:prstGeom prst="rect">
                <a:avLst/>
              </a:prstGeom>
              <a:noFill/>
            </p:spPr>
            <p:txBody>
              <a:bodyPr wrap="none" rtlCol="0">
                <a:spAutoFit/>
              </a:bodyPr>
              <a:lstStyle/>
              <a:p>
                <a:pPr defTabSz="696690">
                  <a:spcBef>
                    <a:spcPct val="50000"/>
                  </a:spcBef>
                </a:pPr>
                <a:r>
                  <a:rPr lang="en-US" sz="1200" dirty="0">
                    <a:solidFill>
                      <a:srgbClr val="000000"/>
                    </a:solidFill>
                    <a:latin typeface="Tahoma" pitchFamily="34" charset="0"/>
                    <a:ea typeface="+mn-ea"/>
                    <a:cs typeface="+mn-cs"/>
                  </a:rPr>
                  <a:t>Substations</a:t>
                </a:r>
              </a:p>
            </p:txBody>
          </p:sp>
          <p:sp>
            <p:nvSpPr>
              <p:cNvPr id="34" name="TextBox 33"/>
              <p:cNvSpPr txBox="1"/>
              <p:nvPr/>
            </p:nvSpPr>
            <p:spPr>
              <a:xfrm>
                <a:off x="2030629" y="1828789"/>
                <a:ext cx="1612359" cy="369332"/>
              </a:xfrm>
              <a:prstGeom prst="rect">
                <a:avLst/>
              </a:prstGeom>
              <a:noFill/>
            </p:spPr>
            <p:txBody>
              <a:bodyPr wrap="none" rtlCol="0">
                <a:spAutoFit/>
              </a:bodyPr>
              <a:lstStyle/>
              <a:p>
                <a:pPr defTabSz="696690">
                  <a:spcBef>
                    <a:spcPct val="50000"/>
                  </a:spcBef>
                </a:pPr>
                <a:r>
                  <a:rPr lang="en-US" sz="1200" dirty="0">
                    <a:solidFill>
                      <a:srgbClr val="000000"/>
                    </a:solidFill>
                    <a:latin typeface="Tahoma" pitchFamily="34" charset="0"/>
                    <a:ea typeface="+mn-ea"/>
                    <a:cs typeface="+mn-cs"/>
                  </a:rPr>
                  <a:t>Control Centers</a:t>
                </a:r>
              </a:p>
            </p:txBody>
          </p:sp>
          <p:sp>
            <p:nvSpPr>
              <p:cNvPr id="35" name="Text Box 67"/>
              <p:cNvSpPr txBox="1">
                <a:spLocks noChangeArrowheads="1"/>
              </p:cNvSpPr>
              <p:nvPr/>
            </p:nvSpPr>
            <p:spPr bwMode="auto">
              <a:xfrm>
                <a:off x="6153148" y="1828789"/>
                <a:ext cx="1209082" cy="369332"/>
              </a:xfrm>
              <a:prstGeom prst="rect">
                <a:avLst/>
              </a:prstGeom>
              <a:noFill/>
              <a:ln w="9525">
                <a:noFill/>
                <a:miter lim="800000"/>
                <a:headEnd/>
                <a:tailEnd/>
              </a:ln>
              <a:effectLst/>
            </p:spPr>
            <p:txBody>
              <a:bodyPr wrap="none">
                <a:spAutoFit/>
              </a:bodyPr>
              <a:lstStyle/>
              <a:p>
                <a:pPr algn="ctr" defTabSz="696603" fontAlgn="auto">
                  <a:spcBef>
                    <a:spcPts val="0"/>
                  </a:spcBef>
                  <a:spcAft>
                    <a:spcPts val="0"/>
                  </a:spcAft>
                  <a:defRPr/>
                </a:pPr>
                <a:r>
                  <a:rPr lang="en-US" sz="1200" kern="0" dirty="0">
                    <a:solidFill>
                      <a:sysClr val="windowText" lastClr="000000"/>
                    </a:solidFill>
                    <a:latin typeface="Tahoma" pitchFamily="34" charset="0"/>
                    <a:ea typeface="+mn-ea"/>
                    <a:cs typeface="+mn-cs"/>
                  </a:rPr>
                  <a:t>Generation</a:t>
                </a:r>
              </a:p>
            </p:txBody>
          </p:sp>
          <p:grpSp>
            <p:nvGrpSpPr>
              <p:cNvPr id="38" name="Group 298"/>
              <p:cNvGrpSpPr/>
              <p:nvPr/>
            </p:nvGrpSpPr>
            <p:grpSpPr>
              <a:xfrm>
                <a:off x="6385160" y="1219202"/>
                <a:ext cx="712585" cy="570670"/>
                <a:chOff x="6246610" y="1039090"/>
                <a:chExt cx="868286" cy="695362"/>
              </a:xfrm>
            </p:grpSpPr>
            <p:sp>
              <p:nvSpPr>
                <p:cNvPr id="58" name="Freeform 141"/>
                <p:cNvSpPr>
                  <a:spLocks noEditPoints="1"/>
                </p:cNvSpPr>
                <p:nvPr/>
              </p:nvSpPr>
              <p:spPr bwMode="auto">
                <a:xfrm>
                  <a:off x="6457555" y="1039090"/>
                  <a:ext cx="445692" cy="695362"/>
                </a:xfrm>
                <a:custGeom>
                  <a:avLst/>
                  <a:gdLst/>
                  <a:ahLst/>
                  <a:cxnLst>
                    <a:cxn ang="0">
                      <a:pos x="445" y="1123"/>
                    </a:cxn>
                    <a:cxn ang="0">
                      <a:pos x="445" y="418"/>
                    </a:cxn>
                    <a:cxn ang="0">
                      <a:pos x="446" y="417"/>
                    </a:cxn>
                    <a:cxn ang="0">
                      <a:pos x="502" y="571"/>
                    </a:cxn>
                    <a:cxn ang="0">
                      <a:pos x="630" y="753"/>
                    </a:cxn>
                    <a:cxn ang="0">
                      <a:pos x="651" y="755"/>
                    </a:cxn>
                    <a:cxn ang="0">
                      <a:pos x="661" y="733"/>
                    </a:cxn>
                    <a:cxn ang="0">
                      <a:pos x="583" y="534"/>
                    </a:cxn>
                    <a:cxn ang="0">
                      <a:pos x="479" y="385"/>
                    </a:cxn>
                    <a:cxn ang="0">
                      <a:pos x="484" y="361"/>
                    </a:cxn>
                    <a:cxn ang="0">
                      <a:pos x="475" y="328"/>
                    </a:cxn>
                    <a:cxn ang="0">
                      <a:pos x="606" y="212"/>
                    </a:cxn>
                    <a:cxn ang="0">
                      <a:pos x="728" y="26"/>
                    </a:cxn>
                    <a:cxn ang="0">
                      <a:pos x="722" y="6"/>
                    </a:cxn>
                    <a:cxn ang="0">
                      <a:pos x="699" y="4"/>
                    </a:cxn>
                    <a:cxn ang="0">
                      <a:pos x="543" y="150"/>
                    </a:cxn>
                    <a:cxn ang="0">
                      <a:pos x="442" y="303"/>
                    </a:cxn>
                    <a:cxn ang="0">
                      <a:pos x="422" y="299"/>
                    </a:cxn>
                    <a:cxn ang="0">
                      <a:pos x="383" y="314"/>
                    </a:cxn>
                    <a:cxn ang="0">
                      <a:pos x="273" y="244"/>
                    </a:cxn>
                    <a:cxn ang="0">
                      <a:pos x="206" y="289"/>
                    </a:cxn>
                    <a:cxn ang="0">
                      <a:pos x="134" y="218"/>
                    </a:cxn>
                    <a:cxn ang="0">
                      <a:pos x="140" y="190"/>
                    </a:cxn>
                    <a:cxn ang="0">
                      <a:pos x="22" y="162"/>
                    </a:cxn>
                    <a:cxn ang="0">
                      <a:pos x="4" y="174"/>
                    </a:cxn>
                    <a:cxn ang="0">
                      <a:pos x="10" y="197"/>
                    </a:cxn>
                    <a:cxn ang="0">
                      <a:pos x="195" y="303"/>
                    </a:cxn>
                    <a:cxn ang="0">
                      <a:pos x="362" y="352"/>
                    </a:cxn>
                    <a:cxn ang="0">
                      <a:pos x="361" y="361"/>
                    </a:cxn>
                    <a:cxn ang="0">
                      <a:pos x="400" y="418"/>
                    </a:cxn>
                    <a:cxn ang="0">
                      <a:pos x="400" y="1123"/>
                    </a:cxn>
                    <a:cxn ang="0">
                      <a:pos x="424" y="1138"/>
                    </a:cxn>
                    <a:cxn ang="0">
                      <a:pos x="445" y="1123"/>
                    </a:cxn>
                    <a:cxn ang="0">
                      <a:pos x="205" y="245"/>
                    </a:cxn>
                    <a:cxn ang="0">
                      <a:pos x="233" y="217"/>
                    </a:cxn>
                    <a:cxn ang="0">
                      <a:pos x="205" y="190"/>
                    </a:cxn>
                    <a:cxn ang="0">
                      <a:pos x="178" y="217"/>
                    </a:cxn>
                    <a:cxn ang="0">
                      <a:pos x="205" y="245"/>
                    </a:cxn>
                  </a:cxnLst>
                  <a:rect l="0" t="0" r="r" b="b"/>
                  <a:pathLst>
                    <a:path w="728" h="1138">
                      <a:moveTo>
                        <a:pt x="445" y="1123"/>
                      </a:moveTo>
                      <a:cubicBezTo>
                        <a:pt x="445" y="418"/>
                        <a:pt x="445" y="418"/>
                        <a:pt x="445" y="418"/>
                      </a:cubicBezTo>
                      <a:cubicBezTo>
                        <a:pt x="445" y="418"/>
                        <a:pt x="446" y="418"/>
                        <a:pt x="446" y="417"/>
                      </a:cubicBezTo>
                      <a:cubicBezTo>
                        <a:pt x="456" y="450"/>
                        <a:pt x="479" y="521"/>
                        <a:pt x="502" y="571"/>
                      </a:cubicBezTo>
                      <a:cubicBezTo>
                        <a:pt x="533" y="638"/>
                        <a:pt x="630" y="753"/>
                        <a:pt x="630" y="753"/>
                      </a:cubicBezTo>
                      <a:cubicBezTo>
                        <a:pt x="630" y="753"/>
                        <a:pt x="645" y="758"/>
                        <a:pt x="651" y="755"/>
                      </a:cubicBezTo>
                      <a:cubicBezTo>
                        <a:pt x="659" y="751"/>
                        <a:pt x="661" y="733"/>
                        <a:pt x="661" y="733"/>
                      </a:cubicBezTo>
                      <a:cubicBezTo>
                        <a:pt x="661" y="733"/>
                        <a:pt x="607" y="576"/>
                        <a:pt x="583" y="534"/>
                      </a:cubicBezTo>
                      <a:cubicBezTo>
                        <a:pt x="562" y="498"/>
                        <a:pt x="496" y="408"/>
                        <a:pt x="479" y="385"/>
                      </a:cubicBezTo>
                      <a:cubicBezTo>
                        <a:pt x="482" y="377"/>
                        <a:pt x="484" y="369"/>
                        <a:pt x="484" y="361"/>
                      </a:cubicBezTo>
                      <a:cubicBezTo>
                        <a:pt x="484" y="349"/>
                        <a:pt x="481" y="338"/>
                        <a:pt x="475" y="328"/>
                      </a:cubicBezTo>
                      <a:cubicBezTo>
                        <a:pt x="493" y="314"/>
                        <a:pt x="563" y="259"/>
                        <a:pt x="606" y="212"/>
                      </a:cubicBezTo>
                      <a:cubicBezTo>
                        <a:pt x="657" y="159"/>
                        <a:pt x="728" y="26"/>
                        <a:pt x="728" y="26"/>
                      </a:cubicBezTo>
                      <a:cubicBezTo>
                        <a:pt x="728" y="26"/>
                        <a:pt x="728" y="11"/>
                        <a:pt x="722" y="6"/>
                      </a:cubicBezTo>
                      <a:cubicBezTo>
                        <a:pt x="716" y="0"/>
                        <a:pt x="699" y="4"/>
                        <a:pt x="699" y="4"/>
                      </a:cubicBezTo>
                      <a:cubicBezTo>
                        <a:pt x="699" y="4"/>
                        <a:pt x="572" y="113"/>
                        <a:pt x="543" y="150"/>
                      </a:cubicBezTo>
                      <a:cubicBezTo>
                        <a:pt x="517" y="183"/>
                        <a:pt x="457" y="278"/>
                        <a:pt x="442" y="303"/>
                      </a:cubicBezTo>
                      <a:cubicBezTo>
                        <a:pt x="436" y="300"/>
                        <a:pt x="429" y="299"/>
                        <a:pt x="422" y="299"/>
                      </a:cubicBezTo>
                      <a:cubicBezTo>
                        <a:pt x="407" y="299"/>
                        <a:pt x="394" y="305"/>
                        <a:pt x="383" y="314"/>
                      </a:cubicBezTo>
                      <a:cubicBezTo>
                        <a:pt x="366" y="302"/>
                        <a:pt x="319" y="270"/>
                        <a:pt x="273" y="244"/>
                      </a:cubicBezTo>
                      <a:cubicBezTo>
                        <a:pt x="262" y="270"/>
                        <a:pt x="236" y="289"/>
                        <a:pt x="206" y="289"/>
                      </a:cubicBezTo>
                      <a:cubicBezTo>
                        <a:pt x="167" y="289"/>
                        <a:pt x="134" y="257"/>
                        <a:pt x="134" y="218"/>
                      </a:cubicBezTo>
                      <a:cubicBezTo>
                        <a:pt x="134" y="208"/>
                        <a:pt x="136" y="199"/>
                        <a:pt x="140" y="190"/>
                      </a:cubicBezTo>
                      <a:cubicBezTo>
                        <a:pt x="80" y="174"/>
                        <a:pt x="22" y="162"/>
                        <a:pt x="22" y="162"/>
                      </a:cubicBezTo>
                      <a:cubicBezTo>
                        <a:pt x="22" y="162"/>
                        <a:pt x="7" y="167"/>
                        <a:pt x="4" y="174"/>
                      </a:cubicBezTo>
                      <a:cubicBezTo>
                        <a:pt x="0" y="181"/>
                        <a:pt x="10" y="197"/>
                        <a:pt x="10" y="197"/>
                      </a:cubicBezTo>
                      <a:cubicBezTo>
                        <a:pt x="10" y="197"/>
                        <a:pt x="151" y="286"/>
                        <a:pt x="195" y="303"/>
                      </a:cubicBezTo>
                      <a:cubicBezTo>
                        <a:pt x="231" y="317"/>
                        <a:pt x="325" y="342"/>
                        <a:pt x="362" y="352"/>
                      </a:cubicBezTo>
                      <a:cubicBezTo>
                        <a:pt x="361" y="355"/>
                        <a:pt x="361" y="358"/>
                        <a:pt x="361" y="361"/>
                      </a:cubicBezTo>
                      <a:cubicBezTo>
                        <a:pt x="361" y="387"/>
                        <a:pt x="377" y="409"/>
                        <a:pt x="400" y="418"/>
                      </a:cubicBezTo>
                      <a:cubicBezTo>
                        <a:pt x="400" y="1123"/>
                        <a:pt x="400" y="1123"/>
                        <a:pt x="400" y="1123"/>
                      </a:cubicBezTo>
                      <a:cubicBezTo>
                        <a:pt x="400" y="1123"/>
                        <a:pt x="402" y="1138"/>
                        <a:pt x="424" y="1138"/>
                      </a:cubicBezTo>
                      <a:cubicBezTo>
                        <a:pt x="424" y="1138"/>
                        <a:pt x="445" y="1137"/>
                        <a:pt x="445" y="1123"/>
                      </a:cubicBezTo>
                      <a:close/>
                      <a:moveTo>
                        <a:pt x="205" y="245"/>
                      </a:moveTo>
                      <a:cubicBezTo>
                        <a:pt x="220" y="245"/>
                        <a:pt x="233" y="232"/>
                        <a:pt x="233" y="217"/>
                      </a:cubicBezTo>
                      <a:cubicBezTo>
                        <a:pt x="233" y="202"/>
                        <a:pt x="220" y="190"/>
                        <a:pt x="205" y="190"/>
                      </a:cubicBezTo>
                      <a:cubicBezTo>
                        <a:pt x="190" y="190"/>
                        <a:pt x="178" y="202"/>
                        <a:pt x="178" y="217"/>
                      </a:cubicBezTo>
                      <a:cubicBezTo>
                        <a:pt x="178" y="232"/>
                        <a:pt x="190" y="245"/>
                        <a:pt x="205" y="245"/>
                      </a:cubicBezTo>
                      <a:close/>
                    </a:path>
                  </a:pathLst>
                </a:custGeom>
                <a:solidFill>
                  <a:schemeClr val="bg2"/>
                </a:solidFill>
                <a:ln w="9525">
                  <a:noFill/>
                  <a:round/>
                  <a:headEnd/>
                  <a:tailEnd/>
                </a:ln>
              </p:spPr>
              <p:txBody>
                <a:bodyPr/>
                <a:lstStyle/>
                <a:p>
                  <a:pPr defTabSz="696690" fontAlgn="auto">
                    <a:spcBef>
                      <a:spcPts val="0"/>
                    </a:spcBef>
                    <a:spcAft>
                      <a:spcPts val="0"/>
                    </a:spcAft>
                    <a:defRPr/>
                  </a:pPr>
                  <a:endParaRPr lang="en-US" dirty="0">
                    <a:solidFill>
                      <a:srgbClr val="000000"/>
                    </a:solidFill>
                    <a:latin typeface="Trebuchet MS" pitchFamily="34" charset="0"/>
                    <a:ea typeface="MS PGothic" charset="0"/>
                    <a:cs typeface="MS PGothic" charset="0"/>
                  </a:endParaRPr>
                </a:p>
              </p:txBody>
            </p:sp>
            <p:sp>
              <p:nvSpPr>
                <p:cNvPr id="59" name="Freeform 142"/>
                <p:cNvSpPr>
                  <a:spLocks/>
                </p:cNvSpPr>
                <p:nvPr/>
              </p:nvSpPr>
              <p:spPr bwMode="auto">
                <a:xfrm>
                  <a:off x="6861099" y="1312052"/>
                  <a:ext cx="253797" cy="397202"/>
                </a:xfrm>
                <a:custGeom>
                  <a:avLst/>
                  <a:gdLst/>
                  <a:ahLst/>
                  <a:cxnLst>
                    <a:cxn ang="0">
                      <a:pos x="254" y="641"/>
                    </a:cxn>
                    <a:cxn ang="0">
                      <a:pos x="254" y="239"/>
                    </a:cxn>
                    <a:cxn ang="0">
                      <a:pos x="255" y="239"/>
                    </a:cxn>
                    <a:cxn ang="0">
                      <a:pos x="287" y="326"/>
                    </a:cxn>
                    <a:cxn ang="0">
                      <a:pos x="360" y="430"/>
                    </a:cxn>
                    <a:cxn ang="0">
                      <a:pos x="372" y="432"/>
                    </a:cxn>
                    <a:cxn ang="0">
                      <a:pos x="378" y="419"/>
                    </a:cxn>
                    <a:cxn ang="0">
                      <a:pos x="333" y="306"/>
                    </a:cxn>
                    <a:cxn ang="0">
                      <a:pos x="274" y="220"/>
                    </a:cxn>
                    <a:cxn ang="0">
                      <a:pos x="277" y="206"/>
                    </a:cxn>
                    <a:cxn ang="0">
                      <a:pos x="271" y="188"/>
                    </a:cxn>
                    <a:cxn ang="0">
                      <a:pos x="347" y="122"/>
                    </a:cxn>
                    <a:cxn ang="0">
                      <a:pos x="416" y="15"/>
                    </a:cxn>
                    <a:cxn ang="0">
                      <a:pos x="413" y="3"/>
                    </a:cxn>
                    <a:cxn ang="0">
                      <a:pos x="399" y="3"/>
                    </a:cxn>
                    <a:cxn ang="0">
                      <a:pos x="310" y="86"/>
                    </a:cxn>
                    <a:cxn ang="0">
                      <a:pos x="253" y="173"/>
                    </a:cxn>
                    <a:cxn ang="0">
                      <a:pos x="241" y="171"/>
                    </a:cxn>
                    <a:cxn ang="0">
                      <a:pos x="219" y="180"/>
                    </a:cxn>
                    <a:cxn ang="0">
                      <a:pos x="135" y="128"/>
                    </a:cxn>
                    <a:cxn ang="0">
                      <a:pos x="13" y="93"/>
                    </a:cxn>
                    <a:cxn ang="0">
                      <a:pos x="2" y="100"/>
                    </a:cxn>
                    <a:cxn ang="0">
                      <a:pos x="6" y="113"/>
                    </a:cxn>
                    <a:cxn ang="0">
                      <a:pos x="112" y="174"/>
                    </a:cxn>
                    <a:cxn ang="0">
                      <a:pos x="207" y="201"/>
                    </a:cxn>
                    <a:cxn ang="0">
                      <a:pos x="206" y="206"/>
                    </a:cxn>
                    <a:cxn ang="0">
                      <a:pos x="229" y="239"/>
                    </a:cxn>
                    <a:cxn ang="0">
                      <a:pos x="229" y="642"/>
                    </a:cxn>
                    <a:cxn ang="0">
                      <a:pos x="242" y="650"/>
                    </a:cxn>
                    <a:cxn ang="0">
                      <a:pos x="254" y="641"/>
                    </a:cxn>
                  </a:cxnLst>
                  <a:rect l="0" t="0" r="r" b="b"/>
                  <a:pathLst>
                    <a:path w="416" h="650">
                      <a:moveTo>
                        <a:pt x="254" y="641"/>
                      </a:moveTo>
                      <a:cubicBezTo>
                        <a:pt x="254" y="239"/>
                        <a:pt x="254" y="239"/>
                        <a:pt x="254" y="239"/>
                      </a:cubicBezTo>
                      <a:cubicBezTo>
                        <a:pt x="255" y="239"/>
                        <a:pt x="255" y="239"/>
                        <a:pt x="255" y="239"/>
                      </a:cubicBezTo>
                      <a:cubicBezTo>
                        <a:pt x="261" y="257"/>
                        <a:pt x="274" y="298"/>
                        <a:pt x="287" y="326"/>
                      </a:cubicBezTo>
                      <a:cubicBezTo>
                        <a:pt x="305" y="365"/>
                        <a:pt x="360" y="430"/>
                        <a:pt x="360" y="430"/>
                      </a:cubicBezTo>
                      <a:cubicBezTo>
                        <a:pt x="360" y="430"/>
                        <a:pt x="368" y="434"/>
                        <a:pt x="372" y="432"/>
                      </a:cubicBezTo>
                      <a:cubicBezTo>
                        <a:pt x="376" y="430"/>
                        <a:pt x="378" y="419"/>
                        <a:pt x="378" y="419"/>
                      </a:cubicBezTo>
                      <a:cubicBezTo>
                        <a:pt x="378" y="419"/>
                        <a:pt x="347" y="329"/>
                        <a:pt x="333" y="306"/>
                      </a:cubicBezTo>
                      <a:cubicBezTo>
                        <a:pt x="322" y="285"/>
                        <a:pt x="284" y="234"/>
                        <a:pt x="274" y="220"/>
                      </a:cubicBezTo>
                      <a:cubicBezTo>
                        <a:pt x="276" y="216"/>
                        <a:pt x="277" y="211"/>
                        <a:pt x="277" y="206"/>
                      </a:cubicBezTo>
                      <a:cubicBezTo>
                        <a:pt x="277" y="200"/>
                        <a:pt x="275" y="193"/>
                        <a:pt x="271" y="188"/>
                      </a:cubicBezTo>
                      <a:cubicBezTo>
                        <a:pt x="282" y="180"/>
                        <a:pt x="322" y="148"/>
                        <a:pt x="347" y="122"/>
                      </a:cubicBezTo>
                      <a:cubicBezTo>
                        <a:pt x="376" y="91"/>
                        <a:pt x="416" y="15"/>
                        <a:pt x="416" y="15"/>
                      </a:cubicBezTo>
                      <a:cubicBezTo>
                        <a:pt x="416" y="15"/>
                        <a:pt x="416" y="6"/>
                        <a:pt x="413" y="3"/>
                      </a:cubicBezTo>
                      <a:cubicBezTo>
                        <a:pt x="410" y="0"/>
                        <a:pt x="399" y="3"/>
                        <a:pt x="399" y="3"/>
                      </a:cubicBezTo>
                      <a:cubicBezTo>
                        <a:pt x="399" y="3"/>
                        <a:pt x="327" y="65"/>
                        <a:pt x="310" y="86"/>
                      </a:cubicBezTo>
                      <a:cubicBezTo>
                        <a:pt x="295" y="105"/>
                        <a:pt x="261" y="159"/>
                        <a:pt x="253" y="173"/>
                      </a:cubicBezTo>
                      <a:cubicBezTo>
                        <a:pt x="249" y="172"/>
                        <a:pt x="245" y="171"/>
                        <a:pt x="241" y="171"/>
                      </a:cubicBezTo>
                      <a:cubicBezTo>
                        <a:pt x="233" y="171"/>
                        <a:pt x="225" y="174"/>
                        <a:pt x="219" y="180"/>
                      </a:cubicBezTo>
                      <a:cubicBezTo>
                        <a:pt x="206" y="171"/>
                        <a:pt x="166" y="144"/>
                        <a:pt x="135" y="128"/>
                      </a:cubicBezTo>
                      <a:cubicBezTo>
                        <a:pt x="97" y="109"/>
                        <a:pt x="13" y="93"/>
                        <a:pt x="13" y="93"/>
                      </a:cubicBezTo>
                      <a:cubicBezTo>
                        <a:pt x="13" y="93"/>
                        <a:pt x="4" y="96"/>
                        <a:pt x="2" y="100"/>
                      </a:cubicBezTo>
                      <a:cubicBezTo>
                        <a:pt x="0" y="104"/>
                        <a:pt x="6" y="113"/>
                        <a:pt x="6" y="113"/>
                      </a:cubicBezTo>
                      <a:cubicBezTo>
                        <a:pt x="6" y="113"/>
                        <a:pt x="86" y="164"/>
                        <a:pt x="112" y="174"/>
                      </a:cubicBezTo>
                      <a:cubicBezTo>
                        <a:pt x="132" y="181"/>
                        <a:pt x="186" y="196"/>
                        <a:pt x="207" y="201"/>
                      </a:cubicBezTo>
                      <a:cubicBezTo>
                        <a:pt x="206" y="203"/>
                        <a:pt x="206" y="205"/>
                        <a:pt x="206" y="206"/>
                      </a:cubicBezTo>
                      <a:cubicBezTo>
                        <a:pt x="206" y="221"/>
                        <a:pt x="216" y="234"/>
                        <a:pt x="229" y="239"/>
                      </a:cubicBezTo>
                      <a:cubicBezTo>
                        <a:pt x="229" y="642"/>
                        <a:pt x="229" y="642"/>
                        <a:pt x="229" y="642"/>
                      </a:cubicBezTo>
                      <a:cubicBezTo>
                        <a:pt x="229" y="642"/>
                        <a:pt x="231" y="650"/>
                        <a:pt x="242" y="650"/>
                      </a:cubicBezTo>
                      <a:cubicBezTo>
                        <a:pt x="242" y="650"/>
                        <a:pt x="254" y="650"/>
                        <a:pt x="254" y="641"/>
                      </a:cubicBezTo>
                      <a:close/>
                    </a:path>
                  </a:pathLst>
                </a:custGeom>
                <a:solidFill>
                  <a:schemeClr val="bg2"/>
                </a:solidFill>
                <a:ln w="9525">
                  <a:noFill/>
                  <a:round/>
                  <a:headEnd/>
                  <a:tailEnd/>
                </a:ln>
              </p:spPr>
              <p:txBody>
                <a:bodyPr/>
                <a:lstStyle/>
                <a:p>
                  <a:pPr defTabSz="696690" fontAlgn="auto">
                    <a:spcBef>
                      <a:spcPts val="0"/>
                    </a:spcBef>
                    <a:spcAft>
                      <a:spcPts val="0"/>
                    </a:spcAft>
                    <a:defRPr/>
                  </a:pPr>
                  <a:endParaRPr lang="en-US" dirty="0">
                    <a:solidFill>
                      <a:srgbClr val="000000"/>
                    </a:solidFill>
                    <a:latin typeface="Trebuchet MS" pitchFamily="34" charset="0"/>
                    <a:ea typeface="MS PGothic" charset="0"/>
                    <a:cs typeface="MS PGothic" charset="0"/>
                  </a:endParaRPr>
                </a:p>
              </p:txBody>
            </p:sp>
            <p:grpSp>
              <p:nvGrpSpPr>
                <p:cNvPr id="47" name="Group 103"/>
                <p:cNvGrpSpPr/>
                <p:nvPr/>
              </p:nvGrpSpPr>
              <p:grpSpPr bwMode="auto">
                <a:xfrm>
                  <a:off x="6246610" y="1231541"/>
                  <a:ext cx="278881" cy="492858"/>
                  <a:chOff x="3508375" y="4529138"/>
                  <a:chExt cx="487363" cy="862013"/>
                </a:xfrm>
                <a:solidFill>
                  <a:schemeClr val="accent1"/>
                </a:solidFill>
              </p:grpSpPr>
              <p:sp>
                <p:nvSpPr>
                  <p:cNvPr id="61" name="Rectangle 60"/>
                  <p:cNvSpPr>
                    <a:spLocks noChangeArrowheads="1"/>
                  </p:cNvSpPr>
                  <p:nvPr/>
                </p:nvSpPr>
                <p:spPr bwMode="auto">
                  <a:xfrm>
                    <a:off x="3881438" y="4529138"/>
                    <a:ext cx="20638" cy="15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62" name="Rectangle 61"/>
                  <p:cNvSpPr>
                    <a:spLocks noChangeArrowheads="1"/>
                  </p:cNvSpPr>
                  <p:nvPr/>
                </p:nvSpPr>
                <p:spPr bwMode="auto">
                  <a:xfrm>
                    <a:off x="3994150" y="5086350"/>
                    <a:ext cx="1588" cy="19050"/>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63" name="Rectangle 62"/>
                  <p:cNvSpPr>
                    <a:spLocks noChangeArrowheads="1"/>
                  </p:cNvSpPr>
                  <p:nvPr/>
                </p:nvSpPr>
                <p:spPr bwMode="auto">
                  <a:xfrm>
                    <a:off x="3994150" y="4678363"/>
                    <a:ext cx="1588" cy="19050"/>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64" name="Rectangle 63"/>
                  <p:cNvSpPr>
                    <a:spLocks noChangeArrowheads="1"/>
                  </p:cNvSpPr>
                  <p:nvPr/>
                </p:nvSpPr>
                <p:spPr bwMode="auto">
                  <a:xfrm>
                    <a:off x="3651250" y="4835525"/>
                    <a:ext cx="106363" cy="1158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65" name="Rectangle 64"/>
                  <p:cNvSpPr>
                    <a:spLocks noChangeArrowheads="1"/>
                  </p:cNvSpPr>
                  <p:nvPr/>
                </p:nvSpPr>
                <p:spPr bwMode="auto">
                  <a:xfrm>
                    <a:off x="3994150" y="4951413"/>
                    <a:ext cx="1588" cy="19050"/>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66" name="Rectangle 65"/>
                  <p:cNvSpPr>
                    <a:spLocks noChangeArrowheads="1"/>
                  </p:cNvSpPr>
                  <p:nvPr/>
                </p:nvSpPr>
                <p:spPr bwMode="auto">
                  <a:xfrm>
                    <a:off x="3651250" y="4970463"/>
                    <a:ext cx="106363" cy="1158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67" name="Rectangle 66"/>
                  <p:cNvSpPr>
                    <a:spLocks noChangeArrowheads="1"/>
                  </p:cNvSpPr>
                  <p:nvPr/>
                </p:nvSpPr>
                <p:spPr bwMode="auto">
                  <a:xfrm>
                    <a:off x="3994150" y="4816475"/>
                    <a:ext cx="1588" cy="19050"/>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68" name="Oval 67"/>
                  <p:cNvSpPr>
                    <a:spLocks noChangeArrowheads="1"/>
                  </p:cNvSpPr>
                  <p:nvPr/>
                </p:nvSpPr>
                <p:spPr bwMode="auto">
                  <a:xfrm>
                    <a:off x="3508375" y="4659313"/>
                    <a:ext cx="52388" cy="52388"/>
                  </a:xfrm>
                  <a:prstGeom prst="ellipse">
                    <a:avLst/>
                  </a:prstGeom>
                  <a:grpFill/>
                  <a:ln w="9525">
                    <a:noFill/>
                    <a:round/>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69" name="Rectangle 68"/>
                  <p:cNvSpPr>
                    <a:spLocks noChangeArrowheads="1"/>
                  </p:cNvSpPr>
                  <p:nvPr/>
                </p:nvSpPr>
                <p:spPr bwMode="auto">
                  <a:xfrm>
                    <a:off x="3630613" y="4529138"/>
                    <a:ext cx="20638" cy="15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70" name="Rectangle 69"/>
                  <p:cNvSpPr>
                    <a:spLocks noChangeArrowheads="1"/>
                  </p:cNvSpPr>
                  <p:nvPr/>
                </p:nvSpPr>
                <p:spPr bwMode="auto">
                  <a:xfrm>
                    <a:off x="3651250" y="5105400"/>
                    <a:ext cx="106363" cy="1158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71" name="Rectangle 70"/>
                  <p:cNvSpPr>
                    <a:spLocks noChangeArrowheads="1"/>
                  </p:cNvSpPr>
                  <p:nvPr/>
                </p:nvSpPr>
                <p:spPr bwMode="auto">
                  <a:xfrm>
                    <a:off x="3630613" y="5389563"/>
                    <a:ext cx="20638" cy="15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72" name="Rectangle 71"/>
                  <p:cNvSpPr>
                    <a:spLocks noChangeArrowheads="1"/>
                  </p:cNvSpPr>
                  <p:nvPr/>
                </p:nvSpPr>
                <p:spPr bwMode="auto">
                  <a:xfrm>
                    <a:off x="3757613" y="4529138"/>
                    <a:ext cx="20638" cy="15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73" name="Rectangle 72"/>
                  <p:cNvSpPr>
                    <a:spLocks noChangeArrowheads="1"/>
                  </p:cNvSpPr>
                  <p:nvPr/>
                </p:nvSpPr>
                <p:spPr bwMode="auto">
                  <a:xfrm>
                    <a:off x="3757613" y="5389563"/>
                    <a:ext cx="20638" cy="15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74" name="Rectangle 73"/>
                  <p:cNvSpPr>
                    <a:spLocks noChangeArrowheads="1"/>
                  </p:cNvSpPr>
                  <p:nvPr/>
                </p:nvSpPr>
                <p:spPr bwMode="auto">
                  <a:xfrm>
                    <a:off x="3994150" y="5221288"/>
                    <a:ext cx="1588" cy="19050"/>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75" name="Rectangle 74"/>
                  <p:cNvSpPr>
                    <a:spLocks noChangeArrowheads="1"/>
                  </p:cNvSpPr>
                  <p:nvPr/>
                </p:nvSpPr>
                <p:spPr bwMode="auto">
                  <a:xfrm>
                    <a:off x="3651250" y="4697413"/>
                    <a:ext cx="106363" cy="119063"/>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76" name="Rectangle 75"/>
                  <p:cNvSpPr>
                    <a:spLocks noChangeArrowheads="1"/>
                  </p:cNvSpPr>
                  <p:nvPr/>
                </p:nvSpPr>
                <p:spPr bwMode="auto">
                  <a:xfrm>
                    <a:off x="3881438" y="5389563"/>
                    <a:ext cx="20638" cy="15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77" name="Rectangle 76"/>
                  <p:cNvSpPr>
                    <a:spLocks noChangeArrowheads="1"/>
                  </p:cNvSpPr>
                  <p:nvPr/>
                </p:nvSpPr>
                <p:spPr bwMode="auto">
                  <a:xfrm>
                    <a:off x="3778250" y="4697413"/>
                    <a:ext cx="103188" cy="119063"/>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78" name="Freeform 77"/>
                  <p:cNvSpPr>
                    <a:spLocks/>
                  </p:cNvSpPr>
                  <p:nvPr/>
                </p:nvSpPr>
                <p:spPr bwMode="auto">
                  <a:xfrm>
                    <a:off x="3602038" y="4681538"/>
                    <a:ext cx="1588" cy="12700"/>
                  </a:xfrm>
                  <a:custGeom>
                    <a:avLst/>
                    <a:gdLst/>
                    <a:ahLst/>
                    <a:cxnLst>
                      <a:cxn ang="0">
                        <a:pos x="0" y="0"/>
                      </a:cxn>
                      <a:cxn ang="0">
                        <a:pos x="0" y="14"/>
                      </a:cxn>
                      <a:cxn ang="0">
                        <a:pos x="1" y="7"/>
                      </a:cxn>
                      <a:cxn ang="0">
                        <a:pos x="0" y="0"/>
                      </a:cxn>
                    </a:cxnLst>
                    <a:rect l="0" t="0" r="r" b="b"/>
                    <a:pathLst>
                      <a:path w="1" h="14">
                        <a:moveTo>
                          <a:pt x="0" y="0"/>
                        </a:moveTo>
                        <a:cubicBezTo>
                          <a:pt x="0" y="14"/>
                          <a:pt x="0" y="14"/>
                          <a:pt x="0" y="14"/>
                        </a:cubicBezTo>
                        <a:cubicBezTo>
                          <a:pt x="1" y="12"/>
                          <a:pt x="1" y="10"/>
                          <a:pt x="1" y="7"/>
                        </a:cubicBezTo>
                        <a:cubicBezTo>
                          <a:pt x="1" y="5"/>
                          <a:pt x="1" y="2"/>
                          <a:pt x="0" y="0"/>
                        </a:cubicBezTo>
                        <a:close/>
                      </a:path>
                    </a:pathLst>
                  </a:custGeom>
                  <a:grpFill/>
                  <a:ln w="9525">
                    <a:noFill/>
                    <a:round/>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79" name="Freeform 78"/>
                  <p:cNvSpPr>
                    <a:spLocks/>
                  </p:cNvSpPr>
                  <p:nvPr/>
                </p:nvSpPr>
                <p:spPr bwMode="auto">
                  <a:xfrm>
                    <a:off x="3532188" y="4529138"/>
                    <a:ext cx="98425" cy="152400"/>
                  </a:xfrm>
                  <a:custGeom>
                    <a:avLst/>
                    <a:gdLst/>
                    <a:ahLst/>
                    <a:cxnLst>
                      <a:cxn ang="0">
                        <a:pos x="103" y="160"/>
                      </a:cxn>
                      <a:cxn ang="0">
                        <a:pos x="103" y="0"/>
                      </a:cxn>
                      <a:cxn ang="0">
                        <a:pos x="87" y="0"/>
                      </a:cxn>
                      <a:cxn ang="0">
                        <a:pos x="0" y="98"/>
                      </a:cxn>
                      <a:cxn ang="0">
                        <a:pos x="3" y="98"/>
                      </a:cxn>
                      <a:cxn ang="0">
                        <a:pos x="74" y="162"/>
                      </a:cxn>
                      <a:cxn ang="0">
                        <a:pos x="74" y="160"/>
                      </a:cxn>
                      <a:cxn ang="0">
                        <a:pos x="103" y="160"/>
                      </a:cxn>
                    </a:cxnLst>
                    <a:rect l="0" t="0" r="r" b="b"/>
                    <a:pathLst>
                      <a:path w="103" h="162">
                        <a:moveTo>
                          <a:pt x="103" y="160"/>
                        </a:moveTo>
                        <a:cubicBezTo>
                          <a:pt x="103" y="0"/>
                          <a:pt x="103" y="0"/>
                          <a:pt x="103" y="0"/>
                        </a:cubicBezTo>
                        <a:cubicBezTo>
                          <a:pt x="87" y="0"/>
                          <a:pt x="87" y="0"/>
                          <a:pt x="87" y="0"/>
                        </a:cubicBezTo>
                        <a:cubicBezTo>
                          <a:pt x="40" y="0"/>
                          <a:pt x="3" y="43"/>
                          <a:pt x="0" y="98"/>
                        </a:cubicBezTo>
                        <a:cubicBezTo>
                          <a:pt x="1" y="98"/>
                          <a:pt x="2" y="98"/>
                          <a:pt x="3" y="98"/>
                        </a:cubicBezTo>
                        <a:cubicBezTo>
                          <a:pt x="40" y="98"/>
                          <a:pt x="71" y="126"/>
                          <a:pt x="74" y="162"/>
                        </a:cubicBezTo>
                        <a:cubicBezTo>
                          <a:pt x="74" y="160"/>
                          <a:pt x="74" y="160"/>
                          <a:pt x="74" y="160"/>
                        </a:cubicBezTo>
                        <a:lnTo>
                          <a:pt x="103" y="160"/>
                        </a:lnTo>
                        <a:close/>
                      </a:path>
                    </a:pathLst>
                  </a:custGeom>
                  <a:grpFill/>
                  <a:ln w="9525">
                    <a:noFill/>
                    <a:round/>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80" name="Freeform 79"/>
                  <p:cNvSpPr>
                    <a:spLocks/>
                  </p:cNvSpPr>
                  <p:nvPr/>
                </p:nvSpPr>
                <p:spPr bwMode="auto">
                  <a:xfrm>
                    <a:off x="3532188" y="4694238"/>
                    <a:ext cx="98425" cy="695325"/>
                  </a:xfrm>
                  <a:custGeom>
                    <a:avLst/>
                    <a:gdLst/>
                    <a:ahLst/>
                    <a:cxnLst>
                      <a:cxn ang="0">
                        <a:pos x="0" y="581"/>
                      </a:cxn>
                      <a:cxn ang="0">
                        <a:pos x="0" y="561"/>
                      </a:cxn>
                      <a:cxn ang="0">
                        <a:pos x="104" y="561"/>
                      </a:cxn>
                      <a:cxn ang="0">
                        <a:pos x="104" y="437"/>
                      </a:cxn>
                      <a:cxn ang="0">
                        <a:pos x="0" y="437"/>
                      </a:cxn>
                      <a:cxn ang="0">
                        <a:pos x="0" y="417"/>
                      </a:cxn>
                      <a:cxn ang="0">
                        <a:pos x="104" y="417"/>
                      </a:cxn>
                      <a:cxn ang="0">
                        <a:pos x="104" y="294"/>
                      </a:cxn>
                      <a:cxn ang="0">
                        <a:pos x="0" y="294"/>
                      </a:cxn>
                      <a:cxn ang="0">
                        <a:pos x="0" y="274"/>
                      </a:cxn>
                      <a:cxn ang="0">
                        <a:pos x="104" y="274"/>
                      </a:cxn>
                      <a:cxn ang="0">
                        <a:pos x="104" y="150"/>
                      </a:cxn>
                      <a:cxn ang="0">
                        <a:pos x="0" y="150"/>
                      </a:cxn>
                      <a:cxn ang="0">
                        <a:pos x="0" y="130"/>
                      </a:cxn>
                      <a:cxn ang="0">
                        <a:pos x="104" y="130"/>
                      </a:cxn>
                      <a:cxn ang="0">
                        <a:pos x="104" y="3"/>
                      </a:cxn>
                      <a:cxn ang="0">
                        <a:pos x="75" y="3"/>
                      </a:cxn>
                      <a:cxn ang="0">
                        <a:pos x="75" y="0"/>
                      </a:cxn>
                      <a:cxn ang="0">
                        <a:pos x="4" y="65"/>
                      </a:cxn>
                      <a:cxn ang="0">
                        <a:pos x="0" y="64"/>
                      </a:cxn>
                      <a:cxn ang="0">
                        <a:pos x="0" y="636"/>
                      </a:cxn>
                      <a:cxn ang="0">
                        <a:pos x="88" y="740"/>
                      </a:cxn>
                      <a:cxn ang="0">
                        <a:pos x="104" y="740"/>
                      </a:cxn>
                      <a:cxn ang="0">
                        <a:pos x="104" y="581"/>
                      </a:cxn>
                      <a:cxn ang="0">
                        <a:pos x="0" y="581"/>
                      </a:cxn>
                    </a:cxnLst>
                    <a:rect l="0" t="0" r="r" b="b"/>
                    <a:pathLst>
                      <a:path w="104" h="740">
                        <a:moveTo>
                          <a:pt x="0" y="581"/>
                        </a:moveTo>
                        <a:cubicBezTo>
                          <a:pt x="0" y="561"/>
                          <a:pt x="0" y="561"/>
                          <a:pt x="0" y="561"/>
                        </a:cubicBezTo>
                        <a:cubicBezTo>
                          <a:pt x="104" y="561"/>
                          <a:pt x="104" y="561"/>
                          <a:pt x="104" y="561"/>
                        </a:cubicBezTo>
                        <a:cubicBezTo>
                          <a:pt x="104" y="437"/>
                          <a:pt x="104" y="437"/>
                          <a:pt x="104" y="437"/>
                        </a:cubicBezTo>
                        <a:cubicBezTo>
                          <a:pt x="0" y="437"/>
                          <a:pt x="0" y="437"/>
                          <a:pt x="0" y="437"/>
                        </a:cubicBezTo>
                        <a:cubicBezTo>
                          <a:pt x="0" y="417"/>
                          <a:pt x="0" y="417"/>
                          <a:pt x="0" y="417"/>
                        </a:cubicBezTo>
                        <a:cubicBezTo>
                          <a:pt x="104" y="417"/>
                          <a:pt x="104" y="417"/>
                          <a:pt x="104" y="417"/>
                        </a:cubicBezTo>
                        <a:cubicBezTo>
                          <a:pt x="104" y="294"/>
                          <a:pt x="104" y="294"/>
                          <a:pt x="104" y="294"/>
                        </a:cubicBezTo>
                        <a:cubicBezTo>
                          <a:pt x="0" y="294"/>
                          <a:pt x="0" y="294"/>
                          <a:pt x="0" y="294"/>
                        </a:cubicBezTo>
                        <a:cubicBezTo>
                          <a:pt x="0" y="274"/>
                          <a:pt x="0" y="274"/>
                          <a:pt x="0" y="274"/>
                        </a:cubicBezTo>
                        <a:cubicBezTo>
                          <a:pt x="104" y="274"/>
                          <a:pt x="104" y="274"/>
                          <a:pt x="104" y="274"/>
                        </a:cubicBezTo>
                        <a:cubicBezTo>
                          <a:pt x="104" y="150"/>
                          <a:pt x="104" y="150"/>
                          <a:pt x="104" y="150"/>
                        </a:cubicBezTo>
                        <a:cubicBezTo>
                          <a:pt x="0" y="150"/>
                          <a:pt x="0" y="150"/>
                          <a:pt x="0" y="150"/>
                        </a:cubicBezTo>
                        <a:cubicBezTo>
                          <a:pt x="0" y="130"/>
                          <a:pt x="0" y="130"/>
                          <a:pt x="0" y="130"/>
                        </a:cubicBezTo>
                        <a:cubicBezTo>
                          <a:pt x="104" y="130"/>
                          <a:pt x="104" y="130"/>
                          <a:pt x="104" y="130"/>
                        </a:cubicBezTo>
                        <a:cubicBezTo>
                          <a:pt x="104" y="3"/>
                          <a:pt x="104" y="3"/>
                          <a:pt x="104" y="3"/>
                        </a:cubicBezTo>
                        <a:cubicBezTo>
                          <a:pt x="75" y="3"/>
                          <a:pt x="75" y="3"/>
                          <a:pt x="75" y="3"/>
                        </a:cubicBezTo>
                        <a:cubicBezTo>
                          <a:pt x="75" y="0"/>
                          <a:pt x="75" y="0"/>
                          <a:pt x="75" y="0"/>
                        </a:cubicBezTo>
                        <a:cubicBezTo>
                          <a:pt x="72" y="36"/>
                          <a:pt x="41" y="65"/>
                          <a:pt x="4" y="65"/>
                        </a:cubicBezTo>
                        <a:cubicBezTo>
                          <a:pt x="3" y="65"/>
                          <a:pt x="2" y="64"/>
                          <a:pt x="0" y="64"/>
                        </a:cubicBezTo>
                        <a:cubicBezTo>
                          <a:pt x="0" y="636"/>
                          <a:pt x="0" y="636"/>
                          <a:pt x="0" y="636"/>
                        </a:cubicBezTo>
                        <a:cubicBezTo>
                          <a:pt x="0" y="694"/>
                          <a:pt x="39" y="740"/>
                          <a:pt x="88" y="740"/>
                        </a:cubicBezTo>
                        <a:cubicBezTo>
                          <a:pt x="104" y="740"/>
                          <a:pt x="104" y="740"/>
                          <a:pt x="104" y="740"/>
                        </a:cubicBezTo>
                        <a:cubicBezTo>
                          <a:pt x="104" y="581"/>
                          <a:pt x="104" y="581"/>
                          <a:pt x="104" y="581"/>
                        </a:cubicBezTo>
                        <a:lnTo>
                          <a:pt x="0" y="581"/>
                        </a:lnTo>
                        <a:close/>
                      </a:path>
                    </a:pathLst>
                  </a:custGeom>
                  <a:grpFill/>
                  <a:ln w="9525">
                    <a:noFill/>
                    <a:round/>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81" name="Rectangle 80"/>
                  <p:cNvSpPr>
                    <a:spLocks noChangeArrowheads="1"/>
                  </p:cNvSpPr>
                  <p:nvPr/>
                </p:nvSpPr>
                <p:spPr bwMode="auto">
                  <a:xfrm>
                    <a:off x="3651250" y="4529138"/>
                    <a:ext cx="106363" cy="149225"/>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82" name="Rectangle 81"/>
                  <p:cNvSpPr>
                    <a:spLocks noChangeArrowheads="1"/>
                  </p:cNvSpPr>
                  <p:nvPr/>
                </p:nvSpPr>
                <p:spPr bwMode="auto">
                  <a:xfrm>
                    <a:off x="3651250" y="5240338"/>
                    <a:ext cx="106363" cy="149225"/>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83" name="Freeform 82"/>
                  <p:cNvSpPr>
                    <a:spLocks/>
                  </p:cNvSpPr>
                  <p:nvPr/>
                </p:nvSpPr>
                <p:spPr bwMode="auto">
                  <a:xfrm>
                    <a:off x="3902075" y="4529138"/>
                    <a:ext cx="92075" cy="149225"/>
                  </a:xfrm>
                  <a:custGeom>
                    <a:avLst/>
                    <a:gdLst/>
                    <a:ahLst/>
                    <a:cxnLst>
                      <a:cxn ang="0">
                        <a:pos x="97" y="160"/>
                      </a:cxn>
                      <a:cxn ang="0">
                        <a:pos x="97" y="104"/>
                      </a:cxn>
                      <a:cxn ang="0">
                        <a:pos x="10" y="0"/>
                      </a:cxn>
                      <a:cxn ang="0">
                        <a:pos x="0" y="0"/>
                      </a:cxn>
                      <a:cxn ang="0">
                        <a:pos x="0" y="160"/>
                      </a:cxn>
                      <a:cxn ang="0">
                        <a:pos x="97" y="160"/>
                      </a:cxn>
                    </a:cxnLst>
                    <a:rect l="0" t="0" r="r" b="b"/>
                    <a:pathLst>
                      <a:path w="97" h="160">
                        <a:moveTo>
                          <a:pt x="97" y="160"/>
                        </a:moveTo>
                        <a:cubicBezTo>
                          <a:pt x="97" y="104"/>
                          <a:pt x="97" y="104"/>
                          <a:pt x="97" y="104"/>
                        </a:cubicBezTo>
                        <a:cubicBezTo>
                          <a:pt x="97" y="47"/>
                          <a:pt x="58" y="0"/>
                          <a:pt x="10" y="0"/>
                        </a:cubicBezTo>
                        <a:cubicBezTo>
                          <a:pt x="0" y="0"/>
                          <a:pt x="0" y="0"/>
                          <a:pt x="0" y="0"/>
                        </a:cubicBezTo>
                        <a:cubicBezTo>
                          <a:pt x="0" y="160"/>
                          <a:pt x="0" y="160"/>
                          <a:pt x="0" y="160"/>
                        </a:cubicBezTo>
                        <a:lnTo>
                          <a:pt x="97" y="160"/>
                        </a:lnTo>
                        <a:close/>
                      </a:path>
                    </a:pathLst>
                  </a:custGeom>
                  <a:grpFill/>
                  <a:ln w="9525">
                    <a:noFill/>
                    <a:round/>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84" name="Rectangle 83"/>
                  <p:cNvSpPr>
                    <a:spLocks noChangeArrowheads="1"/>
                  </p:cNvSpPr>
                  <p:nvPr/>
                </p:nvSpPr>
                <p:spPr bwMode="auto">
                  <a:xfrm>
                    <a:off x="3778250" y="4529138"/>
                    <a:ext cx="103188" cy="149225"/>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85" name="Rectangle 84"/>
                  <p:cNvSpPr>
                    <a:spLocks noChangeArrowheads="1"/>
                  </p:cNvSpPr>
                  <p:nvPr/>
                </p:nvSpPr>
                <p:spPr bwMode="auto">
                  <a:xfrm>
                    <a:off x="3902075" y="4835525"/>
                    <a:ext cx="92075" cy="1158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86" name="Rectangle 85"/>
                  <p:cNvSpPr>
                    <a:spLocks noChangeArrowheads="1"/>
                  </p:cNvSpPr>
                  <p:nvPr/>
                </p:nvSpPr>
                <p:spPr bwMode="auto">
                  <a:xfrm>
                    <a:off x="3902075" y="4697413"/>
                    <a:ext cx="92075" cy="119063"/>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87" name="Rectangle 86"/>
                  <p:cNvSpPr>
                    <a:spLocks noChangeArrowheads="1"/>
                  </p:cNvSpPr>
                  <p:nvPr/>
                </p:nvSpPr>
                <p:spPr bwMode="auto">
                  <a:xfrm>
                    <a:off x="3778250" y="5240338"/>
                    <a:ext cx="103188" cy="149225"/>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88" name="Rectangle 87"/>
                  <p:cNvSpPr>
                    <a:spLocks noChangeArrowheads="1"/>
                  </p:cNvSpPr>
                  <p:nvPr/>
                </p:nvSpPr>
                <p:spPr bwMode="auto">
                  <a:xfrm>
                    <a:off x="3902075" y="4970463"/>
                    <a:ext cx="92075" cy="1158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89" name="Freeform 88"/>
                  <p:cNvSpPr>
                    <a:spLocks/>
                  </p:cNvSpPr>
                  <p:nvPr/>
                </p:nvSpPr>
                <p:spPr bwMode="auto">
                  <a:xfrm>
                    <a:off x="3902075" y="5240338"/>
                    <a:ext cx="92075" cy="149225"/>
                  </a:xfrm>
                  <a:custGeom>
                    <a:avLst/>
                    <a:gdLst/>
                    <a:ahLst/>
                    <a:cxnLst>
                      <a:cxn ang="0">
                        <a:pos x="0" y="159"/>
                      </a:cxn>
                      <a:cxn ang="0">
                        <a:pos x="10" y="159"/>
                      </a:cxn>
                      <a:cxn ang="0">
                        <a:pos x="97" y="55"/>
                      </a:cxn>
                      <a:cxn ang="0">
                        <a:pos x="97" y="0"/>
                      </a:cxn>
                      <a:cxn ang="0">
                        <a:pos x="0" y="0"/>
                      </a:cxn>
                      <a:cxn ang="0">
                        <a:pos x="0" y="159"/>
                      </a:cxn>
                    </a:cxnLst>
                    <a:rect l="0" t="0" r="r" b="b"/>
                    <a:pathLst>
                      <a:path w="97" h="159">
                        <a:moveTo>
                          <a:pt x="0" y="159"/>
                        </a:moveTo>
                        <a:cubicBezTo>
                          <a:pt x="10" y="159"/>
                          <a:pt x="10" y="159"/>
                          <a:pt x="10" y="159"/>
                        </a:cubicBezTo>
                        <a:cubicBezTo>
                          <a:pt x="58" y="159"/>
                          <a:pt x="97" y="113"/>
                          <a:pt x="97" y="55"/>
                        </a:cubicBezTo>
                        <a:cubicBezTo>
                          <a:pt x="97" y="0"/>
                          <a:pt x="97" y="0"/>
                          <a:pt x="97" y="0"/>
                        </a:cubicBezTo>
                        <a:cubicBezTo>
                          <a:pt x="0" y="0"/>
                          <a:pt x="0" y="0"/>
                          <a:pt x="0" y="0"/>
                        </a:cubicBezTo>
                        <a:lnTo>
                          <a:pt x="0" y="159"/>
                        </a:lnTo>
                        <a:close/>
                      </a:path>
                    </a:pathLst>
                  </a:custGeom>
                  <a:grpFill/>
                  <a:ln w="9525">
                    <a:noFill/>
                    <a:round/>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90" name="Rectangle 89"/>
                  <p:cNvSpPr>
                    <a:spLocks noChangeArrowheads="1"/>
                  </p:cNvSpPr>
                  <p:nvPr/>
                </p:nvSpPr>
                <p:spPr bwMode="auto">
                  <a:xfrm>
                    <a:off x="3902075" y="5105400"/>
                    <a:ext cx="92075" cy="1158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91" name="Rectangle 90"/>
                  <p:cNvSpPr>
                    <a:spLocks noChangeArrowheads="1"/>
                  </p:cNvSpPr>
                  <p:nvPr/>
                </p:nvSpPr>
                <p:spPr bwMode="auto">
                  <a:xfrm>
                    <a:off x="3778250" y="4835525"/>
                    <a:ext cx="103188" cy="1158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92" name="Rectangle 91"/>
                  <p:cNvSpPr>
                    <a:spLocks noChangeArrowheads="1"/>
                  </p:cNvSpPr>
                  <p:nvPr/>
                </p:nvSpPr>
                <p:spPr bwMode="auto">
                  <a:xfrm>
                    <a:off x="3778250" y="4970463"/>
                    <a:ext cx="103188" cy="1158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93" name="Rectangle 92"/>
                  <p:cNvSpPr>
                    <a:spLocks noChangeArrowheads="1"/>
                  </p:cNvSpPr>
                  <p:nvPr/>
                </p:nvSpPr>
                <p:spPr bwMode="auto">
                  <a:xfrm>
                    <a:off x="3778250" y="5105400"/>
                    <a:ext cx="103188" cy="1158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grpSp>
          </p:grpSp>
          <p:sp>
            <p:nvSpPr>
              <p:cNvPr id="37" name="TextBox 36"/>
              <p:cNvSpPr txBox="1"/>
              <p:nvPr/>
            </p:nvSpPr>
            <p:spPr>
              <a:xfrm>
                <a:off x="4226022" y="1828789"/>
                <a:ext cx="1388297" cy="369332"/>
              </a:xfrm>
              <a:prstGeom prst="rect">
                <a:avLst/>
              </a:prstGeom>
              <a:noFill/>
            </p:spPr>
            <p:txBody>
              <a:bodyPr wrap="none" rtlCol="0">
                <a:spAutoFit/>
              </a:bodyPr>
              <a:lstStyle/>
              <a:p>
                <a:pPr defTabSz="696690">
                  <a:spcBef>
                    <a:spcPct val="50000"/>
                  </a:spcBef>
                </a:pPr>
                <a:r>
                  <a:rPr lang="en-US" sz="1200" dirty="0">
                    <a:solidFill>
                      <a:srgbClr val="000000"/>
                    </a:solidFill>
                    <a:latin typeface="Tahoma" pitchFamily="34" charset="0"/>
                    <a:ea typeface="+mn-ea"/>
                    <a:cs typeface="+mn-cs"/>
                  </a:rPr>
                  <a:t>Data Centers</a:t>
                </a:r>
              </a:p>
            </p:txBody>
          </p:sp>
          <p:grpSp>
            <p:nvGrpSpPr>
              <p:cNvPr id="48" name="Group 172"/>
              <p:cNvGrpSpPr/>
              <p:nvPr/>
            </p:nvGrpSpPr>
            <p:grpSpPr>
              <a:xfrm>
                <a:off x="4415169" y="1372846"/>
                <a:ext cx="975111" cy="418209"/>
                <a:chOff x="5135629" y="1212193"/>
                <a:chExt cx="1188173" cy="509588"/>
              </a:xfrm>
            </p:grpSpPr>
            <p:sp>
              <p:nvSpPr>
                <p:cNvPr id="55" name="Freeform 64"/>
                <p:cNvSpPr>
                  <a:spLocks noEditPoints="1"/>
                </p:cNvSpPr>
                <p:nvPr/>
              </p:nvSpPr>
              <p:spPr bwMode="auto">
                <a:xfrm>
                  <a:off x="5135629" y="1212193"/>
                  <a:ext cx="398462" cy="357187"/>
                </a:xfrm>
                <a:custGeom>
                  <a:avLst/>
                  <a:gdLst/>
                  <a:ahLst/>
                  <a:cxnLst>
                    <a:cxn ang="0">
                      <a:pos x="422" y="324"/>
                    </a:cxn>
                    <a:cxn ang="0">
                      <a:pos x="422" y="49"/>
                    </a:cxn>
                    <a:cxn ang="0">
                      <a:pos x="421" y="49"/>
                    </a:cxn>
                    <a:cxn ang="0">
                      <a:pos x="218" y="0"/>
                    </a:cxn>
                    <a:cxn ang="0">
                      <a:pos x="15" y="50"/>
                    </a:cxn>
                    <a:cxn ang="0">
                      <a:pos x="23" y="50"/>
                    </a:cxn>
                    <a:cxn ang="0">
                      <a:pos x="96" y="122"/>
                    </a:cxn>
                    <a:cxn ang="0">
                      <a:pos x="23" y="195"/>
                    </a:cxn>
                    <a:cxn ang="0">
                      <a:pos x="16" y="194"/>
                    </a:cxn>
                    <a:cxn ang="0">
                      <a:pos x="16" y="323"/>
                    </a:cxn>
                    <a:cxn ang="0">
                      <a:pos x="15" y="325"/>
                    </a:cxn>
                    <a:cxn ang="0">
                      <a:pos x="16" y="327"/>
                    </a:cxn>
                    <a:cxn ang="0">
                      <a:pos x="16" y="328"/>
                    </a:cxn>
                    <a:cxn ang="0">
                      <a:pos x="16" y="328"/>
                    </a:cxn>
                    <a:cxn ang="0">
                      <a:pos x="218" y="376"/>
                    </a:cxn>
                    <a:cxn ang="0">
                      <a:pos x="421" y="328"/>
                    </a:cxn>
                    <a:cxn ang="0">
                      <a:pos x="422" y="328"/>
                    </a:cxn>
                    <a:cxn ang="0">
                      <a:pos x="422" y="326"/>
                    </a:cxn>
                    <a:cxn ang="0">
                      <a:pos x="422" y="325"/>
                    </a:cxn>
                    <a:cxn ang="0">
                      <a:pos x="422" y="324"/>
                    </a:cxn>
                    <a:cxn ang="0">
                      <a:pos x="55" y="120"/>
                    </a:cxn>
                    <a:cxn ang="0">
                      <a:pos x="27" y="92"/>
                    </a:cxn>
                    <a:cxn ang="0">
                      <a:pos x="0" y="120"/>
                    </a:cxn>
                    <a:cxn ang="0">
                      <a:pos x="27" y="147"/>
                    </a:cxn>
                    <a:cxn ang="0">
                      <a:pos x="55" y="120"/>
                    </a:cxn>
                  </a:cxnLst>
                  <a:rect l="0" t="0" r="r" b="b"/>
                  <a:pathLst>
                    <a:path w="422" h="376">
                      <a:moveTo>
                        <a:pt x="422" y="324"/>
                      </a:moveTo>
                      <a:cubicBezTo>
                        <a:pt x="422" y="49"/>
                        <a:pt x="422" y="49"/>
                        <a:pt x="422" y="49"/>
                      </a:cubicBezTo>
                      <a:cubicBezTo>
                        <a:pt x="421" y="49"/>
                        <a:pt x="421" y="49"/>
                        <a:pt x="421" y="49"/>
                      </a:cubicBezTo>
                      <a:cubicBezTo>
                        <a:pt x="416" y="22"/>
                        <a:pt x="327" y="0"/>
                        <a:pt x="218" y="0"/>
                      </a:cubicBezTo>
                      <a:cubicBezTo>
                        <a:pt x="108" y="0"/>
                        <a:pt x="18" y="23"/>
                        <a:pt x="15" y="50"/>
                      </a:cubicBezTo>
                      <a:cubicBezTo>
                        <a:pt x="18" y="50"/>
                        <a:pt x="20" y="50"/>
                        <a:pt x="23" y="50"/>
                      </a:cubicBezTo>
                      <a:cubicBezTo>
                        <a:pt x="63" y="50"/>
                        <a:pt x="96" y="82"/>
                        <a:pt x="96" y="122"/>
                      </a:cubicBezTo>
                      <a:cubicBezTo>
                        <a:pt x="96" y="162"/>
                        <a:pt x="63" y="195"/>
                        <a:pt x="23" y="195"/>
                      </a:cubicBezTo>
                      <a:cubicBezTo>
                        <a:pt x="21" y="195"/>
                        <a:pt x="18" y="194"/>
                        <a:pt x="16" y="194"/>
                      </a:cubicBezTo>
                      <a:cubicBezTo>
                        <a:pt x="16" y="323"/>
                        <a:pt x="16" y="323"/>
                        <a:pt x="16" y="323"/>
                      </a:cubicBezTo>
                      <a:cubicBezTo>
                        <a:pt x="15" y="324"/>
                        <a:pt x="15" y="324"/>
                        <a:pt x="15" y="325"/>
                      </a:cubicBezTo>
                      <a:cubicBezTo>
                        <a:pt x="15" y="326"/>
                        <a:pt x="15" y="327"/>
                        <a:pt x="16" y="327"/>
                      </a:cubicBezTo>
                      <a:cubicBezTo>
                        <a:pt x="16" y="328"/>
                        <a:pt x="16" y="328"/>
                        <a:pt x="16" y="328"/>
                      </a:cubicBezTo>
                      <a:cubicBezTo>
                        <a:pt x="16" y="328"/>
                        <a:pt x="16" y="328"/>
                        <a:pt x="16" y="328"/>
                      </a:cubicBezTo>
                      <a:cubicBezTo>
                        <a:pt x="21" y="355"/>
                        <a:pt x="110" y="376"/>
                        <a:pt x="218" y="376"/>
                      </a:cubicBezTo>
                      <a:cubicBezTo>
                        <a:pt x="327" y="376"/>
                        <a:pt x="416" y="355"/>
                        <a:pt x="421" y="328"/>
                      </a:cubicBezTo>
                      <a:cubicBezTo>
                        <a:pt x="422" y="328"/>
                        <a:pt x="422" y="328"/>
                        <a:pt x="422" y="328"/>
                      </a:cubicBezTo>
                      <a:cubicBezTo>
                        <a:pt x="422" y="326"/>
                        <a:pt x="422" y="326"/>
                        <a:pt x="422" y="326"/>
                      </a:cubicBezTo>
                      <a:cubicBezTo>
                        <a:pt x="422" y="326"/>
                        <a:pt x="422" y="325"/>
                        <a:pt x="422" y="325"/>
                      </a:cubicBezTo>
                      <a:cubicBezTo>
                        <a:pt x="422" y="325"/>
                        <a:pt x="422" y="325"/>
                        <a:pt x="422" y="324"/>
                      </a:cubicBezTo>
                      <a:close/>
                      <a:moveTo>
                        <a:pt x="55" y="120"/>
                      </a:moveTo>
                      <a:cubicBezTo>
                        <a:pt x="55" y="105"/>
                        <a:pt x="42" y="92"/>
                        <a:pt x="27" y="92"/>
                      </a:cubicBezTo>
                      <a:cubicBezTo>
                        <a:pt x="12" y="92"/>
                        <a:pt x="0" y="105"/>
                        <a:pt x="0" y="120"/>
                      </a:cubicBezTo>
                      <a:cubicBezTo>
                        <a:pt x="0" y="135"/>
                        <a:pt x="12" y="147"/>
                        <a:pt x="27" y="147"/>
                      </a:cubicBezTo>
                      <a:cubicBezTo>
                        <a:pt x="42" y="147"/>
                        <a:pt x="55" y="135"/>
                        <a:pt x="55" y="120"/>
                      </a:cubicBezTo>
                      <a:close/>
                    </a:path>
                  </a:pathLst>
                </a:custGeom>
                <a:solidFill>
                  <a:schemeClr val="accent3">
                    <a:lumMod val="65000"/>
                  </a:schemeClr>
                </a:solidFill>
                <a:ln w="9525">
                  <a:noFill/>
                  <a:round/>
                  <a:headEnd/>
                  <a:tailEnd/>
                </a:ln>
              </p:spPr>
              <p:txBody>
                <a:bodyPr/>
                <a:lstStyle/>
                <a:p>
                  <a:pPr defTabSz="696690">
                    <a:spcBef>
                      <a:spcPct val="50000"/>
                    </a:spcBef>
                  </a:pPr>
                  <a:endParaRPr lang="en-US">
                    <a:solidFill>
                      <a:srgbClr val="000000"/>
                    </a:solidFill>
                    <a:latin typeface="Tahoma"/>
                    <a:ea typeface="+mn-ea"/>
                    <a:cs typeface="+mn-cs"/>
                  </a:endParaRPr>
                </a:p>
              </p:txBody>
            </p:sp>
            <p:sp>
              <p:nvSpPr>
                <p:cNvPr id="56" name="Freeform 64"/>
                <p:cNvSpPr>
                  <a:spLocks noEditPoints="1"/>
                </p:cNvSpPr>
                <p:nvPr/>
              </p:nvSpPr>
              <p:spPr bwMode="auto">
                <a:xfrm>
                  <a:off x="5530484" y="1364594"/>
                  <a:ext cx="398462" cy="357187"/>
                </a:xfrm>
                <a:custGeom>
                  <a:avLst/>
                  <a:gdLst/>
                  <a:ahLst/>
                  <a:cxnLst>
                    <a:cxn ang="0">
                      <a:pos x="422" y="324"/>
                    </a:cxn>
                    <a:cxn ang="0">
                      <a:pos x="422" y="49"/>
                    </a:cxn>
                    <a:cxn ang="0">
                      <a:pos x="421" y="49"/>
                    </a:cxn>
                    <a:cxn ang="0">
                      <a:pos x="218" y="0"/>
                    </a:cxn>
                    <a:cxn ang="0">
                      <a:pos x="15" y="50"/>
                    </a:cxn>
                    <a:cxn ang="0">
                      <a:pos x="23" y="50"/>
                    </a:cxn>
                    <a:cxn ang="0">
                      <a:pos x="96" y="122"/>
                    </a:cxn>
                    <a:cxn ang="0">
                      <a:pos x="23" y="195"/>
                    </a:cxn>
                    <a:cxn ang="0">
                      <a:pos x="16" y="194"/>
                    </a:cxn>
                    <a:cxn ang="0">
                      <a:pos x="16" y="323"/>
                    </a:cxn>
                    <a:cxn ang="0">
                      <a:pos x="15" y="325"/>
                    </a:cxn>
                    <a:cxn ang="0">
                      <a:pos x="16" y="327"/>
                    </a:cxn>
                    <a:cxn ang="0">
                      <a:pos x="16" y="328"/>
                    </a:cxn>
                    <a:cxn ang="0">
                      <a:pos x="16" y="328"/>
                    </a:cxn>
                    <a:cxn ang="0">
                      <a:pos x="218" y="376"/>
                    </a:cxn>
                    <a:cxn ang="0">
                      <a:pos x="421" y="328"/>
                    </a:cxn>
                    <a:cxn ang="0">
                      <a:pos x="422" y="328"/>
                    </a:cxn>
                    <a:cxn ang="0">
                      <a:pos x="422" y="326"/>
                    </a:cxn>
                    <a:cxn ang="0">
                      <a:pos x="422" y="325"/>
                    </a:cxn>
                    <a:cxn ang="0">
                      <a:pos x="422" y="324"/>
                    </a:cxn>
                    <a:cxn ang="0">
                      <a:pos x="55" y="120"/>
                    </a:cxn>
                    <a:cxn ang="0">
                      <a:pos x="27" y="92"/>
                    </a:cxn>
                    <a:cxn ang="0">
                      <a:pos x="0" y="120"/>
                    </a:cxn>
                    <a:cxn ang="0">
                      <a:pos x="27" y="147"/>
                    </a:cxn>
                    <a:cxn ang="0">
                      <a:pos x="55" y="120"/>
                    </a:cxn>
                  </a:cxnLst>
                  <a:rect l="0" t="0" r="r" b="b"/>
                  <a:pathLst>
                    <a:path w="422" h="376">
                      <a:moveTo>
                        <a:pt x="422" y="324"/>
                      </a:moveTo>
                      <a:cubicBezTo>
                        <a:pt x="422" y="49"/>
                        <a:pt x="422" y="49"/>
                        <a:pt x="422" y="49"/>
                      </a:cubicBezTo>
                      <a:cubicBezTo>
                        <a:pt x="421" y="49"/>
                        <a:pt x="421" y="49"/>
                        <a:pt x="421" y="49"/>
                      </a:cubicBezTo>
                      <a:cubicBezTo>
                        <a:pt x="416" y="22"/>
                        <a:pt x="327" y="0"/>
                        <a:pt x="218" y="0"/>
                      </a:cubicBezTo>
                      <a:cubicBezTo>
                        <a:pt x="108" y="0"/>
                        <a:pt x="18" y="23"/>
                        <a:pt x="15" y="50"/>
                      </a:cubicBezTo>
                      <a:cubicBezTo>
                        <a:pt x="18" y="50"/>
                        <a:pt x="20" y="50"/>
                        <a:pt x="23" y="50"/>
                      </a:cubicBezTo>
                      <a:cubicBezTo>
                        <a:pt x="63" y="50"/>
                        <a:pt x="96" y="82"/>
                        <a:pt x="96" y="122"/>
                      </a:cubicBezTo>
                      <a:cubicBezTo>
                        <a:pt x="96" y="162"/>
                        <a:pt x="63" y="195"/>
                        <a:pt x="23" y="195"/>
                      </a:cubicBezTo>
                      <a:cubicBezTo>
                        <a:pt x="21" y="195"/>
                        <a:pt x="18" y="194"/>
                        <a:pt x="16" y="194"/>
                      </a:cubicBezTo>
                      <a:cubicBezTo>
                        <a:pt x="16" y="323"/>
                        <a:pt x="16" y="323"/>
                        <a:pt x="16" y="323"/>
                      </a:cubicBezTo>
                      <a:cubicBezTo>
                        <a:pt x="15" y="324"/>
                        <a:pt x="15" y="324"/>
                        <a:pt x="15" y="325"/>
                      </a:cubicBezTo>
                      <a:cubicBezTo>
                        <a:pt x="15" y="326"/>
                        <a:pt x="15" y="327"/>
                        <a:pt x="16" y="327"/>
                      </a:cubicBezTo>
                      <a:cubicBezTo>
                        <a:pt x="16" y="328"/>
                        <a:pt x="16" y="328"/>
                        <a:pt x="16" y="328"/>
                      </a:cubicBezTo>
                      <a:cubicBezTo>
                        <a:pt x="16" y="328"/>
                        <a:pt x="16" y="328"/>
                        <a:pt x="16" y="328"/>
                      </a:cubicBezTo>
                      <a:cubicBezTo>
                        <a:pt x="21" y="355"/>
                        <a:pt x="110" y="376"/>
                        <a:pt x="218" y="376"/>
                      </a:cubicBezTo>
                      <a:cubicBezTo>
                        <a:pt x="327" y="376"/>
                        <a:pt x="416" y="355"/>
                        <a:pt x="421" y="328"/>
                      </a:cubicBezTo>
                      <a:cubicBezTo>
                        <a:pt x="422" y="328"/>
                        <a:pt x="422" y="328"/>
                        <a:pt x="422" y="328"/>
                      </a:cubicBezTo>
                      <a:cubicBezTo>
                        <a:pt x="422" y="326"/>
                        <a:pt x="422" y="326"/>
                        <a:pt x="422" y="326"/>
                      </a:cubicBezTo>
                      <a:cubicBezTo>
                        <a:pt x="422" y="326"/>
                        <a:pt x="422" y="325"/>
                        <a:pt x="422" y="325"/>
                      </a:cubicBezTo>
                      <a:cubicBezTo>
                        <a:pt x="422" y="325"/>
                        <a:pt x="422" y="325"/>
                        <a:pt x="422" y="324"/>
                      </a:cubicBezTo>
                      <a:close/>
                      <a:moveTo>
                        <a:pt x="55" y="120"/>
                      </a:moveTo>
                      <a:cubicBezTo>
                        <a:pt x="55" y="105"/>
                        <a:pt x="42" y="92"/>
                        <a:pt x="27" y="92"/>
                      </a:cubicBezTo>
                      <a:cubicBezTo>
                        <a:pt x="12" y="92"/>
                        <a:pt x="0" y="105"/>
                        <a:pt x="0" y="120"/>
                      </a:cubicBezTo>
                      <a:cubicBezTo>
                        <a:pt x="0" y="135"/>
                        <a:pt x="12" y="147"/>
                        <a:pt x="27" y="147"/>
                      </a:cubicBezTo>
                      <a:cubicBezTo>
                        <a:pt x="42" y="147"/>
                        <a:pt x="55" y="135"/>
                        <a:pt x="55" y="120"/>
                      </a:cubicBezTo>
                      <a:close/>
                    </a:path>
                  </a:pathLst>
                </a:custGeom>
                <a:solidFill>
                  <a:schemeClr val="accent3">
                    <a:lumMod val="65000"/>
                  </a:schemeClr>
                </a:solidFill>
                <a:ln w="9525">
                  <a:noFill/>
                  <a:round/>
                  <a:headEnd/>
                  <a:tailEnd/>
                </a:ln>
              </p:spPr>
              <p:txBody>
                <a:bodyPr/>
                <a:lstStyle/>
                <a:p>
                  <a:pPr defTabSz="696690">
                    <a:spcBef>
                      <a:spcPct val="50000"/>
                    </a:spcBef>
                  </a:pPr>
                  <a:endParaRPr lang="en-US">
                    <a:solidFill>
                      <a:srgbClr val="000000"/>
                    </a:solidFill>
                    <a:latin typeface="Tahoma"/>
                    <a:ea typeface="+mn-ea"/>
                    <a:cs typeface="+mn-cs"/>
                  </a:endParaRPr>
                </a:p>
              </p:txBody>
            </p:sp>
            <p:sp>
              <p:nvSpPr>
                <p:cNvPr id="57" name="Freeform 64"/>
                <p:cNvSpPr>
                  <a:spLocks noEditPoints="1"/>
                </p:cNvSpPr>
                <p:nvPr/>
              </p:nvSpPr>
              <p:spPr bwMode="auto">
                <a:xfrm>
                  <a:off x="5925340" y="1212193"/>
                  <a:ext cx="398462" cy="357187"/>
                </a:xfrm>
                <a:custGeom>
                  <a:avLst/>
                  <a:gdLst/>
                  <a:ahLst/>
                  <a:cxnLst>
                    <a:cxn ang="0">
                      <a:pos x="422" y="324"/>
                    </a:cxn>
                    <a:cxn ang="0">
                      <a:pos x="422" y="49"/>
                    </a:cxn>
                    <a:cxn ang="0">
                      <a:pos x="421" y="49"/>
                    </a:cxn>
                    <a:cxn ang="0">
                      <a:pos x="218" y="0"/>
                    </a:cxn>
                    <a:cxn ang="0">
                      <a:pos x="15" y="50"/>
                    </a:cxn>
                    <a:cxn ang="0">
                      <a:pos x="23" y="50"/>
                    </a:cxn>
                    <a:cxn ang="0">
                      <a:pos x="96" y="122"/>
                    </a:cxn>
                    <a:cxn ang="0">
                      <a:pos x="23" y="195"/>
                    </a:cxn>
                    <a:cxn ang="0">
                      <a:pos x="16" y="194"/>
                    </a:cxn>
                    <a:cxn ang="0">
                      <a:pos x="16" y="323"/>
                    </a:cxn>
                    <a:cxn ang="0">
                      <a:pos x="15" y="325"/>
                    </a:cxn>
                    <a:cxn ang="0">
                      <a:pos x="16" y="327"/>
                    </a:cxn>
                    <a:cxn ang="0">
                      <a:pos x="16" y="328"/>
                    </a:cxn>
                    <a:cxn ang="0">
                      <a:pos x="16" y="328"/>
                    </a:cxn>
                    <a:cxn ang="0">
                      <a:pos x="218" y="376"/>
                    </a:cxn>
                    <a:cxn ang="0">
                      <a:pos x="421" y="328"/>
                    </a:cxn>
                    <a:cxn ang="0">
                      <a:pos x="422" y="328"/>
                    </a:cxn>
                    <a:cxn ang="0">
                      <a:pos x="422" y="326"/>
                    </a:cxn>
                    <a:cxn ang="0">
                      <a:pos x="422" y="325"/>
                    </a:cxn>
                    <a:cxn ang="0">
                      <a:pos x="422" y="324"/>
                    </a:cxn>
                    <a:cxn ang="0">
                      <a:pos x="55" y="120"/>
                    </a:cxn>
                    <a:cxn ang="0">
                      <a:pos x="27" y="92"/>
                    </a:cxn>
                    <a:cxn ang="0">
                      <a:pos x="0" y="120"/>
                    </a:cxn>
                    <a:cxn ang="0">
                      <a:pos x="27" y="147"/>
                    </a:cxn>
                    <a:cxn ang="0">
                      <a:pos x="55" y="120"/>
                    </a:cxn>
                  </a:cxnLst>
                  <a:rect l="0" t="0" r="r" b="b"/>
                  <a:pathLst>
                    <a:path w="422" h="376">
                      <a:moveTo>
                        <a:pt x="422" y="324"/>
                      </a:moveTo>
                      <a:cubicBezTo>
                        <a:pt x="422" y="49"/>
                        <a:pt x="422" y="49"/>
                        <a:pt x="422" y="49"/>
                      </a:cubicBezTo>
                      <a:cubicBezTo>
                        <a:pt x="421" y="49"/>
                        <a:pt x="421" y="49"/>
                        <a:pt x="421" y="49"/>
                      </a:cubicBezTo>
                      <a:cubicBezTo>
                        <a:pt x="416" y="22"/>
                        <a:pt x="327" y="0"/>
                        <a:pt x="218" y="0"/>
                      </a:cubicBezTo>
                      <a:cubicBezTo>
                        <a:pt x="108" y="0"/>
                        <a:pt x="18" y="23"/>
                        <a:pt x="15" y="50"/>
                      </a:cubicBezTo>
                      <a:cubicBezTo>
                        <a:pt x="18" y="50"/>
                        <a:pt x="20" y="50"/>
                        <a:pt x="23" y="50"/>
                      </a:cubicBezTo>
                      <a:cubicBezTo>
                        <a:pt x="63" y="50"/>
                        <a:pt x="96" y="82"/>
                        <a:pt x="96" y="122"/>
                      </a:cubicBezTo>
                      <a:cubicBezTo>
                        <a:pt x="96" y="162"/>
                        <a:pt x="63" y="195"/>
                        <a:pt x="23" y="195"/>
                      </a:cubicBezTo>
                      <a:cubicBezTo>
                        <a:pt x="21" y="195"/>
                        <a:pt x="18" y="194"/>
                        <a:pt x="16" y="194"/>
                      </a:cubicBezTo>
                      <a:cubicBezTo>
                        <a:pt x="16" y="323"/>
                        <a:pt x="16" y="323"/>
                        <a:pt x="16" y="323"/>
                      </a:cubicBezTo>
                      <a:cubicBezTo>
                        <a:pt x="15" y="324"/>
                        <a:pt x="15" y="324"/>
                        <a:pt x="15" y="325"/>
                      </a:cubicBezTo>
                      <a:cubicBezTo>
                        <a:pt x="15" y="326"/>
                        <a:pt x="15" y="327"/>
                        <a:pt x="16" y="327"/>
                      </a:cubicBezTo>
                      <a:cubicBezTo>
                        <a:pt x="16" y="328"/>
                        <a:pt x="16" y="328"/>
                        <a:pt x="16" y="328"/>
                      </a:cubicBezTo>
                      <a:cubicBezTo>
                        <a:pt x="16" y="328"/>
                        <a:pt x="16" y="328"/>
                        <a:pt x="16" y="328"/>
                      </a:cubicBezTo>
                      <a:cubicBezTo>
                        <a:pt x="21" y="355"/>
                        <a:pt x="110" y="376"/>
                        <a:pt x="218" y="376"/>
                      </a:cubicBezTo>
                      <a:cubicBezTo>
                        <a:pt x="327" y="376"/>
                        <a:pt x="416" y="355"/>
                        <a:pt x="421" y="328"/>
                      </a:cubicBezTo>
                      <a:cubicBezTo>
                        <a:pt x="422" y="328"/>
                        <a:pt x="422" y="328"/>
                        <a:pt x="422" y="328"/>
                      </a:cubicBezTo>
                      <a:cubicBezTo>
                        <a:pt x="422" y="326"/>
                        <a:pt x="422" y="326"/>
                        <a:pt x="422" y="326"/>
                      </a:cubicBezTo>
                      <a:cubicBezTo>
                        <a:pt x="422" y="326"/>
                        <a:pt x="422" y="325"/>
                        <a:pt x="422" y="325"/>
                      </a:cubicBezTo>
                      <a:cubicBezTo>
                        <a:pt x="422" y="325"/>
                        <a:pt x="422" y="325"/>
                        <a:pt x="422" y="324"/>
                      </a:cubicBezTo>
                      <a:close/>
                      <a:moveTo>
                        <a:pt x="55" y="120"/>
                      </a:moveTo>
                      <a:cubicBezTo>
                        <a:pt x="55" y="105"/>
                        <a:pt x="42" y="92"/>
                        <a:pt x="27" y="92"/>
                      </a:cubicBezTo>
                      <a:cubicBezTo>
                        <a:pt x="12" y="92"/>
                        <a:pt x="0" y="105"/>
                        <a:pt x="0" y="120"/>
                      </a:cubicBezTo>
                      <a:cubicBezTo>
                        <a:pt x="0" y="135"/>
                        <a:pt x="12" y="147"/>
                        <a:pt x="27" y="147"/>
                      </a:cubicBezTo>
                      <a:cubicBezTo>
                        <a:pt x="42" y="147"/>
                        <a:pt x="55" y="135"/>
                        <a:pt x="55" y="120"/>
                      </a:cubicBezTo>
                      <a:close/>
                    </a:path>
                  </a:pathLst>
                </a:custGeom>
                <a:solidFill>
                  <a:schemeClr val="accent3">
                    <a:lumMod val="65000"/>
                  </a:schemeClr>
                </a:solidFill>
                <a:ln w="9525">
                  <a:noFill/>
                  <a:round/>
                  <a:headEnd/>
                  <a:tailEnd/>
                </a:ln>
              </p:spPr>
              <p:txBody>
                <a:bodyPr/>
                <a:lstStyle/>
                <a:p>
                  <a:pPr defTabSz="696690">
                    <a:spcBef>
                      <a:spcPct val="50000"/>
                    </a:spcBef>
                  </a:pPr>
                  <a:endParaRPr lang="en-US">
                    <a:solidFill>
                      <a:srgbClr val="000000"/>
                    </a:solidFill>
                    <a:latin typeface="Tahoma"/>
                    <a:ea typeface="+mn-ea"/>
                    <a:cs typeface="+mn-cs"/>
                  </a:endParaRPr>
                </a:p>
              </p:txBody>
            </p:sp>
          </p:grpSp>
          <p:cxnSp>
            <p:nvCxnSpPr>
              <p:cNvPr id="39" name="Straight Connector 38"/>
              <p:cNvCxnSpPr>
                <a:stCxn id="33" idx="2"/>
              </p:cNvCxnSpPr>
              <p:nvPr/>
            </p:nvCxnSpPr>
            <p:spPr>
              <a:xfrm>
                <a:off x="831407" y="2198122"/>
                <a:ext cx="623298" cy="725191"/>
              </a:xfrm>
              <a:prstGeom prst="line">
                <a:avLst/>
              </a:prstGeom>
              <a:ln>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3" idx="2"/>
              </p:cNvCxnSpPr>
              <p:nvPr/>
            </p:nvCxnSpPr>
            <p:spPr>
              <a:xfrm>
                <a:off x="831407" y="2198122"/>
                <a:ext cx="1329881" cy="323410"/>
              </a:xfrm>
              <a:prstGeom prst="line">
                <a:avLst/>
              </a:prstGeom>
              <a:ln>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4" idx="2"/>
              </p:cNvCxnSpPr>
              <p:nvPr/>
            </p:nvCxnSpPr>
            <p:spPr>
              <a:xfrm flipH="1">
                <a:off x="2299834" y="2198122"/>
                <a:ext cx="536974" cy="281847"/>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4" idx="2"/>
              </p:cNvCxnSpPr>
              <p:nvPr/>
            </p:nvCxnSpPr>
            <p:spPr>
              <a:xfrm>
                <a:off x="2836808" y="2198122"/>
                <a:ext cx="696079" cy="475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7" idx="2"/>
              </p:cNvCxnSpPr>
              <p:nvPr/>
            </p:nvCxnSpPr>
            <p:spPr>
              <a:xfrm flipH="1">
                <a:off x="4779801" y="2198122"/>
                <a:ext cx="140370" cy="101736"/>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5" idx="2"/>
              </p:cNvCxnSpPr>
              <p:nvPr/>
            </p:nvCxnSpPr>
            <p:spPr>
              <a:xfrm flipH="1">
                <a:off x="5791180" y="2198122"/>
                <a:ext cx="966510" cy="44810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5" idx="2"/>
              </p:cNvCxnSpPr>
              <p:nvPr/>
            </p:nvCxnSpPr>
            <p:spPr>
              <a:xfrm flipH="1">
                <a:off x="4835220" y="2198122"/>
                <a:ext cx="1922470" cy="198719"/>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7" idx="2"/>
              </p:cNvCxnSpPr>
              <p:nvPr/>
            </p:nvCxnSpPr>
            <p:spPr>
              <a:xfrm flipH="1">
                <a:off x="3754565" y="2198122"/>
                <a:ext cx="1165606" cy="601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201"/>
              <p:cNvGrpSpPr/>
              <p:nvPr/>
            </p:nvGrpSpPr>
            <p:grpSpPr>
              <a:xfrm>
                <a:off x="6276044" y="2964890"/>
                <a:ext cx="249382" cy="166255"/>
                <a:chOff x="8257309" y="2438400"/>
                <a:chExt cx="249382" cy="166255"/>
              </a:xfrm>
            </p:grpSpPr>
            <p:cxnSp>
              <p:nvCxnSpPr>
                <p:cNvPr id="52" name="Straight Connector 51"/>
                <p:cNvCxnSpPr/>
                <p:nvPr/>
              </p:nvCxnSpPr>
              <p:spPr>
                <a:xfrm>
                  <a:off x="8257309" y="2521532"/>
                  <a:ext cx="24938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8257309" y="2438400"/>
                  <a:ext cx="207818" cy="83127"/>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257309" y="2521528"/>
                  <a:ext cx="207818" cy="83127"/>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oup 202"/>
              <p:cNvGrpSpPr/>
              <p:nvPr/>
            </p:nvGrpSpPr>
            <p:grpSpPr>
              <a:xfrm flipH="1">
                <a:off x="1135834" y="2964885"/>
                <a:ext cx="249382" cy="166255"/>
                <a:chOff x="8257309" y="2438400"/>
                <a:chExt cx="249382" cy="166255"/>
              </a:xfrm>
            </p:grpSpPr>
            <p:cxnSp>
              <p:nvCxnSpPr>
                <p:cNvPr id="49" name="Straight Connector 48"/>
                <p:cNvCxnSpPr/>
                <p:nvPr/>
              </p:nvCxnSpPr>
              <p:spPr>
                <a:xfrm>
                  <a:off x="8257309" y="2521532"/>
                  <a:ext cx="24938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8257309" y="2438400"/>
                  <a:ext cx="207818" cy="83127"/>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257309" y="2521528"/>
                  <a:ext cx="207818" cy="83127"/>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95" name="Group 102"/>
          <p:cNvGrpSpPr/>
          <p:nvPr/>
        </p:nvGrpSpPr>
        <p:grpSpPr>
          <a:xfrm>
            <a:off x="4843750" y="3514725"/>
            <a:ext cx="2349965" cy="1080005"/>
            <a:chOff x="6019771" y="4710545"/>
            <a:chExt cx="3054954" cy="1440007"/>
          </a:xfrm>
        </p:grpSpPr>
        <p:cxnSp>
          <p:nvCxnSpPr>
            <p:cNvPr id="104" name="Straight Connector 103"/>
            <p:cNvCxnSpPr>
              <a:endCxn id="114" idx="0"/>
            </p:cNvCxnSpPr>
            <p:nvPr/>
          </p:nvCxnSpPr>
          <p:spPr>
            <a:xfrm flipH="1">
              <a:off x="7422373" y="5444836"/>
              <a:ext cx="72936" cy="449605"/>
            </a:xfrm>
            <a:prstGeom prst="line">
              <a:avLst/>
            </a:prstGeom>
            <a:ln>
              <a:solidFill>
                <a:srgbClr val="AA9C8F"/>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135" idx="0"/>
            </p:cNvCxnSpPr>
            <p:nvPr/>
          </p:nvCxnSpPr>
          <p:spPr>
            <a:xfrm>
              <a:off x="7509164" y="5444836"/>
              <a:ext cx="432542" cy="501714"/>
            </a:xfrm>
            <a:prstGeom prst="line">
              <a:avLst/>
            </a:prstGeom>
            <a:ln>
              <a:solidFill>
                <a:srgbClr val="AA9C8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550727" y="5458691"/>
              <a:ext cx="1149928" cy="415636"/>
            </a:xfrm>
            <a:prstGeom prst="line">
              <a:avLst/>
            </a:prstGeom>
            <a:ln>
              <a:solidFill>
                <a:srgbClr val="AA9C8F"/>
              </a:solidFill>
            </a:ln>
          </p:spPr>
          <p:style>
            <a:lnRef idx="1">
              <a:schemeClr val="accent1"/>
            </a:lnRef>
            <a:fillRef idx="0">
              <a:schemeClr val="accent1"/>
            </a:fillRef>
            <a:effectRef idx="0">
              <a:schemeClr val="accent1"/>
            </a:effectRef>
            <a:fontRef idx="minor">
              <a:schemeClr val="tx1"/>
            </a:fontRef>
          </p:style>
        </p:cxnSp>
        <p:grpSp>
          <p:nvGrpSpPr>
            <p:cNvPr id="103" name="Group 337"/>
            <p:cNvGrpSpPr/>
            <p:nvPr/>
          </p:nvGrpSpPr>
          <p:grpSpPr>
            <a:xfrm>
              <a:off x="7615098" y="4826844"/>
              <a:ext cx="1257011" cy="710219"/>
              <a:chOff x="161338" y="5644267"/>
              <a:chExt cx="1257011" cy="710219"/>
            </a:xfrm>
          </p:grpSpPr>
          <p:grpSp>
            <p:nvGrpSpPr>
              <p:cNvPr id="107" name="Group 12"/>
              <p:cNvGrpSpPr/>
              <p:nvPr/>
            </p:nvGrpSpPr>
            <p:grpSpPr>
              <a:xfrm>
                <a:off x="273496" y="5693162"/>
                <a:ext cx="468947" cy="353378"/>
                <a:chOff x="1350963" y="2654300"/>
                <a:chExt cx="669925" cy="504825"/>
              </a:xfrm>
              <a:solidFill>
                <a:schemeClr val="accent6"/>
              </a:solidFill>
            </p:grpSpPr>
            <p:sp>
              <p:nvSpPr>
                <p:cNvPr id="151" name="Oval 124"/>
                <p:cNvSpPr>
                  <a:spLocks noChangeArrowheads="1"/>
                </p:cNvSpPr>
                <p:nvPr/>
              </p:nvSpPr>
              <p:spPr bwMode="auto">
                <a:xfrm>
                  <a:off x="1354138" y="2654300"/>
                  <a:ext cx="52388" cy="523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defTabSz="696690">
                    <a:spcBef>
                      <a:spcPct val="50000"/>
                    </a:spcBef>
                  </a:pPr>
                  <a:endParaRPr lang="en-US">
                    <a:solidFill>
                      <a:srgbClr val="000000"/>
                    </a:solidFill>
                    <a:latin typeface="Tahoma"/>
                    <a:ea typeface="+mn-ea"/>
                    <a:cs typeface="+mn-cs"/>
                  </a:endParaRPr>
                </a:p>
              </p:txBody>
            </p:sp>
            <p:sp>
              <p:nvSpPr>
                <p:cNvPr id="152" name="Freeform 125"/>
                <p:cNvSpPr>
                  <a:spLocks noEditPoints="1"/>
                </p:cNvSpPr>
                <p:nvPr/>
              </p:nvSpPr>
              <p:spPr bwMode="auto">
                <a:xfrm>
                  <a:off x="1350963" y="2667000"/>
                  <a:ext cx="669925" cy="492125"/>
                </a:xfrm>
                <a:custGeom>
                  <a:avLst/>
                  <a:gdLst/>
                  <a:ahLst/>
                  <a:cxnLst>
                    <a:cxn ang="0">
                      <a:pos x="657" y="1"/>
                    </a:cxn>
                    <a:cxn ang="0">
                      <a:pos x="583" y="0"/>
                    </a:cxn>
                    <a:cxn ang="0">
                      <a:pos x="561" y="70"/>
                    </a:cxn>
                    <a:cxn ang="0">
                      <a:pos x="143" y="13"/>
                    </a:cxn>
                    <a:cxn ang="0">
                      <a:pos x="97" y="0"/>
                    </a:cxn>
                    <a:cxn ang="0">
                      <a:pos x="123" y="20"/>
                    </a:cxn>
                    <a:cxn ang="0">
                      <a:pos x="85" y="54"/>
                    </a:cxn>
                    <a:cxn ang="0">
                      <a:pos x="47" y="122"/>
                    </a:cxn>
                    <a:cxn ang="0">
                      <a:pos x="23" y="179"/>
                    </a:cxn>
                    <a:cxn ang="0">
                      <a:pos x="23" y="485"/>
                    </a:cxn>
                    <a:cxn ang="0">
                      <a:pos x="156" y="485"/>
                    </a:cxn>
                    <a:cxn ang="0">
                      <a:pos x="179" y="522"/>
                    </a:cxn>
                    <a:cxn ang="0">
                      <a:pos x="531" y="522"/>
                    </a:cxn>
                    <a:cxn ang="0">
                      <a:pos x="554" y="485"/>
                    </a:cxn>
                    <a:cxn ang="0">
                      <a:pos x="687" y="485"/>
                    </a:cxn>
                    <a:cxn ang="0">
                      <a:pos x="128" y="48"/>
                    </a:cxn>
                    <a:cxn ang="0">
                      <a:pos x="128" y="48"/>
                    </a:cxn>
                    <a:cxn ang="0">
                      <a:pos x="583" y="44"/>
                    </a:cxn>
                    <a:cxn ang="0">
                      <a:pos x="663" y="118"/>
                    </a:cxn>
                    <a:cxn ang="0">
                      <a:pos x="583" y="169"/>
                    </a:cxn>
                    <a:cxn ang="0">
                      <a:pos x="583" y="169"/>
                    </a:cxn>
                    <a:cxn ang="0">
                      <a:pos x="573" y="188"/>
                    </a:cxn>
                    <a:cxn ang="0">
                      <a:pos x="510" y="228"/>
                    </a:cxn>
                    <a:cxn ang="0">
                      <a:pos x="622" y="240"/>
                    </a:cxn>
                    <a:cxn ang="0">
                      <a:pos x="622" y="240"/>
                    </a:cxn>
                    <a:cxn ang="0">
                      <a:pos x="673" y="265"/>
                    </a:cxn>
                    <a:cxn ang="0">
                      <a:pos x="583" y="149"/>
                    </a:cxn>
                    <a:cxn ang="0">
                      <a:pos x="496" y="214"/>
                    </a:cxn>
                    <a:cxn ang="0">
                      <a:pos x="496" y="214"/>
                    </a:cxn>
                    <a:cxn ang="0">
                      <a:pos x="427" y="170"/>
                    </a:cxn>
                    <a:cxn ang="0">
                      <a:pos x="362" y="209"/>
                    </a:cxn>
                    <a:cxn ang="0">
                      <a:pos x="362" y="209"/>
                    </a:cxn>
                    <a:cxn ang="0">
                      <a:pos x="295" y="169"/>
                    </a:cxn>
                    <a:cxn ang="0">
                      <a:pos x="294" y="282"/>
                    </a:cxn>
                    <a:cxn ang="0">
                      <a:pos x="267" y="169"/>
                    </a:cxn>
                    <a:cxn ang="0">
                      <a:pos x="213" y="227"/>
                    </a:cxn>
                    <a:cxn ang="0">
                      <a:pos x="157" y="169"/>
                    </a:cxn>
                    <a:cxn ang="0">
                      <a:pos x="105" y="225"/>
                    </a:cxn>
                    <a:cxn ang="0">
                      <a:pos x="52" y="169"/>
                    </a:cxn>
                    <a:cxn ang="0">
                      <a:pos x="140" y="292"/>
                    </a:cxn>
                    <a:cxn ang="0">
                      <a:pos x="140" y="292"/>
                    </a:cxn>
                    <a:cxn ang="0">
                      <a:pos x="92" y="96"/>
                    </a:cxn>
                    <a:cxn ang="0">
                      <a:pos x="78" y="225"/>
                    </a:cxn>
                    <a:cxn ang="0">
                      <a:pos x="138" y="312"/>
                    </a:cxn>
                    <a:cxn ang="0">
                      <a:pos x="138" y="312"/>
                    </a:cxn>
                    <a:cxn ang="0">
                      <a:pos x="179" y="292"/>
                    </a:cxn>
                    <a:cxn ang="0">
                      <a:pos x="409" y="292"/>
                    </a:cxn>
                    <a:cxn ang="0">
                      <a:pos x="496" y="243"/>
                    </a:cxn>
                    <a:cxn ang="0">
                      <a:pos x="496" y="243"/>
                    </a:cxn>
                    <a:cxn ang="0">
                      <a:pos x="572" y="312"/>
                    </a:cxn>
                    <a:cxn ang="0">
                      <a:pos x="622" y="63"/>
                    </a:cxn>
                    <a:cxn ang="0">
                      <a:pos x="654" y="21"/>
                    </a:cxn>
                    <a:cxn ang="0">
                      <a:pos x="155" y="149"/>
                    </a:cxn>
                    <a:cxn ang="0">
                      <a:pos x="25" y="451"/>
                    </a:cxn>
                    <a:cxn ang="0">
                      <a:pos x="25" y="451"/>
                    </a:cxn>
                    <a:cxn ang="0">
                      <a:pos x="155" y="452"/>
                    </a:cxn>
                    <a:cxn ang="0">
                      <a:pos x="563" y="333"/>
                    </a:cxn>
                    <a:cxn ang="0">
                      <a:pos x="633" y="387"/>
                    </a:cxn>
                    <a:cxn ang="0">
                      <a:pos x="633" y="387"/>
                    </a:cxn>
                  </a:cxnLst>
                  <a:rect l="0" t="0" r="r" b="b"/>
                  <a:pathLst>
                    <a:path w="710" h="522">
                      <a:moveTo>
                        <a:pt x="710" y="522"/>
                      </a:moveTo>
                      <a:cubicBezTo>
                        <a:pt x="677" y="22"/>
                        <a:pt x="677" y="22"/>
                        <a:pt x="677" y="22"/>
                      </a:cubicBezTo>
                      <a:cubicBezTo>
                        <a:pt x="674" y="4"/>
                        <a:pt x="658" y="1"/>
                        <a:pt x="657" y="1"/>
                      </a:cubicBezTo>
                      <a:cubicBezTo>
                        <a:pt x="656" y="0"/>
                        <a:pt x="656" y="0"/>
                        <a:pt x="656" y="0"/>
                      </a:cubicBezTo>
                      <a:cubicBezTo>
                        <a:pt x="584" y="0"/>
                        <a:pt x="584" y="0"/>
                        <a:pt x="584" y="0"/>
                      </a:cubicBezTo>
                      <a:cubicBezTo>
                        <a:pt x="583" y="0"/>
                        <a:pt x="583" y="0"/>
                        <a:pt x="583" y="0"/>
                      </a:cubicBezTo>
                      <a:cubicBezTo>
                        <a:pt x="582" y="0"/>
                        <a:pt x="569" y="4"/>
                        <a:pt x="565" y="19"/>
                      </a:cubicBezTo>
                      <a:cubicBezTo>
                        <a:pt x="565" y="20"/>
                        <a:pt x="565" y="20"/>
                        <a:pt x="565" y="20"/>
                      </a:cubicBezTo>
                      <a:cubicBezTo>
                        <a:pt x="561" y="70"/>
                        <a:pt x="561" y="70"/>
                        <a:pt x="561" y="70"/>
                      </a:cubicBezTo>
                      <a:cubicBezTo>
                        <a:pt x="150" y="70"/>
                        <a:pt x="150" y="70"/>
                        <a:pt x="150" y="70"/>
                      </a:cubicBezTo>
                      <a:cubicBezTo>
                        <a:pt x="146" y="22"/>
                        <a:pt x="146" y="22"/>
                        <a:pt x="146" y="22"/>
                      </a:cubicBezTo>
                      <a:cubicBezTo>
                        <a:pt x="146" y="18"/>
                        <a:pt x="145" y="15"/>
                        <a:pt x="143" y="13"/>
                      </a:cubicBezTo>
                      <a:cubicBezTo>
                        <a:pt x="137" y="3"/>
                        <a:pt x="127" y="1"/>
                        <a:pt x="127" y="1"/>
                      </a:cubicBezTo>
                      <a:cubicBezTo>
                        <a:pt x="126" y="0"/>
                        <a:pt x="126" y="0"/>
                        <a:pt x="126" y="0"/>
                      </a:cubicBezTo>
                      <a:cubicBezTo>
                        <a:pt x="97" y="0"/>
                        <a:pt x="97" y="0"/>
                        <a:pt x="97" y="0"/>
                      </a:cubicBezTo>
                      <a:cubicBezTo>
                        <a:pt x="98" y="4"/>
                        <a:pt x="98" y="8"/>
                        <a:pt x="98" y="12"/>
                      </a:cubicBezTo>
                      <a:cubicBezTo>
                        <a:pt x="98" y="15"/>
                        <a:pt x="98" y="17"/>
                        <a:pt x="97" y="20"/>
                      </a:cubicBezTo>
                      <a:cubicBezTo>
                        <a:pt x="123" y="20"/>
                        <a:pt x="123" y="20"/>
                        <a:pt x="123" y="20"/>
                      </a:cubicBezTo>
                      <a:cubicBezTo>
                        <a:pt x="123" y="20"/>
                        <a:pt x="123" y="21"/>
                        <a:pt x="124" y="21"/>
                      </a:cubicBezTo>
                      <a:cubicBezTo>
                        <a:pt x="92" y="63"/>
                        <a:pt x="92" y="63"/>
                        <a:pt x="92" y="63"/>
                      </a:cubicBezTo>
                      <a:cubicBezTo>
                        <a:pt x="85" y="54"/>
                        <a:pt x="85" y="54"/>
                        <a:pt x="85" y="54"/>
                      </a:cubicBezTo>
                      <a:cubicBezTo>
                        <a:pt x="81" y="59"/>
                        <a:pt x="76" y="64"/>
                        <a:pt x="71" y="68"/>
                      </a:cubicBezTo>
                      <a:cubicBezTo>
                        <a:pt x="79" y="80"/>
                        <a:pt x="79" y="80"/>
                        <a:pt x="79" y="80"/>
                      </a:cubicBezTo>
                      <a:cubicBezTo>
                        <a:pt x="47" y="122"/>
                        <a:pt x="47" y="122"/>
                        <a:pt x="47" y="122"/>
                      </a:cubicBezTo>
                      <a:cubicBezTo>
                        <a:pt x="50" y="80"/>
                        <a:pt x="50" y="80"/>
                        <a:pt x="50" y="80"/>
                      </a:cubicBezTo>
                      <a:cubicBezTo>
                        <a:pt x="44" y="82"/>
                        <a:pt x="37" y="83"/>
                        <a:pt x="30" y="83"/>
                      </a:cubicBezTo>
                      <a:cubicBezTo>
                        <a:pt x="23" y="179"/>
                        <a:pt x="23" y="179"/>
                        <a:pt x="23" y="179"/>
                      </a:cubicBezTo>
                      <a:cubicBezTo>
                        <a:pt x="0" y="522"/>
                        <a:pt x="0" y="522"/>
                        <a:pt x="0" y="522"/>
                      </a:cubicBezTo>
                      <a:cubicBezTo>
                        <a:pt x="20" y="522"/>
                        <a:pt x="20" y="522"/>
                        <a:pt x="20" y="522"/>
                      </a:cubicBezTo>
                      <a:cubicBezTo>
                        <a:pt x="23" y="485"/>
                        <a:pt x="23" y="485"/>
                        <a:pt x="23" y="485"/>
                      </a:cubicBezTo>
                      <a:cubicBezTo>
                        <a:pt x="23" y="485"/>
                        <a:pt x="23" y="485"/>
                        <a:pt x="23" y="485"/>
                      </a:cubicBezTo>
                      <a:cubicBezTo>
                        <a:pt x="90" y="403"/>
                        <a:pt x="90" y="403"/>
                        <a:pt x="90" y="403"/>
                      </a:cubicBezTo>
                      <a:cubicBezTo>
                        <a:pt x="156" y="485"/>
                        <a:pt x="156" y="485"/>
                        <a:pt x="156" y="485"/>
                      </a:cubicBezTo>
                      <a:cubicBezTo>
                        <a:pt x="157" y="485"/>
                        <a:pt x="157" y="485"/>
                        <a:pt x="157" y="485"/>
                      </a:cubicBezTo>
                      <a:cubicBezTo>
                        <a:pt x="159" y="522"/>
                        <a:pt x="159" y="522"/>
                        <a:pt x="159" y="522"/>
                      </a:cubicBezTo>
                      <a:cubicBezTo>
                        <a:pt x="179" y="522"/>
                        <a:pt x="179" y="522"/>
                        <a:pt x="179" y="522"/>
                      </a:cubicBezTo>
                      <a:cubicBezTo>
                        <a:pt x="166" y="312"/>
                        <a:pt x="166" y="312"/>
                        <a:pt x="166" y="312"/>
                      </a:cubicBezTo>
                      <a:cubicBezTo>
                        <a:pt x="545" y="312"/>
                        <a:pt x="545" y="312"/>
                        <a:pt x="545" y="312"/>
                      </a:cubicBezTo>
                      <a:cubicBezTo>
                        <a:pt x="531" y="522"/>
                        <a:pt x="531" y="522"/>
                        <a:pt x="531" y="522"/>
                      </a:cubicBezTo>
                      <a:cubicBezTo>
                        <a:pt x="551" y="522"/>
                        <a:pt x="551" y="522"/>
                        <a:pt x="551" y="522"/>
                      </a:cubicBezTo>
                      <a:cubicBezTo>
                        <a:pt x="553" y="485"/>
                        <a:pt x="553" y="485"/>
                        <a:pt x="553" y="485"/>
                      </a:cubicBezTo>
                      <a:cubicBezTo>
                        <a:pt x="554" y="485"/>
                        <a:pt x="554" y="485"/>
                        <a:pt x="554" y="485"/>
                      </a:cubicBezTo>
                      <a:cubicBezTo>
                        <a:pt x="620" y="403"/>
                        <a:pt x="620" y="403"/>
                        <a:pt x="620" y="403"/>
                      </a:cubicBezTo>
                      <a:cubicBezTo>
                        <a:pt x="687" y="485"/>
                        <a:pt x="687" y="485"/>
                        <a:pt x="687" y="485"/>
                      </a:cubicBezTo>
                      <a:cubicBezTo>
                        <a:pt x="687" y="485"/>
                        <a:pt x="687" y="485"/>
                        <a:pt x="687" y="485"/>
                      </a:cubicBezTo>
                      <a:cubicBezTo>
                        <a:pt x="690" y="522"/>
                        <a:pt x="690" y="522"/>
                        <a:pt x="690" y="522"/>
                      </a:cubicBezTo>
                      <a:lnTo>
                        <a:pt x="710" y="522"/>
                      </a:lnTo>
                      <a:close/>
                      <a:moveTo>
                        <a:pt x="128" y="48"/>
                      </a:moveTo>
                      <a:cubicBezTo>
                        <a:pt x="133" y="118"/>
                        <a:pt x="133" y="118"/>
                        <a:pt x="133" y="118"/>
                      </a:cubicBezTo>
                      <a:cubicBezTo>
                        <a:pt x="104" y="80"/>
                        <a:pt x="104" y="80"/>
                        <a:pt x="104" y="80"/>
                      </a:cubicBezTo>
                      <a:lnTo>
                        <a:pt x="128" y="48"/>
                      </a:lnTo>
                      <a:close/>
                      <a:moveTo>
                        <a:pt x="610" y="80"/>
                      </a:moveTo>
                      <a:cubicBezTo>
                        <a:pt x="578" y="122"/>
                        <a:pt x="578" y="122"/>
                        <a:pt x="578" y="122"/>
                      </a:cubicBezTo>
                      <a:cubicBezTo>
                        <a:pt x="583" y="44"/>
                        <a:pt x="583" y="44"/>
                        <a:pt x="583" y="44"/>
                      </a:cubicBezTo>
                      <a:lnTo>
                        <a:pt x="610" y="80"/>
                      </a:lnTo>
                      <a:close/>
                      <a:moveTo>
                        <a:pt x="659" y="48"/>
                      </a:moveTo>
                      <a:cubicBezTo>
                        <a:pt x="663" y="118"/>
                        <a:pt x="663" y="118"/>
                        <a:pt x="663" y="118"/>
                      </a:cubicBezTo>
                      <a:cubicBezTo>
                        <a:pt x="635" y="80"/>
                        <a:pt x="635" y="80"/>
                        <a:pt x="635" y="80"/>
                      </a:cubicBezTo>
                      <a:lnTo>
                        <a:pt x="659" y="48"/>
                      </a:lnTo>
                      <a:close/>
                      <a:moveTo>
                        <a:pt x="583" y="169"/>
                      </a:moveTo>
                      <a:cubicBezTo>
                        <a:pt x="660" y="169"/>
                        <a:pt x="660" y="169"/>
                        <a:pt x="660" y="169"/>
                      </a:cubicBezTo>
                      <a:cubicBezTo>
                        <a:pt x="622" y="210"/>
                        <a:pt x="622" y="210"/>
                        <a:pt x="622" y="210"/>
                      </a:cubicBezTo>
                      <a:lnTo>
                        <a:pt x="583" y="169"/>
                      </a:lnTo>
                      <a:close/>
                      <a:moveTo>
                        <a:pt x="608" y="225"/>
                      </a:moveTo>
                      <a:cubicBezTo>
                        <a:pt x="568" y="269"/>
                        <a:pt x="568" y="269"/>
                        <a:pt x="568" y="269"/>
                      </a:cubicBezTo>
                      <a:cubicBezTo>
                        <a:pt x="573" y="188"/>
                        <a:pt x="573" y="188"/>
                        <a:pt x="573" y="188"/>
                      </a:cubicBezTo>
                      <a:lnTo>
                        <a:pt x="608" y="225"/>
                      </a:lnTo>
                      <a:close/>
                      <a:moveTo>
                        <a:pt x="548" y="269"/>
                      </a:moveTo>
                      <a:cubicBezTo>
                        <a:pt x="510" y="228"/>
                        <a:pt x="510" y="228"/>
                        <a:pt x="510" y="228"/>
                      </a:cubicBezTo>
                      <a:cubicBezTo>
                        <a:pt x="554" y="185"/>
                        <a:pt x="554" y="185"/>
                        <a:pt x="554" y="185"/>
                      </a:cubicBezTo>
                      <a:lnTo>
                        <a:pt x="548" y="269"/>
                      </a:lnTo>
                      <a:close/>
                      <a:moveTo>
                        <a:pt x="622" y="240"/>
                      </a:moveTo>
                      <a:cubicBezTo>
                        <a:pt x="671" y="292"/>
                        <a:pt x="671" y="292"/>
                        <a:pt x="671" y="292"/>
                      </a:cubicBezTo>
                      <a:cubicBezTo>
                        <a:pt x="574" y="292"/>
                        <a:pt x="574" y="292"/>
                        <a:pt x="574" y="292"/>
                      </a:cubicBezTo>
                      <a:lnTo>
                        <a:pt x="622" y="240"/>
                      </a:lnTo>
                      <a:close/>
                      <a:moveTo>
                        <a:pt x="635" y="225"/>
                      </a:moveTo>
                      <a:cubicBezTo>
                        <a:pt x="668" y="189"/>
                        <a:pt x="668" y="189"/>
                        <a:pt x="668" y="189"/>
                      </a:cubicBezTo>
                      <a:cubicBezTo>
                        <a:pt x="673" y="265"/>
                        <a:pt x="673" y="265"/>
                        <a:pt x="673" y="265"/>
                      </a:cubicBezTo>
                      <a:lnTo>
                        <a:pt x="635" y="225"/>
                      </a:lnTo>
                      <a:close/>
                      <a:moveTo>
                        <a:pt x="661" y="149"/>
                      </a:moveTo>
                      <a:cubicBezTo>
                        <a:pt x="583" y="149"/>
                        <a:pt x="583" y="149"/>
                        <a:pt x="583" y="149"/>
                      </a:cubicBezTo>
                      <a:cubicBezTo>
                        <a:pt x="622" y="96"/>
                        <a:pt x="622" y="96"/>
                        <a:pt x="622" y="96"/>
                      </a:cubicBezTo>
                      <a:lnTo>
                        <a:pt x="661" y="149"/>
                      </a:lnTo>
                      <a:close/>
                      <a:moveTo>
                        <a:pt x="496" y="214"/>
                      </a:moveTo>
                      <a:cubicBezTo>
                        <a:pt x="453" y="169"/>
                        <a:pt x="453" y="169"/>
                        <a:pt x="453" y="169"/>
                      </a:cubicBezTo>
                      <a:cubicBezTo>
                        <a:pt x="542" y="169"/>
                        <a:pt x="542" y="169"/>
                        <a:pt x="542" y="169"/>
                      </a:cubicBezTo>
                      <a:lnTo>
                        <a:pt x="496" y="214"/>
                      </a:lnTo>
                      <a:close/>
                      <a:moveTo>
                        <a:pt x="428" y="282"/>
                      </a:moveTo>
                      <a:cubicBezTo>
                        <a:pt x="376" y="224"/>
                        <a:pt x="376" y="224"/>
                        <a:pt x="376" y="224"/>
                      </a:cubicBezTo>
                      <a:cubicBezTo>
                        <a:pt x="427" y="170"/>
                        <a:pt x="427" y="170"/>
                        <a:pt x="427" y="170"/>
                      </a:cubicBezTo>
                      <a:cubicBezTo>
                        <a:pt x="482" y="228"/>
                        <a:pt x="482" y="228"/>
                        <a:pt x="482" y="228"/>
                      </a:cubicBezTo>
                      <a:lnTo>
                        <a:pt x="428" y="282"/>
                      </a:lnTo>
                      <a:close/>
                      <a:moveTo>
                        <a:pt x="362" y="209"/>
                      </a:moveTo>
                      <a:cubicBezTo>
                        <a:pt x="326" y="169"/>
                        <a:pt x="326" y="169"/>
                        <a:pt x="326" y="169"/>
                      </a:cubicBezTo>
                      <a:cubicBezTo>
                        <a:pt x="401" y="169"/>
                        <a:pt x="401" y="169"/>
                        <a:pt x="401" y="169"/>
                      </a:cubicBezTo>
                      <a:lnTo>
                        <a:pt x="362" y="209"/>
                      </a:lnTo>
                      <a:close/>
                      <a:moveTo>
                        <a:pt x="294" y="282"/>
                      </a:moveTo>
                      <a:cubicBezTo>
                        <a:pt x="241" y="226"/>
                        <a:pt x="241" y="226"/>
                        <a:pt x="241" y="226"/>
                      </a:cubicBezTo>
                      <a:cubicBezTo>
                        <a:pt x="295" y="169"/>
                        <a:pt x="295" y="169"/>
                        <a:pt x="295" y="169"/>
                      </a:cubicBezTo>
                      <a:cubicBezTo>
                        <a:pt x="299" y="169"/>
                        <a:pt x="299" y="169"/>
                        <a:pt x="299" y="169"/>
                      </a:cubicBezTo>
                      <a:cubicBezTo>
                        <a:pt x="349" y="224"/>
                        <a:pt x="349" y="224"/>
                        <a:pt x="349" y="224"/>
                      </a:cubicBezTo>
                      <a:lnTo>
                        <a:pt x="294" y="282"/>
                      </a:lnTo>
                      <a:close/>
                      <a:moveTo>
                        <a:pt x="227" y="212"/>
                      </a:moveTo>
                      <a:cubicBezTo>
                        <a:pt x="185" y="169"/>
                        <a:pt x="185" y="169"/>
                        <a:pt x="185" y="169"/>
                      </a:cubicBezTo>
                      <a:cubicBezTo>
                        <a:pt x="267" y="169"/>
                        <a:pt x="267" y="169"/>
                        <a:pt x="267" y="169"/>
                      </a:cubicBezTo>
                      <a:lnTo>
                        <a:pt x="227" y="212"/>
                      </a:lnTo>
                      <a:close/>
                      <a:moveTo>
                        <a:pt x="157" y="169"/>
                      </a:moveTo>
                      <a:cubicBezTo>
                        <a:pt x="213" y="227"/>
                        <a:pt x="213" y="227"/>
                        <a:pt x="213" y="227"/>
                      </a:cubicBezTo>
                      <a:cubicBezTo>
                        <a:pt x="163" y="279"/>
                        <a:pt x="163" y="279"/>
                        <a:pt x="163" y="279"/>
                      </a:cubicBezTo>
                      <a:cubicBezTo>
                        <a:pt x="156" y="169"/>
                        <a:pt x="156" y="169"/>
                        <a:pt x="156" y="169"/>
                      </a:cubicBezTo>
                      <a:lnTo>
                        <a:pt x="157" y="169"/>
                      </a:lnTo>
                      <a:close/>
                      <a:moveTo>
                        <a:pt x="137" y="189"/>
                      </a:moveTo>
                      <a:cubicBezTo>
                        <a:pt x="142" y="265"/>
                        <a:pt x="142" y="265"/>
                        <a:pt x="142" y="265"/>
                      </a:cubicBezTo>
                      <a:cubicBezTo>
                        <a:pt x="105" y="225"/>
                        <a:pt x="105" y="225"/>
                        <a:pt x="105" y="225"/>
                      </a:cubicBezTo>
                      <a:lnTo>
                        <a:pt x="137" y="189"/>
                      </a:lnTo>
                      <a:close/>
                      <a:moveTo>
                        <a:pt x="91" y="210"/>
                      </a:moveTo>
                      <a:cubicBezTo>
                        <a:pt x="52" y="169"/>
                        <a:pt x="52" y="169"/>
                        <a:pt x="52" y="169"/>
                      </a:cubicBezTo>
                      <a:cubicBezTo>
                        <a:pt x="129" y="169"/>
                        <a:pt x="129" y="169"/>
                        <a:pt x="129" y="169"/>
                      </a:cubicBezTo>
                      <a:lnTo>
                        <a:pt x="91" y="210"/>
                      </a:lnTo>
                      <a:close/>
                      <a:moveTo>
                        <a:pt x="140" y="292"/>
                      </a:moveTo>
                      <a:cubicBezTo>
                        <a:pt x="44" y="292"/>
                        <a:pt x="44" y="292"/>
                        <a:pt x="44" y="292"/>
                      </a:cubicBezTo>
                      <a:cubicBezTo>
                        <a:pt x="91" y="240"/>
                        <a:pt x="91" y="240"/>
                        <a:pt x="91" y="240"/>
                      </a:cubicBezTo>
                      <a:lnTo>
                        <a:pt x="140" y="292"/>
                      </a:lnTo>
                      <a:close/>
                      <a:moveTo>
                        <a:pt x="131" y="149"/>
                      </a:moveTo>
                      <a:cubicBezTo>
                        <a:pt x="52" y="149"/>
                        <a:pt x="52" y="149"/>
                        <a:pt x="52" y="149"/>
                      </a:cubicBezTo>
                      <a:cubicBezTo>
                        <a:pt x="92" y="96"/>
                        <a:pt x="92" y="96"/>
                        <a:pt x="92" y="96"/>
                      </a:cubicBezTo>
                      <a:lnTo>
                        <a:pt x="131" y="149"/>
                      </a:lnTo>
                      <a:close/>
                      <a:moveTo>
                        <a:pt x="43" y="188"/>
                      </a:moveTo>
                      <a:cubicBezTo>
                        <a:pt x="78" y="225"/>
                        <a:pt x="78" y="225"/>
                        <a:pt x="78" y="225"/>
                      </a:cubicBezTo>
                      <a:cubicBezTo>
                        <a:pt x="37" y="269"/>
                        <a:pt x="37" y="269"/>
                        <a:pt x="37" y="269"/>
                      </a:cubicBezTo>
                      <a:lnTo>
                        <a:pt x="43" y="188"/>
                      </a:lnTo>
                      <a:close/>
                      <a:moveTo>
                        <a:pt x="138" y="312"/>
                      </a:moveTo>
                      <a:cubicBezTo>
                        <a:pt x="90" y="371"/>
                        <a:pt x="90" y="371"/>
                        <a:pt x="90" y="371"/>
                      </a:cubicBezTo>
                      <a:cubicBezTo>
                        <a:pt x="41" y="312"/>
                        <a:pt x="41" y="312"/>
                        <a:pt x="41" y="312"/>
                      </a:cubicBezTo>
                      <a:lnTo>
                        <a:pt x="138" y="312"/>
                      </a:lnTo>
                      <a:close/>
                      <a:moveTo>
                        <a:pt x="227" y="241"/>
                      </a:moveTo>
                      <a:cubicBezTo>
                        <a:pt x="275" y="292"/>
                        <a:pt x="275" y="292"/>
                        <a:pt x="275" y="292"/>
                      </a:cubicBezTo>
                      <a:cubicBezTo>
                        <a:pt x="179" y="292"/>
                        <a:pt x="179" y="292"/>
                        <a:pt x="179" y="292"/>
                      </a:cubicBezTo>
                      <a:lnTo>
                        <a:pt x="227" y="241"/>
                      </a:lnTo>
                      <a:close/>
                      <a:moveTo>
                        <a:pt x="362" y="239"/>
                      </a:moveTo>
                      <a:cubicBezTo>
                        <a:pt x="409" y="292"/>
                        <a:pt x="409" y="292"/>
                        <a:pt x="409" y="292"/>
                      </a:cubicBezTo>
                      <a:cubicBezTo>
                        <a:pt x="313" y="292"/>
                        <a:pt x="313" y="292"/>
                        <a:pt x="313" y="292"/>
                      </a:cubicBezTo>
                      <a:lnTo>
                        <a:pt x="362" y="239"/>
                      </a:lnTo>
                      <a:close/>
                      <a:moveTo>
                        <a:pt x="496" y="243"/>
                      </a:moveTo>
                      <a:cubicBezTo>
                        <a:pt x="542" y="292"/>
                        <a:pt x="542" y="292"/>
                        <a:pt x="542" y="292"/>
                      </a:cubicBezTo>
                      <a:cubicBezTo>
                        <a:pt x="446" y="292"/>
                        <a:pt x="446" y="292"/>
                        <a:pt x="446" y="292"/>
                      </a:cubicBezTo>
                      <a:lnTo>
                        <a:pt x="496" y="243"/>
                      </a:lnTo>
                      <a:close/>
                      <a:moveTo>
                        <a:pt x="669" y="312"/>
                      </a:moveTo>
                      <a:cubicBezTo>
                        <a:pt x="620" y="371"/>
                        <a:pt x="620" y="371"/>
                        <a:pt x="620" y="371"/>
                      </a:cubicBezTo>
                      <a:cubicBezTo>
                        <a:pt x="572" y="312"/>
                        <a:pt x="572" y="312"/>
                        <a:pt x="572" y="312"/>
                      </a:cubicBezTo>
                      <a:lnTo>
                        <a:pt x="669" y="312"/>
                      </a:lnTo>
                      <a:close/>
                      <a:moveTo>
                        <a:pt x="654" y="21"/>
                      </a:moveTo>
                      <a:cubicBezTo>
                        <a:pt x="622" y="63"/>
                        <a:pt x="622" y="63"/>
                        <a:pt x="622" y="63"/>
                      </a:cubicBezTo>
                      <a:cubicBezTo>
                        <a:pt x="590" y="20"/>
                        <a:pt x="590" y="20"/>
                        <a:pt x="590" y="20"/>
                      </a:cubicBezTo>
                      <a:cubicBezTo>
                        <a:pt x="654" y="20"/>
                        <a:pt x="654" y="20"/>
                        <a:pt x="654" y="20"/>
                      </a:cubicBezTo>
                      <a:cubicBezTo>
                        <a:pt x="654" y="20"/>
                        <a:pt x="654" y="21"/>
                        <a:pt x="654" y="21"/>
                      </a:cubicBezTo>
                      <a:close/>
                      <a:moveTo>
                        <a:pt x="560" y="90"/>
                      </a:moveTo>
                      <a:cubicBezTo>
                        <a:pt x="556" y="149"/>
                        <a:pt x="556" y="149"/>
                        <a:pt x="556" y="149"/>
                      </a:cubicBezTo>
                      <a:cubicBezTo>
                        <a:pt x="155" y="149"/>
                        <a:pt x="155" y="149"/>
                        <a:pt x="155" y="149"/>
                      </a:cubicBezTo>
                      <a:cubicBezTo>
                        <a:pt x="151" y="90"/>
                        <a:pt x="151" y="90"/>
                        <a:pt x="151" y="90"/>
                      </a:cubicBezTo>
                      <a:lnTo>
                        <a:pt x="560" y="90"/>
                      </a:lnTo>
                      <a:close/>
                      <a:moveTo>
                        <a:pt x="25" y="451"/>
                      </a:moveTo>
                      <a:cubicBezTo>
                        <a:pt x="33" y="333"/>
                        <a:pt x="33" y="333"/>
                        <a:pt x="33" y="333"/>
                      </a:cubicBezTo>
                      <a:cubicBezTo>
                        <a:pt x="77" y="387"/>
                        <a:pt x="77" y="387"/>
                        <a:pt x="77" y="387"/>
                      </a:cubicBezTo>
                      <a:lnTo>
                        <a:pt x="25" y="451"/>
                      </a:lnTo>
                      <a:close/>
                      <a:moveTo>
                        <a:pt x="103" y="387"/>
                      </a:moveTo>
                      <a:cubicBezTo>
                        <a:pt x="147" y="333"/>
                        <a:pt x="147" y="333"/>
                        <a:pt x="147" y="333"/>
                      </a:cubicBezTo>
                      <a:cubicBezTo>
                        <a:pt x="155" y="452"/>
                        <a:pt x="155" y="452"/>
                        <a:pt x="155" y="452"/>
                      </a:cubicBezTo>
                      <a:lnTo>
                        <a:pt x="103" y="387"/>
                      </a:lnTo>
                      <a:close/>
                      <a:moveTo>
                        <a:pt x="556" y="451"/>
                      </a:moveTo>
                      <a:cubicBezTo>
                        <a:pt x="563" y="333"/>
                        <a:pt x="563" y="333"/>
                        <a:pt x="563" y="333"/>
                      </a:cubicBezTo>
                      <a:cubicBezTo>
                        <a:pt x="607" y="387"/>
                        <a:pt x="607" y="387"/>
                        <a:pt x="607" y="387"/>
                      </a:cubicBezTo>
                      <a:lnTo>
                        <a:pt x="556" y="451"/>
                      </a:lnTo>
                      <a:close/>
                      <a:moveTo>
                        <a:pt x="633" y="387"/>
                      </a:moveTo>
                      <a:cubicBezTo>
                        <a:pt x="677" y="333"/>
                        <a:pt x="677" y="333"/>
                        <a:pt x="677" y="333"/>
                      </a:cubicBezTo>
                      <a:cubicBezTo>
                        <a:pt x="685" y="452"/>
                        <a:pt x="685" y="452"/>
                        <a:pt x="685" y="452"/>
                      </a:cubicBezTo>
                      <a:lnTo>
                        <a:pt x="633" y="3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96690">
                    <a:spcBef>
                      <a:spcPct val="50000"/>
                    </a:spcBef>
                  </a:pPr>
                  <a:endParaRPr lang="en-US">
                    <a:solidFill>
                      <a:srgbClr val="000000"/>
                    </a:solidFill>
                    <a:latin typeface="Tahoma"/>
                    <a:ea typeface="+mn-ea"/>
                    <a:cs typeface="+mn-cs"/>
                  </a:endParaRPr>
                </a:p>
              </p:txBody>
            </p:sp>
          </p:grpSp>
          <p:grpSp>
            <p:nvGrpSpPr>
              <p:cNvPr id="111" name="Group 71"/>
              <p:cNvGrpSpPr/>
              <p:nvPr/>
            </p:nvGrpSpPr>
            <p:grpSpPr>
              <a:xfrm>
                <a:off x="871780" y="5644267"/>
                <a:ext cx="378937" cy="402273"/>
                <a:chOff x="3495676" y="1790700"/>
                <a:chExt cx="541338" cy="574675"/>
              </a:xfrm>
              <a:solidFill>
                <a:schemeClr val="accent6"/>
              </a:solidFill>
            </p:grpSpPr>
            <p:sp>
              <p:nvSpPr>
                <p:cNvPr id="148" name="Freeform 63"/>
                <p:cNvSpPr>
                  <a:spLocks/>
                </p:cNvSpPr>
                <p:nvPr/>
              </p:nvSpPr>
              <p:spPr bwMode="auto">
                <a:xfrm>
                  <a:off x="3910013" y="1790700"/>
                  <a:ext cx="46038" cy="266700"/>
                </a:xfrm>
                <a:custGeom>
                  <a:avLst/>
                  <a:gdLst/>
                  <a:ahLst/>
                  <a:cxnLst>
                    <a:cxn ang="0">
                      <a:pos x="0" y="226"/>
                    </a:cxn>
                    <a:cxn ang="0">
                      <a:pos x="14" y="242"/>
                    </a:cxn>
                    <a:cxn ang="0">
                      <a:pos x="14" y="283"/>
                    </a:cxn>
                    <a:cxn ang="0">
                      <a:pos x="34" y="283"/>
                    </a:cxn>
                    <a:cxn ang="0">
                      <a:pos x="34" y="242"/>
                    </a:cxn>
                    <a:cxn ang="0">
                      <a:pos x="49" y="226"/>
                    </a:cxn>
                    <a:cxn ang="0">
                      <a:pos x="34" y="210"/>
                    </a:cxn>
                    <a:cxn ang="0">
                      <a:pos x="34" y="200"/>
                    </a:cxn>
                    <a:cxn ang="0">
                      <a:pos x="49" y="184"/>
                    </a:cxn>
                    <a:cxn ang="0">
                      <a:pos x="34" y="168"/>
                    </a:cxn>
                    <a:cxn ang="0">
                      <a:pos x="34" y="158"/>
                    </a:cxn>
                    <a:cxn ang="0">
                      <a:pos x="49" y="142"/>
                    </a:cxn>
                    <a:cxn ang="0">
                      <a:pos x="34" y="127"/>
                    </a:cxn>
                    <a:cxn ang="0">
                      <a:pos x="34" y="116"/>
                    </a:cxn>
                    <a:cxn ang="0">
                      <a:pos x="49" y="101"/>
                    </a:cxn>
                    <a:cxn ang="0">
                      <a:pos x="34" y="85"/>
                    </a:cxn>
                    <a:cxn ang="0">
                      <a:pos x="34" y="74"/>
                    </a:cxn>
                    <a:cxn ang="0">
                      <a:pos x="49" y="59"/>
                    </a:cxn>
                    <a:cxn ang="0">
                      <a:pos x="34" y="43"/>
                    </a:cxn>
                    <a:cxn ang="0">
                      <a:pos x="34" y="32"/>
                    </a:cxn>
                    <a:cxn ang="0">
                      <a:pos x="49" y="17"/>
                    </a:cxn>
                    <a:cxn ang="0">
                      <a:pos x="24" y="0"/>
                    </a:cxn>
                    <a:cxn ang="0">
                      <a:pos x="0" y="17"/>
                    </a:cxn>
                    <a:cxn ang="0">
                      <a:pos x="14" y="32"/>
                    </a:cxn>
                    <a:cxn ang="0">
                      <a:pos x="14" y="43"/>
                    </a:cxn>
                    <a:cxn ang="0">
                      <a:pos x="0" y="59"/>
                    </a:cxn>
                    <a:cxn ang="0">
                      <a:pos x="14" y="74"/>
                    </a:cxn>
                    <a:cxn ang="0">
                      <a:pos x="14" y="85"/>
                    </a:cxn>
                    <a:cxn ang="0">
                      <a:pos x="0" y="101"/>
                    </a:cxn>
                    <a:cxn ang="0">
                      <a:pos x="14" y="116"/>
                    </a:cxn>
                    <a:cxn ang="0">
                      <a:pos x="14" y="127"/>
                    </a:cxn>
                    <a:cxn ang="0">
                      <a:pos x="0" y="142"/>
                    </a:cxn>
                    <a:cxn ang="0">
                      <a:pos x="14" y="158"/>
                    </a:cxn>
                    <a:cxn ang="0">
                      <a:pos x="14" y="169"/>
                    </a:cxn>
                    <a:cxn ang="0">
                      <a:pos x="0" y="184"/>
                    </a:cxn>
                    <a:cxn ang="0">
                      <a:pos x="14" y="200"/>
                    </a:cxn>
                    <a:cxn ang="0">
                      <a:pos x="14" y="210"/>
                    </a:cxn>
                    <a:cxn ang="0">
                      <a:pos x="0" y="226"/>
                    </a:cxn>
                  </a:cxnLst>
                  <a:rect l="0" t="0" r="r" b="b"/>
                  <a:pathLst>
                    <a:path w="49" h="283">
                      <a:moveTo>
                        <a:pt x="0" y="226"/>
                      </a:moveTo>
                      <a:cubicBezTo>
                        <a:pt x="0" y="233"/>
                        <a:pt x="6" y="239"/>
                        <a:pt x="14" y="242"/>
                      </a:cubicBezTo>
                      <a:cubicBezTo>
                        <a:pt x="14" y="283"/>
                        <a:pt x="14" y="283"/>
                        <a:pt x="14" y="283"/>
                      </a:cubicBezTo>
                      <a:cubicBezTo>
                        <a:pt x="34" y="283"/>
                        <a:pt x="34" y="283"/>
                        <a:pt x="34" y="283"/>
                      </a:cubicBezTo>
                      <a:cubicBezTo>
                        <a:pt x="34" y="242"/>
                        <a:pt x="34" y="242"/>
                        <a:pt x="34" y="242"/>
                      </a:cubicBezTo>
                      <a:cubicBezTo>
                        <a:pt x="43" y="239"/>
                        <a:pt x="49" y="233"/>
                        <a:pt x="49" y="226"/>
                      </a:cubicBezTo>
                      <a:cubicBezTo>
                        <a:pt x="49" y="219"/>
                        <a:pt x="43" y="213"/>
                        <a:pt x="34" y="210"/>
                      </a:cubicBezTo>
                      <a:cubicBezTo>
                        <a:pt x="34" y="200"/>
                        <a:pt x="34" y="200"/>
                        <a:pt x="34" y="200"/>
                      </a:cubicBezTo>
                      <a:cubicBezTo>
                        <a:pt x="43" y="197"/>
                        <a:pt x="49" y="191"/>
                        <a:pt x="49" y="184"/>
                      </a:cubicBezTo>
                      <a:cubicBezTo>
                        <a:pt x="49" y="177"/>
                        <a:pt x="43" y="171"/>
                        <a:pt x="34" y="168"/>
                      </a:cubicBezTo>
                      <a:cubicBezTo>
                        <a:pt x="34" y="158"/>
                        <a:pt x="34" y="158"/>
                        <a:pt x="34" y="158"/>
                      </a:cubicBezTo>
                      <a:cubicBezTo>
                        <a:pt x="43" y="155"/>
                        <a:pt x="49" y="149"/>
                        <a:pt x="49" y="142"/>
                      </a:cubicBezTo>
                      <a:cubicBezTo>
                        <a:pt x="49" y="135"/>
                        <a:pt x="43" y="129"/>
                        <a:pt x="34" y="127"/>
                      </a:cubicBezTo>
                      <a:cubicBezTo>
                        <a:pt x="34" y="116"/>
                        <a:pt x="34" y="116"/>
                        <a:pt x="34" y="116"/>
                      </a:cubicBezTo>
                      <a:cubicBezTo>
                        <a:pt x="43" y="113"/>
                        <a:pt x="49" y="107"/>
                        <a:pt x="49" y="101"/>
                      </a:cubicBezTo>
                      <a:cubicBezTo>
                        <a:pt x="49" y="94"/>
                        <a:pt x="43" y="88"/>
                        <a:pt x="34" y="85"/>
                      </a:cubicBezTo>
                      <a:cubicBezTo>
                        <a:pt x="34" y="74"/>
                        <a:pt x="34" y="74"/>
                        <a:pt x="34" y="74"/>
                      </a:cubicBezTo>
                      <a:cubicBezTo>
                        <a:pt x="43" y="72"/>
                        <a:pt x="49" y="66"/>
                        <a:pt x="49" y="59"/>
                      </a:cubicBezTo>
                      <a:cubicBezTo>
                        <a:pt x="49" y="52"/>
                        <a:pt x="43" y="46"/>
                        <a:pt x="34" y="43"/>
                      </a:cubicBezTo>
                      <a:cubicBezTo>
                        <a:pt x="34" y="32"/>
                        <a:pt x="34" y="32"/>
                        <a:pt x="34" y="32"/>
                      </a:cubicBezTo>
                      <a:cubicBezTo>
                        <a:pt x="43" y="30"/>
                        <a:pt x="49" y="24"/>
                        <a:pt x="49" y="17"/>
                      </a:cubicBezTo>
                      <a:cubicBezTo>
                        <a:pt x="49" y="7"/>
                        <a:pt x="38" y="0"/>
                        <a:pt x="24" y="0"/>
                      </a:cubicBezTo>
                      <a:cubicBezTo>
                        <a:pt x="11" y="0"/>
                        <a:pt x="0" y="7"/>
                        <a:pt x="0" y="17"/>
                      </a:cubicBezTo>
                      <a:cubicBezTo>
                        <a:pt x="0" y="24"/>
                        <a:pt x="6" y="30"/>
                        <a:pt x="14" y="32"/>
                      </a:cubicBezTo>
                      <a:cubicBezTo>
                        <a:pt x="14" y="43"/>
                        <a:pt x="14" y="43"/>
                        <a:pt x="14" y="43"/>
                      </a:cubicBezTo>
                      <a:cubicBezTo>
                        <a:pt x="6" y="46"/>
                        <a:pt x="0" y="52"/>
                        <a:pt x="0" y="59"/>
                      </a:cubicBezTo>
                      <a:cubicBezTo>
                        <a:pt x="0" y="66"/>
                        <a:pt x="6" y="72"/>
                        <a:pt x="14" y="74"/>
                      </a:cubicBezTo>
                      <a:cubicBezTo>
                        <a:pt x="14" y="85"/>
                        <a:pt x="14" y="85"/>
                        <a:pt x="14" y="85"/>
                      </a:cubicBezTo>
                      <a:cubicBezTo>
                        <a:pt x="6" y="88"/>
                        <a:pt x="0" y="94"/>
                        <a:pt x="0" y="101"/>
                      </a:cubicBezTo>
                      <a:cubicBezTo>
                        <a:pt x="0" y="107"/>
                        <a:pt x="6" y="113"/>
                        <a:pt x="14" y="116"/>
                      </a:cubicBezTo>
                      <a:cubicBezTo>
                        <a:pt x="14" y="127"/>
                        <a:pt x="14" y="127"/>
                        <a:pt x="14" y="127"/>
                      </a:cubicBezTo>
                      <a:cubicBezTo>
                        <a:pt x="6" y="129"/>
                        <a:pt x="0" y="135"/>
                        <a:pt x="0" y="142"/>
                      </a:cubicBezTo>
                      <a:cubicBezTo>
                        <a:pt x="0" y="149"/>
                        <a:pt x="6" y="155"/>
                        <a:pt x="14" y="158"/>
                      </a:cubicBezTo>
                      <a:cubicBezTo>
                        <a:pt x="14" y="169"/>
                        <a:pt x="14" y="169"/>
                        <a:pt x="14" y="169"/>
                      </a:cubicBezTo>
                      <a:cubicBezTo>
                        <a:pt x="6" y="171"/>
                        <a:pt x="0" y="177"/>
                        <a:pt x="0" y="184"/>
                      </a:cubicBezTo>
                      <a:cubicBezTo>
                        <a:pt x="0" y="191"/>
                        <a:pt x="6" y="197"/>
                        <a:pt x="14" y="200"/>
                      </a:cubicBezTo>
                      <a:cubicBezTo>
                        <a:pt x="14" y="210"/>
                        <a:pt x="14" y="210"/>
                        <a:pt x="14" y="210"/>
                      </a:cubicBezTo>
                      <a:cubicBezTo>
                        <a:pt x="6" y="213"/>
                        <a:pt x="0" y="219"/>
                        <a:pt x="0" y="226"/>
                      </a:cubicBezTo>
                      <a:close/>
                    </a:path>
                  </a:pathLst>
                </a:custGeom>
                <a:grpFill/>
                <a:ln w="9525">
                  <a:noFill/>
                  <a:round/>
                  <a:headEnd/>
                  <a:tailEnd/>
                </a:ln>
              </p:spPr>
              <p:txBody>
                <a:bodyPr wrap="square" lIns="0" tIns="0" rIns="0" bIns="0">
                  <a:noAutofit/>
                </a:bodyPr>
                <a:lstStyle/>
                <a:p>
                  <a:pPr defTabSz="696690">
                    <a:spcBef>
                      <a:spcPct val="50000"/>
                    </a:spcBef>
                    <a:defRPr/>
                  </a:pPr>
                  <a:endParaRPr lang="en-US">
                    <a:solidFill>
                      <a:srgbClr val="000000"/>
                    </a:solidFill>
                    <a:latin typeface="Tahoma"/>
                    <a:ea typeface="MS PGothic"/>
                    <a:cs typeface="MS PGothic"/>
                  </a:endParaRPr>
                </a:p>
              </p:txBody>
            </p:sp>
            <p:sp>
              <p:nvSpPr>
                <p:cNvPr id="149" name="Freeform 64"/>
                <p:cNvSpPr>
                  <a:spLocks/>
                </p:cNvSpPr>
                <p:nvPr/>
              </p:nvSpPr>
              <p:spPr bwMode="auto">
                <a:xfrm>
                  <a:off x="3495676" y="1790700"/>
                  <a:ext cx="541338" cy="574675"/>
                </a:xfrm>
                <a:custGeom>
                  <a:avLst/>
                  <a:gdLst/>
                  <a:ahLst/>
                  <a:cxnLst>
                    <a:cxn ang="0">
                      <a:pos x="453" y="283"/>
                    </a:cxn>
                    <a:cxn ang="0">
                      <a:pos x="380" y="265"/>
                    </a:cxn>
                    <a:cxn ang="0">
                      <a:pos x="380" y="233"/>
                    </a:cxn>
                    <a:cxn ang="0">
                      <a:pos x="395" y="207"/>
                    </a:cxn>
                    <a:cxn ang="0">
                      <a:pos x="380" y="181"/>
                    </a:cxn>
                    <a:cxn ang="0">
                      <a:pos x="380" y="150"/>
                    </a:cxn>
                    <a:cxn ang="0">
                      <a:pos x="395" y="124"/>
                    </a:cxn>
                    <a:cxn ang="0">
                      <a:pos x="345" y="124"/>
                    </a:cxn>
                    <a:cxn ang="0">
                      <a:pos x="360" y="150"/>
                    </a:cxn>
                    <a:cxn ang="0">
                      <a:pos x="360" y="181"/>
                    </a:cxn>
                    <a:cxn ang="0">
                      <a:pos x="345" y="207"/>
                    </a:cxn>
                    <a:cxn ang="0">
                      <a:pos x="360" y="233"/>
                    </a:cxn>
                    <a:cxn ang="0">
                      <a:pos x="360" y="265"/>
                    </a:cxn>
                    <a:cxn ang="0">
                      <a:pos x="267" y="283"/>
                    </a:cxn>
                    <a:cxn ang="0">
                      <a:pos x="281" y="226"/>
                    </a:cxn>
                    <a:cxn ang="0">
                      <a:pos x="267" y="200"/>
                    </a:cxn>
                    <a:cxn ang="0">
                      <a:pos x="267" y="168"/>
                    </a:cxn>
                    <a:cxn ang="0">
                      <a:pos x="281" y="142"/>
                    </a:cxn>
                    <a:cxn ang="0">
                      <a:pos x="267" y="116"/>
                    </a:cxn>
                    <a:cxn ang="0">
                      <a:pos x="267" y="85"/>
                    </a:cxn>
                    <a:cxn ang="0">
                      <a:pos x="281" y="59"/>
                    </a:cxn>
                    <a:cxn ang="0">
                      <a:pos x="267" y="32"/>
                    </a:cxn>
                    <a:cxn ang="0">
                      <a:pos x="257" y="0"/>
                    </a:cxn>
                    <a:cxn ang="0">
                      <a:pos x="247" y="32"/>
                    </a:cxn>
                    <a:cxn ang="0">
                      <a:pos x="232" y="59"/>
                    </a:cxn>
                    <a:cxn ang="0">
                      <a:pos x="247" y="85"/>
                    </a:cxn>
                    <a:cxn ang="0">
                      <a:pos x="247" y="116"/>
                    </a:cxn>
                    <a:cxn ang="0">
                      <a:pos x="232" y="142"/>
                    </a:cxn>
                    <a:cxn ang="0">
                      <a:pos x="247" y="169"/>
                    </a:cxn>
                    <a:cxn ang="0">
                      <a:pos x="247" y="200"/>
                    </a:cxn>
                    <a:cxn ang="0">
                      <a:pos x="232" y="226"/>
                    </a:cxn>
                    <a:cxn ang="0">
                      <a:pos x="247" y="283"/>
                    </a:cxn>
                    <a:cxn ang="0">
                      <a:pos x="157" y="242"/>
                    </a:cxn>
                    <a:cxn ang="0">
                      <a:pos x="157" y="210"/>
                    </a:cxn>
                    <a:cxn ang="0">
                      <a:pos x="171" y="184"/>
                    </a:cxn>
                    <a:cxn ang="0">
                      <a:pos x="157" y="158"/>
                    </a:cxn>
                    <a:cxn ang="0">
                      <a:pos x="157" y="127"/>
                    </a:cxn>
                    <a:cxn ang="0">
                      <a:pos x="171" y="101"/>
                    </a:cxn>
                    <a:cxn ang="0">
                      <a:pos x="157" y="74"/>
                    </a:cxn>
                    <a:cxn ang="0">
                      <a:pos x="157" y="43"/>
                    </a:cxn>
                    <a:cxn ang="0">
                      <a:pos x="150" y="34"/>
                    </a:cxn>
                    <a:cxn ang="0">
                      <a:pos x="147" y="0"/>
                    </a:cxn>
                    <a:cxn ang="0">
                      <a:pos x="144" y="34"/>
                    </a:cxn>
                    <a:cxn ang="0">
                      <a:pos x="137" y="43"/>
                    </a:cxn>
                    <a:cxn ang="0">
                      <a:pos x="137" y="74"/>
                    </a:cxn>
                    <a:cxn ang="0">
                      <a:pos x="122" y="101"/>
                    </a:cxn>
                    <a:cxn ang="0">
                      <a:pos x="137" y="127"/>
                    </a:cxn>
                    <a:cxn ang="0">
                      <a:pos x="137" y="158"/>
                    </a:cxn>
                    <a:cxn ang="0">
                      <a:pos x="122" y="184"/>
                    </a:cxn>
                    <a:cxn ang="0">
                      <a:pos x="137" y="210"/>
                    </a:cxn>
                    <a:cxn ang="0">
                      <a:pos x="137" y="242"/>
                    </a:cxn>
                    <a:cxn ang="0">
                      <a:pos x="101" y="283"/>
                    </a:cxn>
                    <a:cxn ang="0">
                      <a:pos x="42" y="396"/>
                    </a:cxn>
                    <a:cxn ang="0">
                      <a:pos x="0" y="569"/>
                    </a:cxn>
                    <a:cxn ang="0">
                      <a:pos x="532" y="611"/>
                    </a:cxn>
                    <a:cxn ang="0">
                      <a:pos x="574" y="325"/>
                    </a:cxn>
                  </a:cxnLst>
                  <a:rect l="0" t="0" r="r" b="b"/>
                  <a:pathLst>
                    <a:path w="574" h="611">
                      <a:moveTo>
                        <a:pt x="539" y="283"/>
                      </a:moveTo>
                      <a:cubicBezTo>
                        <a:pt x="453" y="283"/>
                        <a:pt x="453" y="283"/>
                        <a:pt x="453" y="283"/>
                      </a:cubicBezTo>
                      <a:cubicBezTo>
                        <a:pt x="380" y="283"/>
                        <a:pt x="380" y="283"/>
                        <a:pt x="380" y="283"/>
                      </a:cubicBezTo>
                      <a:cubicBezTo>
                        <a:pt x="380" y="265"/>
                        <a:pt x="380" y="265"/>
                        <a:pt x="380" y="265"/>
                      </a:cubicBezTo>
                      <a:cubicBezTo>
                        <a:pt x="389" y="262"/>
                        <a:pt x="395" y="256"/>
                        <a:pt x="395" y="249"/>
                      </a:cubicBezTo>
                      <a:cubicBezTo>
                        <a:pt x="395" y="242"/>
                        <a:pt x="389" y="236"/>
                        <a:pt x="380" y="233"/>
                      </a:cubicBezTo>
                      <a:cubicBezTo>
                        <a:pt x="380" y="223"/>
                        <a:pt x="380" y="223"/>
                        <a:pt x="380" y="223"/>
                      </a:cubicBezTo>
                      <a:cubicBezTo>
                        <a:pt x="389" y="220"/>
                        <a:pt x="395" y="214"/>
                        <a:pt x="395" y="207"/>
                      </a:cubicBezTo>
                      <a:cubicBezTo>
                        <a:pt x="395" y="200"/>
                        <a:pt x="389" y="194"/>
                        <a:pt x="380" y="192"/>
                      </a:cubicBezTo>
                      <a:cubicBezTo>
                        <a:pt x="380" y="181"/>
                        <a:pt x="380" y="181"/>
                        <a:pt x="380" y="181"/>
                      </a:cubicBezTo>
                      <a:cubicBezTo>
                        <a:pt x="389" y="178"/>
                        <a:pt x="395" y="172"/>
                        <a:pt x="395" y="165"/>
                      </a:cubicBezTo>
                      <a:cubicBezTo>
                        <a:pt x="395" y="158"/>
                        <a:pt x="389" y="152"/>
                        <a:pt x="380" y="150"/>
                      </a:cubicBezTo>
                      <a:cubicBezTo>
                        <a:pt x="380" y="139"/>
                        <a:pt x="380" y="139"/>
                        <a:pt x="380" y="139"/>
                      </a:cubicBezTo>
                      <a:cubicBezTo>
                        <a:pt x="389" y="137"/>
                        <a:pt x="395" y="131"/>
                        <a:pt x="395" y="124"/>
                      </a:cubicBezTo>
                      <a:cubicBezTo>
                        <a:pt x="395" y="114"/>
                        <a:pt x="384" y="106"/>
                        <a:pt x="370" y="106"/>
                      </a:cubicBezTo>
                      <a:cubicBezTo>
                        <a:pt x="356" y="106"/>
                        <a:pt x="345" y="114"/>
                        <a:pt x="345" y="124"/>
                      </a:cubicBezTo>
                      <a:cubicBezTo>
                        <a:pt x="345" y="131"/>
                        <a:pt x="351" y="136"/>
                        <a:pt x="360" y="139"/>
                      </a:cubicBezTo>
                      <a:cubicBezTo>
                        <a:pt x="360" y="150"/>
                        <a:pt x="360" y="150"/>
                        <a:pt x="360" y="150"/>
                      </a:cubicBezTo>
                      <a:cubicBezTo>
                        <a:pt x="351" y="152"/>
                        <a:pt x="345" y="158"/>
                        <a:pt x="345" y="165"/>
                      </a:cubicBezTo>
                      <a:cubicBezTo>
                        <a:pt x="345" y="172"/>
                        <a:pt x="351" y="178"/>
                        <a:pt x="360" y="181"/>
                      </a:cubicBezTo>
                      <a:cubicBezTo>
                        <a:pt x="360" y="192"/>
                        <a:pt x="360" y="192"/>
                        <a:pt x="360" y="192"/>
                      </a:cubicBezTo>
                      <a:cubicBezTo>
                        <a:pt x="351" y="194"/>
                        <a:pt x="345" y="200"/>
                        <a:pt x="345" y="207"/>
                      </a:cubicBezTo>
                      <a:cubicBezTo>
                        <a:pt x="345" y="214"/>
                        <a:pt x="351" y="220"/>
                        <a:pt x="360" y="223"/>
                      </a:cubicBezTo>
                      <a:cubicBezTo>
                        <a:pt x="360" y="233"/>
                        <a:pt x="360" y="233"/>
                        <a:pt x="360" y="233"/>
                      </a:cubicBezTo>
                      <a:cubicBezTo>
                        <a:pt x="351" y="236"/>
                        <a:pt x="345" y="242"/>
                        <a:pt x="345" y="249"/>
                      </a:cubicBezTo>
                      <a:cubicBezTo>
                        <a:pt x="345" y="256"/>
                        <a:pt x="351" y="262"/>
                        <a:pt x="360" y="265"/>
                      </a:cubicBezTo>
                      <a:cubicBezTo>
                        <a:pt x="360" y="283"/>
                        <a:pt x="360" y="283"/>
                        <a:pt x="360" y="283"/>
                      </a:cubicBezTo>
                      <a:cubicBezTo>
                        <a:pt x="267" y="283"/>
                        <a:pt x="267" y="283"/>
                        <a:pt x="267" y="283"/>
                      </a:cubicBezTo>
                      <a:cubicBezTo>
                        <a:pt x="267" y="242"/>
                        <a:pt x="267" y="242"/>
                        <a:pt x="267" y="242"/>
                      </a:cubicBezTo>
                      <a:cubicBezTo>
                        <a:pt x="275" y="239"/>
                        <a:pt x="281" y="233"/>
                        <a:pt x="281" y="226"/>
                      </a:cubicBezTo>
                      <a:cubicBezTo>
                        <a:pt x="281" y="219"/>
                        <a:pt x="275" y="213"/>
                        <a:pt x="267" y="210"/>
                      </a:cubicBezTo>
                      <a:cubicBezTo>
                        <a:pt x="267" y="200"/>
                        <a:pt x="267" y="200"/>
                        <a:pt x="267" y="200"/>
                      </a:cubicBezTo>
                      <a:cubicBezTo>
                        <a:pt x="275" y="197"/>
                        <a:pt x="281" y="191"/>
                        <a:pt x="281" y="184"/>
                      </a:cubicBezTo>
                      <a:cubicBezTo>
                        <a:pt x="281" y="177"/>
                        <a:pt x="275" y="171"/>
                        <a:pt x="267" y="168"/>
                      </a:cubicBezTo>
                      <a:cubicBezTo>
                        <a:pt x="267" y="158"/>
                        <a:pt x="267" y="158"/>
                        <a:pt x="267" y="158"/>
                      </a:cubicBezTo>
                      <a:cubicBezTo>
                        <a:pt x="275" y="155"/>
                        <a:pt x="281" y="149"/>
                        <a:pt x="281" y="142"/>
                      </a:cubicBezTo>
                      <a:cubicBezTo>
                        <a:pt x="281" y="135"/>
                        <a:pt x="275" y="129"/>
                        <a:pt x="267" y="127"/>
                      </a:cubicBezTo>
                      <a:cubicBezTo>
                        <a:pt x="267" y="116"/>
                        <a:pt x="267" y="116"/>
                        <a:pt x="267" y="116"/>
                      </a:cubicBezTo>
                      <a:cubicBezTo>
                        <a:pt x="275" y="113"/>
                        <a:pt x="281" y="107"/>
                        <a:pt x="281" y="101"/>
                      </a:cubicBezTo>
                      <a:cubicBezTo>
                        <a:pt x="281" y="94"/>
                        <a:pt x="275" y="88"/>
                        <a:pt x="267" y="85"/>
                      </a:cubicBezTo>
                      <a:cubicBezTo>
                        <a:pt x="267" y="74"/>
                        <a:pt x="267" y="74"/>
                        <a:pt x="267" y="74"/>
                      </a:cubicBezTo>
                      <a:cubicBezTo>
                        <a:pt x="275" y="72"/>
                        <a:pt x="281" y="66"/>
                        <a:pt x="281" y="59"/>
                      </a:cubicBezTo>
                      <a:cubicBezTo>
                        <a:pt x="281" y="52"/>
                        <a:pt x="275" y="46"/>
                        <a:pt x="267" y="43"/>
                      </a:cubicBezTo>
                      <a:cubicBezTo>
                        <a:pt x="267" y="32"/>
                        <a:pt x="267" y="32"/>
                        <a:pt x="267" y="32"/>
                      </a:cubicBezTo>
                      <a:cubicBezTo>
                        <a:pt x="275" y="30"/>
                        <a:pt x="281" y="24"/>
                        <a:pt x="281" y="17"/>
                      </a:cubicBezTo>
                      <a:cubicBezTo>
                        <a:pt x="281" y="7"/>
                        <a:pt x="270" y="0"/>
                        <a:pt x="257" y="0"/>
                      </a:cubicBezTo>
                      <a:cubicBezTo>
                        <a:pt x="243" y="0"/>
                        <a:pt x="232" y="7"/>
                        <a:pt x="232" y="17"/>
                      </a:cubicBezTo>
                      <a:cubicBezTo>
                        <a:pt x="232" y="24"/>
                        <a:pt x="238" y="30"/>
                        <a:pt x="247" y="32"/>
                      </a:cubicBezTo>
                      <a:cubicBezTo>
                        <a:pt x="247" y="43"/>
                        <a:pt x="247" y="43"/>
                        <a:pt x="247" y="43"/>
                      </a:cubicBezTo>
                      <a:cubicBezTo>
                        <a:pt x="238" y="46"/>
                        <a:pt x="232" y="52"/>
                        <a:pt x="232" y="59"/>
                      </a:cubicBezTo>
                      <a:cubicBezTo>
                        <a:pt x="232" y="66"/>
                        <a:pt x="238" y="72"/>
                        <a:pt x="247" y="74"/>
                      </a:cubicBezTo>
                      <a:cubicBezTo>
                        <a:pt x="247" y="85"/>
                        <a:pt x="247" y="85"/>
                        <a:pt x="247" y="85"/>
                      </a:cubicBezTo>
                      <a:cubicBezTo>
                        <a:pt x="238" y="88"/>
                        <a:pt x="232" y="94"/>
                        <a:pt x="232" y="101"/>
                      </a:cubicBezTo>
                      <a:cubicBezTo>
                        <a:pt x="232" y="107"/>
                        <a:pt x="238" y="113"/>
                        <a:pt x="247" y="116"/>
                      </a:cubicBezTo>
                      <a:cubicBezTo>
                        <a:pt x="247" y="127"/>
                        <a:pt x="247" y="127"/>
                        <a:pt x="247" y="127"/>
                      </a:cubicBezTo>
                      <a:cubicBezTo>
                        <a:pt x="238" y="129"/>
                        <a:pt x="232" y="135"/>
                        <a:pt x="232" y="142"/>
                      </a:cubicBezTo>
                      <a:cubicBezTo>
                        <a:pt x="232" y="149"/>
                        <a:pt x="238" y="155"/>
                        <a:pt x="247" y="158"/>
                      </a:cubicBezTo>
                      <a:cubicBezTo>
                        <a:pt x="247" y="169"/>
                        <a:pt x="247" y="169"/>
                        <a:pt x="247" y="169"/>
                      </a:cubicBezTo>
                      <a:cubicBezTo>
                        <a:pt x="238" y="171"/>
                        <a:pt x="232" y="177"/>
                        <a:pt x="232" y="184"/>
                      </a:cubicBezTo>
                      <a:cubicBezTo>
                        <a:pt x="232" y="191"/>
                        <a:pt x="238" y="197"/>
                        <a:pt x="247" y="200"/>
                      </a:cubicBezTo>
                      <a:cubicBezTo>
                        <a:pt x="247" y="210"/>
                        <a:pt x="247" y="210"/>
                        <a:pt x="247" y="210"/>
                      </a:cubicBezTo>
                      <a:cubicBezTo>
                        <a:pt x="238" y="213"/>
                        <a:pt x="232" y="219"/>
                        <a:pt x="232" y="226"/>
                      </a:cubicBezTo>
                      <a:cubicBezTo>
                        <a:pt x="232" y="233"/>
                        <a:pt x="238" y="239"/>
                        <a:pt x="247" y="242"/>
                      </a:cubicBezTo>
                      <a:cubicBezTo>
                        <a:pt x="247" y="283"/>
                        <a:pt x="247" y="283"/>
                        <a:pt x="247" y="283"/>
                      </a:cubicBezTo>
                      <a:cubicBezTo>
                        <a:pt x="157" y="283"/>
                        <a:pt x="157" y="283"/>
                        <a:pt x="157" y="283"/>
                      </a:cubicBezTo>
                      <a:cubicBezTo>
                        <a:pt x="157" y="242"/>
                        <a:pt x="157" y="242"/>
                        <a:pt x="157" y="242"/>
                      </a:cubicBezTo>
                      <a:cubicBezTo>
                        <a:pt x="165" y="239"/>
                        <a:pt x="171" y="233"/>
                        <a:pt x="171" y="226"/>
                      </a:cubicBezTo>
                      <a:cubicBezTo>
                        <a:pt x="171" y="219"/>
                        <a:pt x="165" y="213"/>
                        <a:pt x="157" y="210"/>
                      </a:cubicBezTo>
                      <a:cubicBezTo>
                        <a:pt x="157" y="200"/>
                        <a:pt x="157" y="200"/>
                        <a:pt x="157" y="200"/>
                      </a:cubicBezTo>
                      <a:cubicBezTo>
                        <a:pt x="165" y="197"/>
                        <a:pt x="171" y="191"/>
                        <a:pt x="171" y="184"/>
                      </a:cubicBezTo>
                      <a:cubicBezTo>
                        <a:pt x="171" y="177"/>
                        <a:pt x="165" y="171"/>
                        <a:pt x="157" y="169"/>
                      </a:cubicBezTo>
                      <a:cubicBezTo>
                        <a:pt x="157" y="158"/>
                        <a:pt x="157" y="158"/>
                        <a:pt x="157" y="158"/>
                      </a:cubicBezTo>
                      <a:cubicBezTo>
                        <a:pt x="165" y="155"/>
                        <a:pt x="171" y="149"/>
                        <a:pt x="171" y="142"/>
                      </a:cubicBezTo>
                      <a:cubicBezTo>
                        <a:pt x="171" y="135"/>
                        <a:pt x="165" y="129"/>
                        <a:pt x="157" y="127"/>
                      </a:cubicBezTo>
                      <a:cubicBezTo>
                        <a:pt x="157" y="116"/>
                        <a:pt x="157" y="116"/>
                        <a:pt x="157" y="116"/>
                      </a:cubicBezTo>
                      <a:cubicBezTo>
                        <a:pt x="165" y="113"/>
                        <a:pt x="171" y="107"/>
                        <a:pt x="171" y="101"/>
                      </a:cubicBezTo>
                      <a:cubicBezTo>
                        <a:pt x="171" y="94"/>
                        <a:pt x="165" y="88"/>
                        <a:pt x="157" y="85"/>
                      </a:cubicBezTo>
                      <a:cubicBezTo>
                        <a:pt x="157" y="74"/>
                        <a:pt x="157" y="74"/>
                        <a:pt x="157" y="74"/>
                      </a:cubicBezTo>
                      <a:cubicBezTo>
                        <a:pt x="165" y="72"/>
                        <a:pt x="171" y="66"/>
                        <a:pt x="171" y="59"/>
                      </a:cubicBezTo>
                      <a:cubicBezTo>
                        <a:pt x="171" y="52"/>
                        <a:pt x="165" y="46"/>
                        <a:pt x="157" y="43"/>
                      </a:cubicBezTo>
                      <a:cubicBezTo>
                        <a:pt x="157" y="34"/>
                        <a:pt x="157" y="34"/>
                        <a:pt x="157" y="34"/>
                      </a:cubicBezTo>
                      <a:cubicBezTo>
                        <a:pt x="150" y="34"/>
                        <a:pt x="150" y="34"/>
                        <a:pt x="150" y="34"/>
                      </a:cubicBezTo>
                      <a:cubicBezTo>
                        <a:pt x="162" y="33"/>
                        <a:pt x="171" y="26"/>
                        <a:pt x="171" y="17"/>
                      </a:cubicBezTo>
                      <a:cubicBezTo>
                        <a:pt x="171" y="7"/>
                        <a:pt x="160" y="0"/>
                        <a:pt x="147" y="0"/>
                      </a:cubicBezTo>
                      <a:cubicBezTo>
                        <a:pt x="133" y="0"/>
                        <a:pt x="122" y="7"/>
                        <a:pt x="122" y="17"/>
                      </a:cubicBezTo>
                      <a:cubicBezTo>
                        <a:pt x="122" y="26"/>
                        <a:pt x="131" y="33"/>
                        <a:pt x="144" y="34"/>
                      </a:cubicBezTo>
                      <a:cubicBezTo>
                        <a:pt x="137" y="34"/>
                        <a:pt x="137" y="34"/>
                        <a:pt x="137" y="34"/>
                      </a:cubicBezTo>
                      <a:cubicBezTo>
                        <a:pt x="137" y="43"/>
                        <a:pt x="137" y="43"/>
                        <a:pt x="137" y="43"/>
                      </a:cubicBezTo>
                      <a:cubicBezTo>
                        <a:pt x="128" y="46"/>
                        <a:pt x="122" y="52"/>
                        <a:pt x="122" y="59"/>
                      </a:cubicBezTo>
                      <a:cubicBezTo>
                        <a:pt x="122" y="66"/>
                        <a:pt x="128" y="72"/>
                        <a:pt x="137" y="74"/>
                      </a:cubicBezTo>
                      <a:cubicBezTo>
                        <a:pt x="137" y="85"/>
                        <a:pt x="137" y="85"/>
                        <a:pt x="137" y="85"/>
                      </a:cubicBezTo>
                      <a:cubicBezTo>
                        <a:pt x="128" y="88"/>
                        <a:pt x="122" y="94"/>
                        <a:pt x="122" y="101"/>
                      </a:cubicBezTo>
                      <a:cubicBezTo>
                        <a:pt x="122" y="107"/>
                        <a:pt x="128" y="113"/>
                        <a:pt x="137" y="116"/>
                      </a:cubicBezTo>
                      <a:cubicBezTo>
                        <a:pt x="137" y="127"/>
                        <a:pt x="137" y="127"/>
                        <a:pt x="137" y="127"/>
                      </a:cubicBezTo>
                      <a:cubicBezTo>
                        <a:pt x="128" y="129"/>
                        <a:pt x="122" y="135"/>
                        <a:pt x="122" y="142"/>
                      </a:cubicBezTo>
                      <a:cubicBezTo>
                        <a:pt x="122" y="149"/>
                        <a:pt x="128" y="155"/>
                        <a:pt x="137" y="158"/>
                      </a:cubicBezTo>
                      <a:cubicBezTo>
                        <a:pt x="137" y="169"/>
                        <a:pt x="137" y="169"/>
                        <a:pt x="137" y="169"/>
                      </a:cubicBezTo>
                      <a:cubicBezTo>
                        <a:pt x="128" y="171"/>
                        <a:pt x="122" y="177"/>
                        <a:pt x="122" y="184"/>
                      </a:cubicBezTo>
                      <a:cubicBezTo>
                        <a:pt x="122" y="191"/>
                        <a:pt x="128" y="197"/>
                        <a:pt x="137" y="200"/>
                      </a:cubicBezTo>
                      <a:cubicBezTo>
                        <a:pt x="137" y="210"/>
                        <a:pt x="137" y="210"/>
                        <a:pt x="137" y="210"/>
                      </a:cubicBezTo>
                      <a:cubicBezTo>
                        <a:pt x="128" y="213"/>
                        <a:pt x="122" y="219"/>
                        <a:pt x="122" y="226"/>
                      </a:cubicBezTo>
                      <a:cubicBezTo>
                        <a:pt x="122" y="233"/>
                        <a:pt x="128" y="239"/>
                        <a:pt x="137" y="242"/>
                      </a:cubicBezTo>
                      <a:cubicBezTo>
                        <a:pt x="137" y="283"/>
                        <a:pt x="137" y="283"/>
                        <a:pt x="137" y="283"/>
                      </a:cubicBezTo>
                      <a:cubicBezTo>
                        <a:pt x="101" y="283"/>
                        <a:pt x="101" y="283"/>
                        <a:pt x="101" y="283"/>
                      </a:cubicBezTo>
                      <a:cubicBezTo>
                        <a:pt x="109" y="295"/>
                        <a:pt x="114" y="309"/>
                        <a:pt x="114" y="324"/>
                      </a:cubicBezTo>
                      <a:cubicBezTo>
                        <a:pt x="114" y="364"/>
                        <a:pt x="82" y="396"/>
                        <a:pt x="42" y="396"/>
                      </a:cubicBezTo>
                      <a:cubicBezTo>
                        <a:pt x="26" y="396"/>
                        <a:pt x="12" y="391"/>
                        <a:pt x="0" y="382"/>
                      </a:cubicBezTo>
                      <a:cubicBezTo>
                        <a:pt x="0" y="569"/>
                        <a:pt x="0" y="569"/>
                        <a:pt x="0" y="569"/>
                      </a:cubicBezTo>
                      <a:cubicBezTo>
                        <a:pt x="0" y="592"/>
                        <a:pt x="18" y="611"/>
                        <a:pt x="41" y="611"/>
                      </a:cubicBezTo>
                      <a:cubicBezTo>
                        <a:pt x="532" y="611"/>
                        <a:pt x="532" y="611"/>
                        <a:pt x="532" y="611"/>
                      </a:cubicBezTo>
                      <a:cubicBezTo>
                        <a:pt x="555" y="611"/>
                        <a:pt x="574" y="592"/>
                        <a:pt x="574" y="569"/>
                      </a:cubicBezTo>
                      <a:cubicBezTo>
                        <a:pt x="574" y="325"/>
                        <a:pt x="574" y="325"/>
                        <a:pt x="574" y="325"/>
                      </a:cubicBezTo>
                      <a:cubicBezTo>
                        <a:pt x="574" y="302"/>
                        <a:pt x="562" y="283"/>
                        <a:pt x="539" y="283"/>
                      </a:cubicBezTo>
                      <a:close/>
                    </a:path>
                  </a:pathLst>
                </a:custGeom>
                <a:grpFill/>
                <a:ln w="9525">
                  <a:noFill/>
                  <a:round/>
                  <a:headEnd/>
                  <a:tailEnd/>
                </a:ln>
              </p:spPr>
              <p:txBody>
                <a:bodyPr wrap="square" lIns="0" tIns="0" rIns="0" bIns="0">
                  <a:noAutofit/>
                </a:bodyPr>
                <a:lstStyle/>
                <a:p>
                  <a:pPr defTabSz="696690">
                    <a:spcBef>
                      <a:spcPct val="50000"/>
                    </a:spcBef>
                    <a:defRPr/>
                  </a:pPr>
                  <a:endParaRPr lang="en-US">
                    <a:solidFill>
                      <a:srgbClr val="000000"/>
                    </a:solidFill>
                    <a:latin typeface="Tahoma"/>
                    <a:ea typeface="MS PGothic"/>
                    <a:cs typeface="MS PGothic"/>
                  </a:endParaRPr>
                </a:p>
              </p:txBody>
            </p:sp>
            <p:sp>
              <p:nvSpPr>
                <p:cNvPr id="150" name="Oval 65"/>
                <p:cNvSpPr>
                  <a:spLocks noChangeArrowheads="1"/>
                </p:cNvSpPr>
                <p:nvPr/>
              </p:nvSpPr>
              <p:spPr bwMode="auto">
                <a:xfrm>
                  <a:off x="3509963" y="2070100"/>
                  <a:ext cx="52388" cy="50800"/>
                </a:xfrm>
                <a:prstGeom prst="ellipse">
                  <a:avLst/>
                </a:prstGeom>
                <a:grpFill/>
                <a:ln w="9525">
                  <a:noFill/>
                  <a:round/>
                  <a:headEnd/>
                  <a:tailEnd/>
                </a:ln>
              </p:spPr>
              <p:txBody>
                <a:bodyPr wrap="square" lIns="0" tIns="0" rIns="0" bIns="0">
                  <a:noAutofit/>
                </a:bodyPr>
                <a:lstStyle/>
                <a:p>
                  <a:pPr defTabSz="696690">
                    <a:spcBef>
                      <a:spcPct val="50000"/>
                    </a:spcBef>
                    <a:defRPr/>
                  </a:pPr>
                  <a:endParaRPr lang="en-US">
                    <a:solidFill>
                      <a:srgbClr val="000000"/>
                    </a:solidFill>
                    <a:latin typeface="Tahoma"/>
                    <a:ea typeface="MS PGothic"/>
                    <a:cs typeface="MS PGothic"/>
                  </a:endParaRPr>
                </a:p>
              </p:txBody>
            </p:sp>
          </p:grpSp>
          <p:sp>
            <p:nvSpPr>
              <p:cNvPr id="147" name="TextBox 146"/>
              <p:cNvSpPr txBox="1"/>
              <p:nvPr/>
            </p:nvSpPr>
            <p:spPr>
              <a:xfrm>
                <a:off x="161338" y="5985154"/>
                <a:ext cx="1257011" cy="369332"/>
              </a:xfrm>
              <a:prstGeom prst="rect">
                <a:avLst/>
              </a:prstGeom>
              <a:noFill/>
            </p:spPr>
            <p:txBody>
              <a:bodyPr wrap="none" rtlCol="0">
                <a:spAutoFit/>
              </a:bodyPr>
              <a:lstStyle/>
              <a:p>
                <a:pPr defTabSz="696690">
                  <a:spcBef>
                    <a:spcPct val="50000"/>
                  </a:spcBef>
                </a:pPr>
                <a:r>
                  <a:rPr lang="en-US" sz="1200" dirty="0">
                    <a:solidFill>
                      <a:srgbClr val="000000"/>
                    </a:solidFill>
                    <a:latin typeface="Tahoma" pitchFamily="34" charset="0"/>
                    <a:ea typeface="+mn-ea"/>
                    <a:cs typeface="+mn-cs"/>
                  </a:rPr>
                  <a:t>Substations</a:t>
                </a:r>
              </a:p>
            </p:txBody>
          </p:sp>
        </p:grpSp>
        <p:sp>
          <p:nvSpPr>
            <p:cNvPr id="108" name="Freeform 69"/>
            <p:cNvSpPr>
              <a:spLocks noEditPoints="1"/>
            </p:cNvSpPr>
            <p:nvPr/>
          </p:nvSpPr>
          <p:spPr bwMode="auto">
            <a:xfrm>
              <a:off x="7345781" y="5098475"/>
              <a:ext cx="329277" cy="328179"/>
            </a:xfrm>
            <a:custGeom>
              <a:avLst/>
              <a:gdLst>
                <a:gd name="T0" fmla="*/ 2147483647 w 504"/>
                <a:gd name="T1" fmla="*/ 0 h 504"/>
                <a:gd name="T2" fmla="*/ 2147483647 w 504"/>
                <a:gd name="T3" fmla="*/ 2147483647 h 504"/>
                <a:gd name="T4" fmla="*/ 2147483647 w 504"/>
                <a:gd name="T5" fmla="*/ 2147483647 h 504"/>
                <a:gd name="T6" fmla="*/ 2147483647 w 504"/>
                <a:gd name="T7" fmla="*/ 2147483647 h 504"/>
                <a:gd name="T8" fmla="*/ 2147483647 w 504"/>
                <a:gd name="T9" fmla="*/ 2147483647 h 504"/>
                <a:gd name="T10" fmla="*/ 0 w 504"/>
                <a:gd name="T11" fmla="*/ 2147483647 h 504"/>
                <a:gd name="T12" fmla="*/ 2147483647 w 504"/>
                <a:gd name="T13" fmla="*/ 2147483647 h 504"/>
                <a:gd name="T14" fmla="*/ 2147483647 w 504"/>
                <a:gd name="T15" fmla="*/ 2147483647 h 504"/>
                <a:gd name="T16" fmla="*/ 2147483647 w 504"/>
                <a:gd name="T17" fmla="*/ 0 h 504"/>
                <a:gd name="T18" fmla="*/ 2147483647 w 504"/>
                <a:gd name="T19" fmla="*/ 2147483647 h 504"/>
                <a:gd name="T20" fmla="*/ 2147483647 w 504"/>
                <a:gd name="T21" fmla="*/ 2147483647 h 504"/>
                <a:gd name="T22" fmla="*/ 2147483647 w 504"/>
                <a:gd name="T23" fmla="*/ 2147483647 h 504"/>
                <a:gd name="T24" fmla="*/ 2147483647 w 504"/>
                <a:gd name="T25" fmla="*/ 2147483647 h 504"/>
                <a:gd name="T26" fmla="*/ 2147483647 w 504"/>
                <a:gd name="T27" fmla="*/ 2147483647 h 504"/>
                <a:gd name="T28" fmla="*/ 2147483647 w 504"/>
                <a:gd name="T29" fmla="*/ 2147483647 h 504"/>
                <a:gd name="T30" fmla="*/ 2147483647 w 504"/>
                <a:gd name="T31" fmla="*/ 2147483647 h 504"/>
                <a:gd name="T32" fmla="*/ 2147483647 w 504"/>
                <a:gd name="T33" fmla="*/ 2147483647 h 504"/>
                <a:gd name="T34" fmla="*/ 2147483647 w 504"/>
                <a:gd name="T35" fmla="*/ 2147483647 h 504"/>
                <a:gd name="T36" fmla="*/ 2147483647 w 504"/>
                <a:gd name="T37" fmla="*/ 2147483647 h 504"/>
                <a:gd name="T38" fmla="*/ 2147483647 w 504"/>
                <a:gd name="T39" fmla="*/ 2147483647 h 504"/>
                <a:gd name="T40" fmla="*/ 2147483647 w 504"/>
                <a:gd name="T41" fmla="*/ 2147483647 h 504"/>
                <a:gd name="T42" fmla="*/ 2147483647 w 504"/>
                <a:gd name="T43" fmla="*/ 2147483647 h 504"/>
                <a:gd name="T44" fmla="*/ 2147483647 w 504"/>
                <a:gd name="T45" fmla="*/ 2147483647 h 504"/>
                <a:gd name="T46" fmla="*/ 2147483647 w 504"/>
                <a:gd name="T47" fmla="*/ 2147483647 h 504"/>
                <a:gd name="T48" fmla="*/ 2147483647 w 504"/>
                <a:gd name="T49" fmla="*/ 2147483647 h 504"/>
                <a:gd name="T50" fmla="*/ 2147483647 w 504"/>
                <a:gd name="T51" fmla="*/ 2147483647 h 504"/>
                <a:gd name="T52" fmla="*/ 2147483647 w 504"/>
                <a:gd name="T53" fmla="*/ 2147483647 h 504"/>
                <a:gd name="T54" fmla="*/ 2147483647 w 504"/>
                <a:gd name="T55" fmla="*/ 2147483647 h 504"/>
                <a:gd name="T56" fmla="*/ 2147483647 w 504"/>
                <a:gd name="T57" fmla="*/ 2147483647 h 504"/>
                <a:gd name="T58" fmla="*/ 2147483647 w 504"/>
                <a:gd name="T59" fmla="*/ 2147483647 h 504"/>
                <a:gd name="T60" fmla="*/ 2147483647 w 504"/>
                <a:gd name="T61" fmla="*/ 2147483647 h 504"/>
                <a:gd name="T62" fmla="*/ 2147483647 w 504"/>
                <a:gd name="T63" fmla="*/ 2147483647 h 504"/>
                <a:gd name="T64" fmla="*/ 2147483647 w 504"/>
                <a:gd name="T65" fmla="*/ 2147483647 h 504"/>
                <a:gd name="T66" fmla="*/ 2147483647 w 504"/>
                <a:gd name="T67" fmla="*/ 2147483647 h 504"/>
                <a:gd name="T68" fmla="*/ 2147483647 w 504"/>
                <a:gd name="T69" fmla="*/ 2147483647 h 504"/>
                <a:gd name="T70" fmla="*/ 2147483647 w 504"/>
                <a:gd name="T71" fmla="*/ 2147483647 h 504"/>
                <a:gd name="T72" fmla="*/ 2147483647 w 504"/>
                <a:gd name="T73" fmla="*/ 2147483647 h 504"/>
                <a:gd name="T74" fmla="*/ 2147483647 w 504"/>
                <a:gd name="T75" fmla="*/ 2147483647 h 504"/>
                <a:gd name="T76" fmla="*/ 2147483647 w 504"/>
                <a:gd name="T77" fmla="*/ 2147483647 h 504"/>
                <a:gd name="T78" fmla="*/ 2147483647 w 504"/>
                <a:gd name="T79" fmla="*/ 2147483647 h 504"/>
                <a:gd name="T80" fmla="*/ 2147483647 w 504"/>
                <a:gd name="T81" fmla="*/ 2147483647 h 504"/>
                <a:gd name="T82" fmla="*/ 2147483647 w 504"/>
                <a:gd name="T83" fmla="*/ 2147483647 h 504"/>
                <a:gd name="T84" fmla="*/ 2147483647 w 504"/>
                <a:gd name="T85" fmla="*/ 2147483647 h 504"/>
                <a:gd name="T86" fmla="*/ 2147483647 w 504"/>
                <a:gd name="T87" fmla="*/ 2147483647 h 504"/>
                <a:gd name="T88" fmla="*/ 2147483647 w 504"/>
                <a:gd name="T89" fmla="*/ 2147483647 h 504"/>
                <a:gd name="T90" fmla="*/ 2147483647 w 504"/>
                <a:gd name="T91" fmla="*/ 2147483647 h 504"/>
                <a:gd name="T92" fmla="*/ 2147483647 w 504"/>
                <a:gd name="T93" fmla="*/ 2147483647 h 5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4"/>
                <a:gd name="T142" fmla="*/ 0 h 504"/>
                <a:gd name="T143" fmla="*/ 504 w 504"/>
                <a:gd name="T144" fmla="*/ 504 h 5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4" h="504">
                  <a:moveTo>
                    <a:pt x="252" y="0"/>
                  </a:moveTo>
                  <a:cubicBezTo>
                    <a:pt x="230" y="0"/>
                    <a:pt x="208" y="3"/>
                    <a:pt x="188" y="8"/>
                  </a:cubicBezTo>
                  <a:cubicBezTo>
                    <a:pt x="194" y="19"/>
                    <a:pt x="197" y="31"/>
                    <a:pt x="197" y="44"/>
                  </a:cubicBezTo>
                  <a:cubicBezTo>
                    <a:pt x="197" y="84"/>
                    <a:pt x="165" y="116"/>
                    <a:pt x="125" y="116"/>
                  </a:cubicBezTo>
                  <a:cubicBezTo>
                    <a:pt x="99" y="116"/>
                    <a:pt x="77" y="103"/>
                    <a:pt x="64" y="84"/>
                  </a:cubicBezTo>
                  <a:cubicBezTo>
                    <a:pt x="24" y="128"/>
                    <a:pt x="0" y="187"/>
                    <a:pt x="0" y="252"/>
                  </a:cubicBezTo>
                  <a:cubicBezTo>
                    <a:pt x="0" y="391"/>
                    <a:pt x="113" y="504"/>
                    <a:pt x="252" y="504"/>
                  </a:cubicBezTo>
                  <a:cubicBezTo>
                    <a:pt x="391" y="504"/>
                    <a:pt x="504" y="391"/>
                    <a:pt x="504" y="252"/>
                  </a:cubicBezTo>
                  <a:cubicBezTo>
                    <a:pt x="504" y="112"/>
                    <a:pt x="391" y="0"/>
                    <a:pt x="252" y="0"/>
                  </a:cubicBezTo>
                  <a:close/>
                  <a:moveTo>
                    <a:pt x="129" y="76"/>
                  </a:moveTo>
                  <a:cubicBezTo>
                    <a:pt x="144" y="76"/>
                    <a:pt x="156" y="64"/>
                    <a:pt x="156" y="49"/>
                  </a:cubicBezTo>
                  <a:cubicBezTo>
                    <a:pt x="156" y="34"/>
                    <a:pt x="144" y="21"/>
                    <a:pt x="129" y="21"/>
                  </a:cubicBezTo>
                  <a:cubicBezTo>
                    <a:pt x="114" y="21"/>
                    <a:pt x="101" y="34"/>
                    <a:pt x="101" y="49"/>
                  </a:cubicBezTo>
                  <a:cubicBezTo>
                    <a:pt x="101" y="64"/>
                    <a:pt x="114" y="76"/>
                    <a:pt x="129" y="76"/>
                  </a:cubicBezTo>
                  <a:close/>
                  <a:moveTo>
                    <a:pt x="356" y="334"/>
                  </a:moveTo>
                  <a:cubicBezTo>
                    <a:pt x="410" y="365"/>
                    <a:pt x="410" y="365"/>
                    <a:pt x="410" y="365"/>
                  </a:cubicBezTo>
                  <a:cubicBezTo>
                    <a:pt x="356" y="395"/>
                    <a:pt x="356" y="395"/>
                    <a:pt x="356" y="395"/>
                  </a:cubicBezTo>
                  <a:cubicBezTo>
                    <a:pt x="356" y="375"/>
                    <a:pt x="356" y="375"/>
                    <a:pt x="356" y="375"/>
                  </a:cubicBezTo>
                  <a:cubicBezTo>
                    <a:pt x="286" y="375"/>
                    <a:pt x="286" y="375"/>
                    <a:pt x="286" y="375"/>
                  </a:cubicBezTo>
                  <a:cubicBezTo>
                    <a:pt x="250" y="297"/>
                    <a:pt x="250" y="297"/>
                    <a:pt x="250" y="297"/>
                  </a:cubicBezTo>
                  <a:cubicBezTo>
                    <a:pt x="213" y="375"/>
                    <a:pt x="213" y="375"/>
                    <a:pt x="213" y="375"/>
                  </a:cubicBezTo>
                  <a:cubicBezTo>
                    <a:pt x="143" y="375"/>
                    <a:pt x="143" y="375"/>
                    <a:pt x="143" y="375"/>
                  </a:cubicBezTo>
                  <a:cubicBezTo>
                    <a:pt x="143" y="395"/>
                    <a:pt x="143" y="395"/>
                    <a:pt x="143" y="395"/>
                  </a:cubicBezTo>
                  <a:cubicBezTo>
                    <a:pt x="88" y="365"/>
                    <a:pt x="88" y="365"/>
                    <a:pt x="88" y="365"/>
                  </a:cubicBezTo>
                  <a:cubicBezTo>
                    <a:pt x="143" y="334"/>
                    <a:pt x="143" y="334"/>
                    <a:pt x="143" y="334"/>
                  </a:cubicBezTo>
                  <a:cubicBezTo>
                    <a:pt x="143" y="355"/>
                    <a:pt x="143" y="355"/>
                    <a:pt x="143" y="355"/>
                  </a:cubicBezTo>
                  <a:cubicBezTo>
                    <a:pt x="201" y="355"/>
                    <a:pt x="201" y="355"/>
                    <a:pt x="201" y="355"/>
                  </a:cubicBezTo>
                  <a:cubicBezTo>
                    <a:pt x="239" y="273"/>
                    <a:pt x="239" y="273"/>
                    <a:pt x="239" y="273"/>
                  </a:cubicBezTo>
                  <a:cubicBezTo>
                    <a:pt x="193" y="176"/>
                    <a:pt x="193" y="176"/>
                    <a:pt x="193" y="176"/>
                  </a:cubicBezTo>
                  <a:cubicBezTo>
                    <a:pt x="143" y="176"/>
                    <a:pt x="143" y="176"/>
                    <a:pt x="143" y="176"/>
                  </a:cubicBezTo>
                  <a:cubicBezTo>
                    <a:pt x="143" y="196"/>
                    <a:pt x="143" y="196"/>
                    <a:pt x="143" y="196"/>
                  </a:cubicBezTo>
                  <a:cubicBezTo>
                    <a:pt x="88" y="166"/>
                    <a:pt x="88" y="166"/>
                    <a:pt x="88" y="166"/>
                  </a:cubicBezTo>
                  <a:cubicBezTo>
                    <a:pt x="143" y="134"/>
                    <a:pt x="143" y="134"/>
                    <a:pt x="143" y="134"/>
                  </a:cubicBezTo>
                  <a:cubicBezTo>
                    <a:pt x="143" y="156"/>
                    <a:pt x="143" y="156"/>
                    <a:pt x="143" y="156"/>
                  </a:cubicBezTo>
                  <a:cubicBezTo>
                    <a:pt x="206" y="156"/>
                    <a:pt x="206" y="156"/>
                    <a:pt x="206" y="156"/>
                  </a:cubicBezTo>
                  <a:cubicBezTo>
                    <a:pt x="250" y="249"/>
                    <a:pt x="250" y="249"/>
                    <a:pt x="250" y="249"/>
                  </a:cubicBezTo>
                  <a:cubicBezTo>
                    <a:pt x="293" y="156"/>
                    <a:pt x="293" y="156"/>
                    <a:pt x="293" y="156"/>
                  </a:cubicBezTo>
                  <a:cubicBezTo>
                    <a:pt x="356" y="156"/>
                    <a:pt x="356" y="156"/>
                    <a:pt x="356" y="156"/>
                  </a:cubicBezTo>
                  <a:cubicBezTo>
                    <a:pt x="356" y="134"/>
                    <a:pt x="356" y="134"/>
                    <a:pt x="356" y="134"/>
                  </a:cubicBezTo>
                  <a:cubicBezTo>
                    <a:pt x="410" y="166"/>
                    <a:pt x="410" y="166"/>
                    <a:pt x="410" y="166"/>
                  </a:cubicBezTo>
                  <a:cubicBezTo>
                    <a:pt x="356" y="196"/>
                    <a:pt x="356" y="196"/>
                    <a:pt x="356" y="196"/>
                  </a:cubicBezTo>
                  <a:cubicBezTo>
                    <a:pt x="356" y="176"/>
                    <a:pt x="356" y="176"/>
                    <a:pt x="356" y="176"/>
                  </a:cubicBezTo>
                  <a:cubicBezTo>
                    <a:pt x="306" y="176"/>
                    <a:pt x="306" y="176"/>
                    <a:pt x="306" y="176"/>
                  </a:cubicBezTo>
                  <a:cubicBezTo>
                    <a:pt x="261" y="273"/>
                    <a:pt x="261" y="273"/>
                    <a:pt x="261" y="273"/>
                  </a:cubicBezTo>
                  <a:cubicBezTo>
                    <a:pt x="299" y="355"/>
                    <a:pt x="299" y="355"/>
                    <a:pt x="299" y="355"/>
                  </a:cubicBezTo>
                  <a:cubicBezTo>
                    <a:pt x="356" y="355"/>
                    <a:pt x="356" y="355"/>
                    <a:pt x="356" y="355"/>
                  </a:cubicBezTo>
                  <a:lnTo>
                    <a:pt x="356" y="334"/>
                  </a:lnTo>
                  <a:close/>
                </a:path>
              </a:pathLst>
            </a:custGeom>
            <a:solidFill>
              <a:srgbClr val="C1ADE5"/>
            </a:solidFill>
            <a:ln w="9525">
              <a:noFill/>
              <a:round/>
              <a:headEnd/>
              <a:tailEnd/>
            </a:ln>
          </p:spPr>
          <p:txBody>
            <a:bodyPr/>
            <a:lstStyle/>
            <a:p>
              <a:pPr defTabSz="696690" eaLnBrk="0" hangingPunct="0">
                <a:lnSpc>
                  <a:spcPct val="90000"/>
                </a:lnSpc>
                <a:spcAft>
                  <a:spcPts val="915"/>
                </a:spcAft>
                <a:buClr>
                  <a:srgbClr val="FFFFFF"/>
                </a:buClr>
              </a:pPr>
              <a:endParaRPr lang="en-US" sz="1200">
                <a:solidFill>
                  <a:srgbClr val="000000"/>
                </a:solidFill>
                <a:latin typeface="Trebuchet MS" pitchFamily="34" charset="0"/>
                <a:ea typeface="MS PGothic"/>
                <a:cs typeface="MS PGothic"/>
              </a:endParaRPr>
            </a:p>
          </p:txBody>
        </p:sp>
        <p:sp>
          <p:nvSpPr>
            <p:cNvPr id="109" name="Rectangle 108"/>
            <p:cNvSpPr/>
            <p:nvPr/>
          </p:nvSpPr>
          <p:spPr>
            <a:xfrm>
              <a:off x="7218206" y="5569529"/>
              <a:ext cx="1177641" cy="207819"/>
            </a:xfrm>
            <a:prstGeom prst="rect">
              <a:avLst/>
            </a:prstGeom>
            <a:solidFill>
              <a:schemeClr val="tx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690">
                <a:spcBef>
                  <a:spcPct val="50000"/>
                </a:spcBef>
              </a:pPr>
              <a:r>
                <a:rPr lang="en-US" sz="700" dirty="0">
                  <a:solidFill>
                    <a:srgbClr val="000000"/>
                  </a:solidFill>
                </a:rPr>
                <a:t>Field Area Network</a:t>
              </a:r>
            </a:p>
          </p:txBody>
        </p:sp>
        <p:sp>
          <p:nvSpPr>
            <p:cNvPr id="110" name="Rectangle 109"/>
            <p:cNvSpPr/>
            <p:nvPr/>
          </p:nvSpPr>
          <p:spPr>
            <a:xfrm>
              <a:off x="7315200" y="4710545"/>
              <a:ext cx="1593273" cy="7620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690">
                <a:spcBef>
                  <a:spcPct val="50000"/>
                </a:spcBef>
              </a:pPr>
              <a:endParaRPr lang="en-US">
                <a:solidFill>
                  <a:srgbClr val="FFFFFF"/>
                </a:solidFill>
              </a:endParaRPr>
            </a:p>
          </p:txBody>
        </p:sp>
        <p:grpSp>
          <p:nvGrpSpPr>
            <p:cNvPr id="113" name="Group 358"/>
            <p:cNvGrpSpPr/>
            <p:nvPr/>
          </p:nvGrpSpPr>
          <p:grpSpPr>
            <a:xfrm>
              <a:off x="8454441" y="5860473"/>
              <a:ext cx="620284" cy="255340"/>
              <a:chOff x="8253714" y="5755103"/>
              <a:chExt cx="977221" cy="402273"/>
            </a:xfrm>
          </p:grpSpPr>
          <p:grpSp>
            <p:nvGrpSpPr>
              <p:cNvPr id="115" name="Group 12"/>
              <p:cNvGrpSpPr/>
              <p:nvPr/>
            </p:nvGrpSpPr>
            <p:grpSpPr>
              <a:xfrm>
                <a:off x="8253714" y="5803998"/>
                <a:ext cx="468947" cy="353378"/>
                <a:chOff x="1350963" y="2654300"/>
                <a:chExt cx="669925" cy="504825"/>
              </a:xfrm>
              <a:solidFill>
                <a:schemeClr val="accent6"/>
              </a:solidFill>
            </p:grpSpPr>
            <p:sp>
              <p:nvSpPr>
                <p:cNvPr id="143" name="Oval 124"/>
                <p:cNvSpPr>
                  <a:spLocks noChangeArrowheads="1"/>
                </p:cNvSpPr>
                <p:nvPr/>
              </p:nvSpPr>
              <p:spPr bwMode="auto">
                <a:xfrm>
                  <a:off x="1354138" y="2654300"/>
                  <a:ext cx="52388" cy="523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defTabSz="696690">
                    <a:spcBef>
                      <a:spcPct val="50000"/>
                    </a:spcBef>
                  </a:pPr>
                  <a:endParaRPr lang="en-US">
                    <a:solidFill>
                      <a:srgbClr val="000000"/>
                    </a:solidFill>
                    <a:latin typeface="Tahoma"/>
                    <a:ea typeface="+mn-ea"/>
                    <a:cs typeface="+mn-cs"/>
                  </a:endParaRPr>
                </a:p>
              </p:txBody>
            </p:sp>
            <p:sp>
              <p:nvSpPr>
                <p:cNvPr id="144" name="Freeform 125"/>
                <p:cNvSpPr>
                  <a:spLocks noEditPoints="1"/>
                </p:cNvSpPr>
                <p:nvPr/>
              </p:nvSpPr>
              <p:spPr bwMode="auto">
                <a:xfrm>
                  <a:off x="1350963" y="2667000"/>
                  <a:ext cx="669925" cy="492125"/>
                </a:xfrm>
                <a:custGeom>
                  <a:avLst/>
                  <a:gdLst/>
                  <a:ahLst/>
                  <a:cxnLst>
                    <a:cxn ang="0">
                      <a:pos x="657" y="1"/>
                    </a:cxn>
                    <a:cxn ang="0">
                      <a:pos x="583" y="0"/>
                    </a:cxn>
                    <a:cxn ang="0">
                      <a:pos x="561" y="70"/>
                    </a:cxn>
                    <a:cxn ang="0">
                      <a:pos x="143" y="13"/>
                    </a:cxn>
                    <a:cxn ang="0">
                      <a:pos x="97" y="0"/>
                    </a:cxn>
                    <a:cxn ang="0">
                      <a:pos x="123" y="20"/>
                    </a:cxn>
                    <a:cxn ang="0">
                      <a:pos x="85" y="54"/>
                    </a:cxn>
                    <a:cxn ang="0">
                      <a:pos x="47" y="122"/>
                    </a:cxn>
                    <a:cxn ang="0">
                      <a:pos x="23" y="179"/>
                    </a:cxn>
                    <a:cxn ang="0">
                      <a:pos x="23" y="485"/>
                    </a:cxn>
                    <a:cxn ang="0">
                      <a:pos x="156" y="485"/>
                    </a:cxn>
                    <a:cxn ang="0">
                      <a:pos x="179" y="522"/>
                    </a:cxn>
                    <a:cxn ang="0">
                      <a:pos x="531" y="522"/>
                    </a:cxn>
                    <a:cxn ang="0">
                      <a:pos x="554" y="485"/>
                    </a:cxn>
                    <a:cxn ang="0">
                      <a:pos x="687" y="485"/>
                    </a:cxn>
                    <a:cxn ang="0">
                      <a:pos x="128" y="48"/>
                    </a:cxn>
                    <a:cxn ang="0">
                      <a:pos x="128" y="48"/>
                    </a:cxn>
                    <a:cxn ang="0">
                      <a:pos x="583" y="44"/>
                    </a:cxn>
                    <a:cxn ang="0">
                      <a:pos x="663" y="118"/>
                    </a:cxn>
                    <a:cxn ang="0">
                      <a:pos x="583" y="169"/>
                    </a:cxn>
                    <a:cxn ang="0">
                      <a:pos x="583" y="169"/>
                    </a:cxn>
                    <a:cxn ang="0">
                      <a:pos x="573" y="188"/>
                    </a:cxn>
                    <a:cxn ang="0">
                      <a:pos x="510" y="228"/>
                    </a:cxn>
                    <a:cxn ang="0">
                      <a:pos x="622" y="240"/>
                    </a:cxn>
                    <a:cxn ang="0">
                      <a:pos x="622" y="240"/>
                    </a:cxn>
                    <a:cxn ang="0">
                      <a:pos x="673" y="265"/>
                    </a:cxn>
                    <a:cxn ang="0">
                      <a:pos x="583" y="149"/>
                    </a:cxn>
                    <a:cxn ang="0">
                      <a:pos x="496" y="214"/>
                    </a:cxn>
                    <a:cxn ang="0">
                      <a:pos x="496" y="214"/>
                    </a:cxn>
                    <a:cxn ang="0">
                      <a:pos x="427" y="170"/>
                    </a:cxn>
                    <a:cxn ang="0">
                      <a:pos x="362" y="209"/>
                    </a:cxn>
                    <a:cxn ang="0">
                      <a:pos x="362" y="209"/>
                    </a:cxn>
                    <a:cxn ang="0">
                      <a:pos x="295" y="169"/>
                    </a:cxn>
                    <a:cxn ang="0">
                      <a:pos x="294" y="282"/>
                    </a:cxn>
                    <a:cxn ang="0">
                      <a:pos x="267" y="169"/>
                    </a:cxn>
                    <a:cxn ang="0">
                      <a:pos x="213" y="227"/>
                    </a:cxn>
                    <a:cxn ang="0">
                      <a:pos x="157" y="169"/>
                    </a:cxn>
                    <a:cxn ang="0">
                      <a:pos x="105" y="225"/>
                    </a:cxn>
                    <a:cxn ang="0">
                      <a:pos x="52" y="169"/>
                    </a:cxn>
                    <a:cxn ang="0">
                      <a:pos x="140" y="292"/>
                    </a:cxn>
                    <a:cxn ang="0">
                      <a:pos x="140" y="292"/>
                    </a:cxn>
                    <a:cxn ang="0">
                      <a:pos x="92" y="96"/>
                    </a:cxn>
                    <a:cxn ang="0">
                      <a:pos x="78" y="225"/>
                    </a:cxn>
                    <a:cxn ang="0">
                      <a:pos x="138" y="312"/>
                    </a:cxn>
                    <a:cxn ang="0">
                      <a:pos x="138" y="312"/>
                    </a:cxn>
                    <a:cxn ang="0">
                      <a:pos x="179" y="292"/>
                    </a:cxn>
                    <a:cxn ang="0">
                      <a:pos x="409" y="292"/>
                    </a:cxn>
                    <a:cxn ang="0">
                      <a:pos x="496" y="243"/>
                    </a:cxn>
                    <a:cxn ang="0">
                      <a:pos x="496" y="243"/>
                    </a:cxn>
                    <a:cxn ang="0">
                      <a:pos x="572" y="312"/>
                    </a:cxn>
                    <a:cxn ang="0">
                      <a:pos x="622" y="63"/>
                    </a:cxn>
                    <a:cxn ang="0">
                      <a:pos x="654" y="21"/>
                    </a:cxn>
                    <a:cxn ang="0">
                      <a:pos x="155" y="149"/>
                    </a:cxn>
                    <a:cxn ang="0">
                      <a:pos x="25" y="451"/>
                    </a:cxn>
                    <a:cxn ang="0">
                      <a:pos x="25" y="451"/>
                    </a:cxn>
                    <a:cxn ang="0">
                      <a:pos x="155" y="452"/>
                    </a:cxn>
                    <a:cxn ang="0">
                      <a:pos x="563" y="333"/>
                    </a:cxn>
                    <a:cxn ang="0">
                      <a:pos x="633" y="387"/>
                    </a:cxn>
                    <a:cxn ang="0">
                      <a:pos x="633" y="387"/>
                    </a:cxn>
                  </a:cxnLst>
                  <a:rect l="0" t="0" r="r" b="b"/>
                  <a:pathLst>
                    <a:path w="710" h="522">
                      <a:moveTo>
                        <a:pt x="710" y="522"/>
                      </a:moveTo>
                      <a:cubicBezTo>
                        <a:pt x="677" y="22"/>
                        <a:pt x="677" y="22"/>
                        <a:pt x="677" y="22"/>
                      </a:cubicBezTo>
                      <a:cubicBezTo>
                        <a:pt x="674" y="4"/>
                        <a:pt x="658" y="1"/>
                        <a:pt x="657" y="1"/>
                      </a:cubicBezTo>
                      <a:cubicBezTo>
                        <a:pt x="656" y="0"/>
                        <a:pt x="656" y="0"/>
                        <a:pt x="656" y="0"/>
                      </a:cubicBezTo>
                      <a:cubicBezTo>
                        <a:pt x="584" y="0"/>
                        <a:pt x="584" y="0"/>
                        <a:pt x="584" y="0"/>
                      </a:cubicBezTo>
                      <a:cubicBezTo>
                        <a:pt x="583" y="0"/>
                        <a:pt x="583" y="0"/>
                        <a:pt x="583" y="0"/>
                      </a:cubicBezTo>
                      <a:cubicBezTo>
                        <a:pt x="582" y="0"/>
                        <a:pt x="569" y="4"/>
                        <a:pt x="565" y="19"/>
                      </a:cubicBezTo>
                      <a:cubicBezTo>
                        <a:pt x="565" y="20"/>
                        <a:pt x="565" y="20"/>
                        <a:pt x="565" y="20"/>
                      </a:cubicBezTo>
                      <a:cubicBezTo>
                        <a:pt x="561" y="70"/>
                        <a:pt x="561" y="70"/>
                        <a:pt x="561" y="70"/>
                      </a:cubicBezTo>
                      <a:cubicBezTo>
                        <a:pt x="150" y="70"/>
                        <a:pt x="150" y="70"/>
                        <a:pt x="150" y="70"/>
                      </a:cubicBezTo>
                      <a:cubicBezTo>
                        <a:pt x="146" y="22"/>
                        <a:pt x="146" y="22"/>
                        <a:pt x="146" y="22"/>
                      </a:cubicBezTo>
                      <a:cubicBezTo>
                        <a:pt x="146" y="18"/>
                        <a:pt x="145" y="15"/>
                        <a:pt x="143" y="13"/>
                      </a:cubicBezTo>
                      <a:cubicBezTo>
                        <a:pt x="137" y="3"/>
                        <a:pt x="127" y="1"/>
                        <a:pt x="127" y="1"/>
                      </a:cubicBezTo>
                      <a:cubicBezTo>
                        <a:pt x="126" y="0"/>
                        <a:pt x="126" y="0"/>
                        <a:pt x="126" y="0"/>
                      </a:cubicBezTo>
                      <a:cubicBezTo>
                        <a:pt x="97" y="0"/>
                        <a:pt x="97" y="0"/>
                        <a:pt x="97" y="0"/>
                      </a:cubicBezTo>
                      <a:cubicBezTo>
                        <a:pt x="98" y="4"/>
                        <a:pt x="98" y="8"/>
                        <a:pt x="98" y="12"/>
                      </a:cubicBezTo>
                      <a:cubicBezTo>
                        <a:pt x="98" y="15"/>
                        <a:pt x="98" y="17"/>
                        <a:pt x="97" y="20"/>
                      </a:cubicBezTo>
                      <a:cubicBezTo>
                        <a:pt x="123" y="20"/>
                        <a:pt x="123" y="20"/>
                        <a:pt x="123" y="20"/>
                      </a:cubicBezTo>
                      <a:cubicBezTo>
                        <a:pt x="123" y="20"/>
                        <a:pt x="123" y="21"/>
                        <a:pt x="124" y="21"/>
                      </a:cubicBezTo>
                      <a:cubicBezTo>
                        <a:pt x="92" y="63"/>
                        <a:pt x="92" y="63"/>
                        <a:pt x="92" y="63"/>
                      </a:cubicBezTo>
                      <a:cubicBezTo>
                        <a:pt x="85" y="54"/>
                        <a:pt x="85" y="54"/>
                        <a:pt x="85" y="54"/>
                      </a:cubicBezTo>
                      <a:cubicBezTo>
                        <a:pt x="81" y="59"/>
                        <a:pt x="76" y="64"/>
                        <a:pt x="71" y="68"/>
                      </a:cubicBezTo>
                      <a:cubicBezTo>
                        <a:pt x="79" y="80"/>
                        <a:pt x="79" y="80"/>
                        <a:pt x="79" y="80"/>
                      </a:cubicBezTo>
                      <a:cubicBezTo>
                        <a:pt x="47" y="122"/>
                        <a:pt x="47" y="122"/>
                        <a:pt x="47" y="122"/>
                      </a:cubicBezTo>
                      <a:cubicBezTo>
                        <a:pt x="50" y="80"/>
                        <a:pt x="50" y="80"/>
                        <a:pt x="50" y="80"/>
                      </a:cubicBezTo>
                      <a:cubicBezTo>
                        <a:pt x="44" y="82"/>
                        <a:pt x="37" y="83"/>
                        <a:pt x="30" y="83"/>
                      </a:cubicBezTo>
                      <a:cubicBezTo>
                        <a:pt x="23" y="179"/>
                        <a:pt x="23" y="179"/>
                        <a:pt x="23" y="179"/>
                      </a:cubicBezTo>
                      <a:cubicBezTo>
                        <a:pt x="0" y="522"/>
                        <a:pt x="0" y="522"/>
                        <a:pt x="0" y="522"/>
                      </a:cubicBezTo>
                      <a:cubicBezTo>
                        <a:pt x="20" y="522"/>
                        <a:pt x="20" y="522"/>
                        <a:pt x="20" y="522"/>
                      </a:cubicBezTo>
                      <a:cubicBezTo>
                        <a:pt x="23" y="485"/>
                        <a:pt x="23" y="485"/>
                        <a:pt x="23" y="485"/>
                      </a:cubicBezTo>
                      <a:cubicBezTo>
                        <a:pt x="23" y="485"/>
                        <a:pt x="23" y="485"/>
                        <a:pt x="23" y="485"/>
                      </a:cubicBezTo>
                      <a:cubicBezTo>
                        <a:pt x="90" y="403"/>
                        <a:pt x="90" y="403"/>
                        <a:pt x="90" y="403"/>
                      </a:cubicBezTo>
                      <a:cubicBezTo>
                        <a:pt x="156" y="485"/>
                        <a:pt x="156" y="485"/>
                        <a:pt x="156" y="485"/>
                      </a:cubicBezTo>
                      <a:cubicBezTo>
                        <a:pt x="157" y="485"/>
                        <a:pt x="157" y="485"/>
                        <a:pt x="157" y="485"/>
                      </a:cubicBezTo>
                      <a:cubicBezTo>
                        <a:pt x="159" y="522"/>
                        <a:pt x="159" y="522"/>
                        <a:pt x="159" y="522"/>
                      </a:cubicBezTo>
                      <a:cubicBezTo>
                        <a:pt x="179" y="522"/>
                        <a:pt x="179" y="522"/>
                        <a:pt x="179" y="522"/>
                      </a:cubicBezTo>
                      <a:cubicBezTo>
                        <a:pt x="166" y="312"/>
                        <a:pt x="166" y="312"/>
                        <a:pt x="166" y="312"/>
                      </a:cubicBezTo>
                      <a:cubicBezTo>
                        <a:pt x="545" y="312"/>
                        <a:pt x="545" y="312"/>
                        <a:pt x="545" y="312"/>
                      </a:cubicBezTo>
                      <a:cubicBezTo>
                        <a:pt x="531" y="522"/>
                        <a:pt x="531" y="522"/>
                        <a:pt x="531" y="522"/>
                      </a:cubicBezTo>
                      <a:cubicBezTo>
                        <a:pt x="551" y="522"/>
                        <a:pt x="551" y="522"/>
                        <a:pt x="551" y="522"/>
                      </a:cubicBezTo>
                      <a:cubicBezTo>
                        <a:pt x="553" y="485"/>
                        <a:pt x="553" y="485"/>
                        <a:pt x="553" y="485"/>
                      </a:cubicBezTo>
                      <a:cubicBezTo>
                        <a:pt x="554" y="485"/>
                        <a:pt x="554" y="485"/>
                        <a:pt x="554" y="485"/>
                      </a:cubicBezTo>
                      <a:cubicBezTo>
                        <a:pt x="620" y="403"/>
                        <a:pt x="620" y="403"/>
                        <a:pt x="620" y="403"/>
                      </a:cubicBezTo>
                      <a:cubicBezTo>
                        <a:pt x="687" y="485"/>
                        <a:pt x="687" y="485"/>
                        <a:pt x="687" y="485"/>
                      </a:cubicBezTo>
                      <a:cubicBezTo>
                        <a:pt x="687" y="485"/>
                        <a:pt x="687" y="485"/>
                        <a:pt x="687" y="485"/>
                      </a:cubicBezTo>
                      <a:cubicBezTo>
                        <a:pt x="690" y="522"/>
                        <a:pt x="690" y="522"/>
                        <a:pt x="690" y="522"/>
                      </a:cubicBezTo>
                      <a:lnTo>
                        <a:pt x="710" y="522"/>
                      </a:lnTo>
                      <a:close/>
                      <a:moveTo>
                        <a:pt x="128" y="48"/>
                      </a:moveTo>
                      <a:cubicBezTo>
                        <a:pt x="133" y="118"/>
                        <a:pt x="133" y="118"/>
                        <a:pt x="133" y="118"/>
                      </a:cubicBezTo>
                      <a:cubicBezTo>
                        <a:pt x="104" y="80"/>
                        <a:pt x="104" y="80"/>
                        <a:pt x="104" y="80"/>
                      </a:cubicBezTo>
                      <a:lnTo>
                        <a:pt x="128" y="48"/>
                      </a:lnTo>
                      <a:close/>
                      <a:moveTo>
                        <a:pt x="610" y="80"/>
                      </a:moveTo>
                      <a:cubicBezTo>
                        <a:pt x="578" y="122"/>
                        <a:pt x="578" y="122"/>
                        <a:pt x="578" y="122"/>
                      </a:cubicBezTo>
                      <a:cubicBezTo>
                        <a:pt x="583" y="44"/>
                        <a:pt x="583" y="44"/>
                        <a:pt x="583" y="44"/>
                      </a:cubicBezTo>
                      <a:lnTo>
                        <a:pt x="610" y="80"/>
                      </a:lnTo>
                      <a:close/>
                      <a:moveTo>
                        <a:pt x="659" y="48"/>
                      </a:moveTo>
                      <a:cubicBezTo>
                        <a:pt x="663" y="118"/>
                        <a:pt x="663" y="118"/>
                        <a:pt x="663" y="118"/>
                      </a:cubicBezTo>
                      <a:cubicBezTo>
                        <a:pt x="635" y="80"/>
                        <a:pt x="635" y="80"/>
                        <a:pt x="635" y="80"/>
                      </a:cubicBezTo>
                      <a:lnTo>
                        <a:pt x="659" y="48"/>
                      </a:lnTo>
                      <a:close/>
                      <a:moveTo>
                        <a:pt x="583" y="169"/>
                      </a:moveTo>
                      <a:cubicBezTo>
                        <a:pt x="660" y="169"/>
                        <a:pt x="660" y="169"/>
                        <a:pt x="660" y="169"/>
                      </a:cubicBezTo>
                      <a:cubicBezTo>
                        <a:pt x="622" y="210"/>
                        <a:pt x="622" y="210"/>
                        <a:pt x="622" y="210"/>
                      </a:cubicBezTo>
                      <a:lnTo>
                        <a:pt x="583" y="169"/>
                      </a:lnTo>
                      <a:close/>
                      <a:moveTo>
                        <a:pt x="608" y="225"/>
                      </a:moveTo>
                      <a:cubicBezTo>
                        <a:pt x="568" y="269"/>
                        <a:pt x="568" y="269"/>
                        <a:pt x="568" y="269"/>
                      </a:cubicBezTo>
                      <a:cubicBezTo>
                        <a:pt x="573" y="188"/>
                        <a:pt x="573" y="188"/>
                        <a:pt x="573" y="188"/>
                      </a:cubicBezTo>
                      <a:lnTo>
                        <a:pt x="608" y="225"/>
                      </a:lnTo>
                      <a:close/>
                      <a:moveTo>
                        <a:pt x="548" y="269"/>
                      </a:moveTo>
                      <a:cubicBezTo>
                        <a:pt x="510" y="228"/>
                        <a:pt x="510" y="228"/>
                        <a:pt x="510" y="228"/>
                      </a:cubicBezTo>
                      <a:cubicBezTo>
                        <a:pt x="554" y="185"/>
                        <a:pt x="554" y="185"/>
                        <a:pt x="554" y="185"/>
                      </a:cubicBezTo>
                      <a:lnTo>
                        <a:pt x="548" y="269"/>
                      </a:lnTo>
                      <a:close/>
                      <a:moveTo>
                        <a:pt x="622" y="240"/>
                      </a:moveTo>
                      <a:cubicBezTo>
                        <a:pt x="671" y="292"/>
                        <a:pt x="671" y="292"/>
                        <a:pt x="671" y="292"/>
                      </a:cubicBezTo>
                      <a:cubicBezTo>
                        <a:pt x="574" y="292"/>
                        <a:pt x="574" y="292"/>
                        <a:pt x="574" y="292"/>
                      </a:cubicBezTo>
                      <a:lnTo>
                        <a:pt x="622" y="240"/>
                      </a:lnTo>
                      <a:close/>
                      <a:moveTo>
                        <a:pt x="635" y="225"/>
                      </a:moveTo>
                      <a:cubicBezTo>
                        <a:pt x="668" y="189"/>
                        <a:pt x="668" y="189"/>
                        <a:pt x="668" y="189"/>
                      </a:cubicBezTo>
                      <a:cubicBezTo>
                        <a:pt x="673" y="265"/>
                        <a:pt x="673" y="265"/>
                        <a:pt x="673" y="265"/>
                      </a:cubicBezTo>
                      <a:lnTo>
                        <a:pt x="635" y="225"/>
                      </a:lnTo>
                      <a:close/>
                      <a:moveTo>
                        <a:pt x="661" y="149"/>
                      </a:moveTo>
                      <a:cubicBezTo>
                        <a:pt x="583" y="149"/>
                        <a:pt x="583" y="149"/>
                        <a:pt x="583" y="149"/>
                      </a:cubicBezTo>
                      <a:cubicBezTo>
                        <a:pt x="622" y="96"/>
                        <a:pt x="622" y="96"/>
                        <a:pt x="622" y="96"/>
                      </a:cubicBezTo>
                      <a:lnTo>
                        <a:pt x="661" y="149"/>
                      </a:lnTo>
                      <a:close/>
                      <a:moveTo>
                        <a:pt x="496" y="214"/>
                      </a:moveTo>
                      <a:cubicBezTo>
                        <a:pt x="453" y="169"/>
                        <a:pt x="453" y="169"/>
                        <a:pt x="453" y="169"/>
                      </a:cubicBezTo>
                      <a:cubicBezTo>
                        <a:pt x="542" y="169"/>
                        <a:pt x="542" y="169"/>
                        <a:pt x="542" y="169"/>
                      </a:cubicBezTo>
                      <a:lnTo>
                        <a:pt x="496" y="214"/>
                      </a:lnTo>
                      <a:close/>
                      <a:moveTo>
                        <a:pt x="428" y="282"/>
                      </a:moveTo>
                      <a:cubicBezTo>
                        <a:pt x="376" y="224"/>
                        <a:pt x="376" y="224"/>
                        <a:pt x="376" y="224"/>
                      </a:cubicBezTo>
                      <a:cubicBezTo>
                        <a:pt x="427" y="170"/>
                        <a:pt x="427" y="170"/>
                        <a:pt x="427" y="170"/>
                      </a:cubicBezTo>
                      <a:cubicBezTo>
                        <a:pt x="482" y="228"/>
                        <a:pt x="482" y="228"/>
                        <a:pt x="482" y="228"/>
                      </a:cubicBezTo>
                      <a:lnTo>
                        <a:pt x="428" y="282"/>
                      </a:lnTo>
                      <a:close/>
                      <a:moveTo>
                        <a:pt x="362" y="209"/>
                      </a:moveTo>
                      <a:cubicBezTo>
                        <a:pt x="326" y="169"/>
                        <a:pt x="326" y="169"/>
                        <a:pt x="326" y="169"/>
                      </a:cubicBezTo>
                      <a:cubicBezTo>
                        <a:pt x="401" y="169"/>
                        <a:pt x="401" y="169"/>
                        <a:pt x="401" y="169"/>
                      </a:cubicBezTo>
                      <a:lnTo>
                        <a:pt x="362" y="209"/>
                      </a:lnTo>
                      <a:close/>
                      <a:moveTo>
                        <a:pt x="294" y="282"/>
                      </a:moveTo>
                      <a:cubicBezTo>
                        <a:pt x="241" y="226"/>
                        <a:pt x="241" y="226"/>
                        <a:pt x="241" y="226"/>
                      </a:cubicBezTo>
                      <a:cubicBezTo>
                        <a:pt x="295" y="169"/>
                        <a:pt x="295" y="169"/>
                        <a:pt x="295" y="169"/>
                      </a:cubicBezTo>
                      <a:cubicBezTo>
                        <a:pt x="299" y="169"/>
                        <a:pt x="299" y="169"/>
                        <a:pt x="299" y="169"/>
                      </a:cubicBezTo>
                      <a:cubicBezTo>
                        <a:pt x="349" y="224"/>
                        <a:pt x="349" y="224"/>
                        <a:pt x="349" y="224"/>
                      </a:cubicBezTo>
                      <a:lnTo>
                        <a:pt x="294" y="282"/>
                      </a:lnTo>
                      <a:close/>
                      <a:moveTo>
                        <a:pt x="227" y="212"/>
                      </a:moveTo>
                      <a:cubicBezTo>
                        <a:pt x="185" y="169"/>
                        <a:pt x="185" y="169"/>
                        <a:pt x="185" y="169"/>
                      </a:cubicBezTo>
                      <a:cubicBezTo>
                        <a:pt x="267" y="169"/>
                        <a:pt x="267" y="169"/>
                        <a:pt x="267" y="169"/>
                      </a:cubicBezTo>
                      <a:lnTo>
                        <a:pt x="227" y="212"/>
                      </a:lnTo>
                      <a:close/>
                      <a:moveTo>
                        <a:pt x="157" y="169"/>
                      </a:moveTo>
                      <a:cubicBezTo>
                        <a:pt x="213" y="227"/>
                        <a:pt x="213" y="227"/>
                        <a:pt x="213" y="227"/>
                      </a:cubicBezTo>
                      <a:cubicBezTo>
                        <a:pt x="163" y="279"/>
                        <a:pt x="163" y="279"/>
                        <a:pt x="163" y="279"/>
                      </a:cubicBezTo>
                      <a:cubicBezTo>
                        <a:pt x="156" y="169"/>
                        <a:pt x="156" y="169"/>
                        <a:pt x="156" y="169"/>
                      </a:cubicBezTo>
                      <a:lnTo>
                        <a:pt x="157" y="169"/>
                      </a:lnTo>
                      <a:close/>
                      <a:moveTo>
                        <a:pt x="137" y="189"/>
                      </a:moveTo>
                      <a:cubicBezTo>
                        <a:pt x="142" y="265"/>
                        <a:pt x="142" y="265"/>
                        <a:pt x="142" y="265"/>
                      </a:cubicBezTo>
                      <a:cubicBezTo>
                        <a:pt x="105" y="225"/>
                        <a:pt x="105" y="225"/>
                        <a:pt x="105" y="225"/>
                      </a:cubicBezTo>
                      <a:lnTo>
                        <a:pt x="137" y="189"/>
                      </a:lnTo>
                      <a:close/>
                      <a:moveTo>
                        <a:pt x="91" y="210"/>
                      </a:moveTo>
                      <a:cubicBezTo>
                        <a:pt x="52" y="169"/>
                        <a:pt x="52" y="169"/>
                        <a:pt x="52" y="169"/>
                      </a:cubicBezTo>
                      <a:cubicBezTo>
                        <a:pt x="129" y="169"/>
                        <a:pt x="129" y="169"/>
                        <a:pt x="129" y="169"/>
                      </a:cubicBezTo>
                      <a:lnTo>
                        <a:pt x="91" y="210"/>
                      </a:lnTo>
                      <a:close/>
                      <a:moveTo>
                        <a:pt x="140" y="292"/>
                      </a:moveTo>
                      <a:cubicBezTo>
                        <a:pt x="44" y="292"/>
                        <a:pt x="44" y="292"/>
                        <a:pt x="44" y="292"/>
                      </a:cubicBezTo>
                      <a:cubicBezTo>
                        <a:pt x="91" y="240"/>
                        <a:pt x="91" y="240"/>
                        <a:pt x="91" y="240"/>
                      </a:cubicBezTo>
                      <a:lnTo>
                        <a:pt x="140" y="292"/>
                      </a:lnTo>
                      <a:close/>
                      <a:moveTo>
                        <a:pt x="131" y="149"/>
                      </a:moveTo>
                      <a:cubicBezTo>
                        <a:pt x="52" y="149"/>
                        <a:pt x="52" y="149"/>
                        <a:pt x="52" y="149"/>
                      </a:cubicBezTo>
                      <a:cubicBezTo>
                        <a:pt x="92" y="96"/>
                        <a:pt x="92" y="96"/>
                        <a:pt x="92" y="96"/>
                      </a:cubicBezTo>
                      <a:lnTo>
                        <a:pt x="131" y="149"/>
                      </a:lnTo>
                      <a:close/>
                      <a:moveTo>
                        <a:pt x="43" y="188"/>
                      </a:moveTo>
                      <a:cubicBezTo>
                        <a:pt x="78" y="225"/>
                        <a:pt x="78" y="225"/>
                        <a:pt x="78" y="225"/>
                      </a:cubicBezTo>
                      <a:cubicBezTo>
                        <a:pt x="37" y="269"/>
                        <a:pt x="37" y="269"/>
                        <a:pt x="37" y="269"/>
                      </a:cubicBezTo>
                      <a:lnTo>
                        <a:pt x="43" y="188"/>
                      </a:lnTo>
                      <a:close/>
                      <a:moveTo>
                        <a:pt x="138" y="312"/>
                      </a:moveTo>
                      <a:cubicBezTo>
                        <a:pt x="90" y="371"/>
                        <a:pt x="90" y="371"/>
                        <a:pt x="90" y="371"/>
                      </a:cubicBezTo>
                      <a:cubicBezTo>
                        <a:pt x="41" y="312"/>
                        <a:pt x="41" y="312"/>
                        <a:pt x="41" y="312"/>
                      </a:cubicBezTo>
                      <a:lnTo>
                        <a:pt x="138" y="312"/>
                      </a:lnTo>
                      <a:close/>
                      <a:moveTo>
                        <a:pt x="227" y="241"/>
                      </a:moveTo>
                      <a:cubicBezTo>
                        <a:pt x="275" y="292"/>
                        <a:pt x="275" y="292"/>
                        <a:pt x="275" y="292"/>
                      </a:cubicBezTo>
                      <a:cubicBezTo>
                        <a:pt x="179" y="292"/>
                        <a:pt x="179" y="292"/>
                        <a:pt x="179" y="292"/>
                      </a:cubicBezTo>
                      <a:lnTo>
                        <a:pt x="227" y="241"/>
                      </a:lnTo>
                      <a:close/>
                      <a:moveTo>
                        <a:pt x="362" y="239"/>
                      </a:moveTo>
                      <a:cubicBezTo>
                        <a:pt x="409" y="292"/>
                        <a:pt x="409" y="292"/>
                        <a:pt x="409" y="292"/>
                      </a:cubicBezTo>
                      <a:cubicBezTo>
                        <a:pt x="313" y="292"/>
                        <a:pt x="313" y="292"/>
                        <a:pt x="313" y="292"/>
                      </a:cubicBezTo>
                      <a:lnTo>
                        <a:pt x="362" y="239"/>
                      </a:lnTo>
                      <a:close/>
                      <a:moveTo>
                        <a:pt x="496" y="243"/>
                      </a:moveTo>
                      <a:cubicBezTo>
                        <a:pt x="542" y="292"/>
                        <a:pt x="542" y="292"/>
                        <a:pt x="542" y="292"/>
                      </a:cubicBezTo>
                      <a:cubicBezTo>
                        <a:pt x="446" y="292"/>
                        <a:pt x="446" y="292"/>
                        <a:pt x="446" y="292"/>
                      </a:cubicBezTo>
                      <a:lnTo>
                        <a:pt x="496" y="243"/>
                      </a:lnTo>
                      <a:close/>
                      <a:moveTo>
                        <a:pt x="669" y="312"/>
                      </a:moveTo>
                      <a:cubicBezTo>
                        <a:pt x="620" y="371"/>
                        <a:pt x="620" y="371"/>
                        <a:pt x="620" y="371"/>
                      </a:cubicBezTo>
                      <a:cubicBezTo>
                        <a:pt x="572" y="312"/>
                        <a:pt x="572" y="312"/>
                        <a:pt x="572" y="312"/>
                      </a:cubicBezTo>
                      <a:lnTo>
                        <a:pt x="669" y="312"/>
                      </a:lnTo>
                      <a:close/>
                      <a:moveTo>
                        <a:pt x="654" y="21"/>
                      </a:moveTo>
                      <a:cubicBezTo>
                        <a:pt x="622" y="63"/>
                        <a:pt x="622" y="63"/>
                        <a:pt x="622" y="63"/>
                      </a:cubicBezTo>
                      <a:cubicBezTo>
                        <a:pt x="590" y="20"/>
                        <a:pt x="590" y="20"/>
                        <a:pt x="590" y="20"/>
                      </a:cubicBezTo>
                      <a:cubicBezTo>
                        <a:pt x="654" y="20"/>
                        <a:pt x="654" y="20"/>
                        <a:pt x="654" y="20"/>
                      </a:cubicBezTo>
                      <a:cubicBezTo>
                        <a:pt x="654" y="20"/>
                        <a:pt x="654" y="21"/>
                        <a:pt x="654" y="21"/>
                      </a:cubicBezTo>
                      <a:close/>
                      <a:moveTo>
                        <a:pt x="560" y="90"/>
                      </a:moveTo>
                      <a:cubicBezTo>
                        <a:pt x="556" y="149"/>
                        <a:pt x="556" y="149"/>
                        <a:pt x="556" y="149"/>
                      </a:cubicBezTo>
                      <a:cubicBezTo>
                        <a:pt x="155" y="149"/>
                        <a:pt x="155" y="149"/>
                        <a:pt x="155" y="149"/>
                      </a:cubicBezTo>
                      <a:cubicBezTo>
                        <a:pt x="151" y="90"/>
                        <a:pt x="151" y="90"/>
                        <a:pt x="151" y="90"/>
                      </a:cubicBezTo>
                      <a:lnTo>
                        <a:pt x="560" y="90"/>
                      </a:lnTo>
                      <a:close/>
                      <a:moveTo>
                        <a:pt x="25" y="451"/>
                      </a:moveTo>
                      <a:cubicBezTo>
                        <a:pt x="33" y="333"/>
                        <a:pt x="33" y="333"/>
                        <a:pt x="33" y="333"/>
                      </a:cubicBezTo>
                      <a:cubicBezTo>
                        <a:pt x="77" y="387"/>
                        <a:pt x="77" y="387"/>
                        <a:pt x="77" y="387"/>
                      </a:cubicBezTo>
                      <a:lnTo>
                        <a:pt x="25" y="451"/>
                      </a:lnTo>
                      <a:close/>
                      <a:moveTo>
                        <a:pt x="103" y="387"/>
                      </a:moveTo>
                      <a:cubicBezTo>
                        <a:pt x="147" y="333"/>
                        <a:pt x="147" y="333"/>
                        <a:pt x="147" y="333"/>
                      </a:cubicBezTo>
                      <a:cubicBezTo>
                        <a:pt x="155" y="452"/>
                        <a:pt x="155" y="452"/>
                        <a:pt x="155" y="452"/>
                      </a:cubicBezTo>
                      <a:lnTo>
                        <a:pt x="103" y="387"/>
                      </a:lnTo>
                      <a:close/>
                      <a:moveTo>
                        <a:pt x="556" y="451"/>
                      </a:moveTo>
                      <a:cubicBezTo>
                        <a:pt x="563" y="333"/>
                        <a:pt x="563" y="333"/>
                        <a:pt x="563" y="333"/>
                      </a:cubicBezTo>
                      <a:cubicBezTo>
                        <a:pt x="607" y="387"/>
                        <a:pt x="607" y="387"/>
                        <a:pt x="607" y="387"/>
                      </a:cubicBezTo>
                      <a:lnTo>
                        <a:pt x="556" y="451"/>
                      </a:lnTo>
                      <a:close/>
                      <a:moveTo>
                        <a:pt x="633" y="387"/>
                      </a:moveTo>
                      <a:cubicBezTo>
                        <a:pt x="677" y="333"/>
                        <a:pt x="677" y="333"/>
                        <a:pt x="677" y="333"/>
                      </a:cubicBezTo>
                      <a:cubicBezTo>
                        <a:pt x="685" y="452"/>
                        <a:pt x="685" y="452"/>
                        <a:pt x="685" y="452"/>
                      </a:cubicBezTo>
                      <a:lnTo>
                        <a:pt x="633" y="3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96690">
                    <a:spcBef>
                      <a:spcPct val="50000"/>
                    </a:spcBef>
                  </a:pPr>
                  <a:endParaRPr lang="en-US">
                    <a:solidFill>
                      <a:srgbClr val="000000"/>
                    </a:solidFill>
                    <a:latin typeface="Tahoma"/>
                    <a:ea typeface="+mn-ea"/>
                    <a:cs typeface="+mn-cs"/>
                  </a:endParaRPr>
                </a:p>
              </p:txBody>
            </p:sp>
          </p:grpSp>
          <p:grpSp>
            <p:nvGrpSpPr>
              <p:cNvPr id="117" name="Group 71"/>
              <p:cNvGrpSpPr/>
              <p:nvPr/>
            </p:nvGrpSpPr>
            <p:grpSpPr>
              <a:xfrm>
                <a:off x="8851998" y="5755103"/>
                <a:ext cx="378937" cy="402273"/>
                <a:chOff x="3495676" y="1790700"/>
                <a:chExt cx="541338" cy="574675"/>
              </a:xfrm>
              <a:solidFill>
                <a:schemeClr val="accent6"/>
              </a:solidFill>
            </p:grpSpPr>
            <p:sp>
              <p:nvSpPr>
                <p:cNvPr id="140" name="Freeform 63"/>
                <p:cNvSpPr>
                  <a:spLocks/>
                </p:cNvSpPr>
                <p:nvPr/>
              </p:nvSpPr>
              <p:spPr bwMode="auto">
                <a:xfrm>
                  <a:off x="3910013" y="1790700"/>
                  <a:ext cx="46038" cy="266700"/>
                </a:xfrm>
                <a:custGeom>
                  <a:avLst/>
                  <a:gdLst/>
                  <a:ahLst/>
                  <a:cxnLst>
                    <a:cxn ang="0">
                      <a:pos x="0" y="226"/>
                    </a:cxn>
                    <a:cxn ang="0">
                      <a:pos x="14" y="242"/>
                    </a:cxn>
                    <a:cxn ang="0">
                      <a:pos x="14" y="283"/>
                    </a:cxn>
                    <a:cxn ang="0">
                      <a:pos x="34" y="283"/>
                    </a:cxn>
                    <a:cxn ang="0">
                      <a:pos x="34" y="242"/>
                    </a:cxn>
                    <a:cxn ang="0">
                      <a:pos x="49" y="226"/>
                    </a:cxn>
                    <a:cxn ang="0">
                      <a:pos x="34" y="210"/>
                    </a:cxn>
                    <a:cxn ang="0">
                      <a:pos x="34" y="200"/>
                    </a:cxn>
                    <a:cxn ang="0">
                      <a:pos x="49" y="184"/>
                    </a:cxn>
                    <a:cxn ang="0">
                      <a:pos x="34" y="168"/>
                    </a:cxn>
                    <a:cxn ang="0">
                      <a:pos x="34" y="158"/>
                    </a:cxn>
                    <a:cxn ang="0">
                      <a:pos x="49" y="142"/>
                    </a:cxn>
                    <a:cxn ang="0">
                      <a:pos x="34" y="127"/>
                    </a:cxn>
                    <a:cxn ang="0">
                      <a:pos x="34" y="116"/>
                    </a:cxn>
                    <a:cxn ang="0">
                      <a:pos x="49" y="101"/>
                    </a:cxn>
                    <a:cxn ang="0">
                      <a:pos x="34" y="85"/>
                    </a:cxn>
                    <a:cxn ang="0">
                      <a:pos x="34" y="74"/>
                    </a:cxn>
                    <a:cxn ang="0">
                      <a:pos x="49" y="59"/>
                    </a:cxn>
                    <a:cxn ang="0">
                      <a:pos x="34" y="43"/>
                    </a:cxn>
                    <a:cxn ang="0">
                      <a:pos x="34" y="32"/>
                    </a:cxn>
                    <a:cxn ang="0">
                      <a:pos x="49" y="17"/>
                    </a:cxn>
                    <a:cxn ang="0">
                      <a:pos x="24" y="0"/>
                    </a:cxn>
                    <a:cxn ang="0">
                      <a:pos x="0" y="17"/>
                    </a:cxn>
                    <a:cxn ang="0">
                      <a:pos x="14" y="32"/>
                    </a:cxn>
                    <a:cxn ang="0">
                      <a:pos x="14" y="43"/>
                    </a:cxn>
                    <a:cxn ang="0">
                      <a:pos x="0" y="59"/>
                    </a:cxn>
                    <a:cxn ang="0">
                      <a:pos x="14" y="74"/>
                    </a:cxn>
                    <a:cxn ang="0">
                      <a:pos x="14" y="85"/>
                    </a:cxn>
                    <a:cxn ang="0">
                      <a:pos x="0" y="101"/>
                    </a:cxn>
                    <a:cxn ang="0">
                      <a:pos x="14" y="116"/>
                    </a:cxn>
                    <a:cxn ang="0">
                      <a:pos x="14" y="127"/>
                    </a:cxn>
                    <a:cxn ang="0">
                      <a:pos x="0" y="142"/>
                    </a:cxn>
                    <a:cxn ang="0">
                      <a:pos x="14" y="158"/>
                    </a:cxn>
                    <a:cxn ang="0">
                      <a:pos x="14" y="169"/>
                    </a:cxn>
                    <a:cxn ang="0">
                      <a:pos x="0" y="184"/>
                    </a:cxn>
                    <a:cxn ang="0">
                      <a:pos x="14" y="200"/>
                    </a:cxn>
                    <a:cxn ang="0">
                      <a:pos x="14" y="210"/>
                    </a:cxn>
                    <a:cxn ang="0">
                      <a:pos x="0" y="226"/>
                    </a:cxn>
                  </a:cxnLst>
                  <a:rect l="0" t="0" r="r" b="b"/>
                  <a:pathLst>
                    <a:path w="49" h="283">
                      <a:moveTo>
                        <a:pt x="0" y="226"/>
                      </a:moveTo>
                      <a:cubicBezTo>
                        <a:pt x="0" y="233"/>
                        <a:pt x="6" y="239"/>
                        <a:pt x="14" y="242"/>
                      </a:cubicBezTo>
                      <a:cubicBezTo>
                        <a:pt x="14" y="283"/>
                        <a:pt x="14" y="283"/>
                        <a:pt x="14" y="283"/>
                      </a:cubicBezTo>
                      <a:cubicBezTo>
                        <a:pt x="34" y="283"/>
                        <a:pt x="34" y="283"/>
                        <a:pt x="34" y="283"/>
                      </a:cubicBezTo>
                      <a:cubicBezTo>
                        <a:pt x="34" y="242"/>
                        <a:pt x="34" y="242"/>
                        <a:pt x="34" y="242"/>
                      </a:cubicBezTo>
                      <a:cubicBezTo>
                        <a:pt x="43" y="239"/>
                        <a:pt x="49" y="233"/>
                        <a:pt x="49" y="226"/>
                      </a:cubicBezTo>
                      <a:cubicBezTo>
                        <a:pt x="49" y="219"/>
                        <a:pt x="43" y="213"/>
                        <a:pt x="34" y="210"/>
                      </a:cubicBezTo>
                      <a:cubicBezTo>
                        <a:pt x="34" y="200"/>
                        <a:pt x="34" y="200"/>
                        <a:pt x="34" y="200"/>
                      </a:cubicBezTo>
                      <a:cubicBezTo>
                        <a:pt x="43" y="197"/>
                        <a:pt x="49" y="191"/>
                        <a:pt x="49" y="184"/>
                      </a:cubicBezTo>
                      <a:cubicBezTo>
                        <a:pt x="49" y="177"/>
                        <a:pt x="43" y="171"/>
                        <a:pt x="34" y="168"/>
                      </a:cubicBezTo>
                      <a:cubicBezTo>
                        <a:pt x="34" y="158"/>
                        <a:pt x="34" y="158"/>
                        <a:pt x="34" y="158"/>
                      </a:cubicBezTo>
                      <a:cubicBezTo>
                        <a:pt x="43" y="155"/>
                        <a:pt x="49" y="149"/>
                        <a:pt x="49" y="142"/>
                      </a:cubicBezTo>
                      <a:cubicBezTo>
                        <a:pt x="49" y="135"/>
                        <a:pt x="43" y="129"/>
                        <a:pt x="34" y="127"/>
                      </a:cubicBezTo>
                      <a:cubicBezTo>
                        <a:pt x="34" y="116"/>
                        <a:pt x="34" y="116"/>
                        <a:pt x="34" y="116"/>
                      </a:cubicBezTo>
                      <a:cubicBezTo>
                        <a:pt x="43" y="113"/>
                        <a:pt x="49" y="107"/>
                        <a:pt x="49" y="101"/>
                      </a:cubicBezTo>
                      <a:cubicBezTo>
                        <a:pt x="49" y="94"/>
                        <a:pt x="43" y="88"/>
                        <a:pt x="34" y="85"/>
                      </a:cubicBezTo>
                      <a:cubicBezTo>
                        <a:pt x="34" y="74"/>
                        <a:pt x="34" y="74"/>
                        <a:pt x="34" y="74"/>
                      </a:cubicBezTo>
                      <a:cubicBezTo>
                        <a:pt x="43" y="72"/>
                        <a:pt x="49" y="66"/>
                        <a:pt x="49" y="59"/>
                      </a:cubicBezTo>
                      <a:cubicBezTo>
                        <a:pt x="49" y="52"/>
                        <a:pt x="43" y="46"/>
                        <a:pt x="34" y="43"/>
                      </a:cubicBezTo>
                      <a:cubicBezTo>
                        <a:pt x="34" y="32"/>
                        <a:pt x="34" y="32"/>
                        <a:pt x="34" y="32"/>
                      </a:cubicBezTo>
                      <a:cubicBezTo>
                        <a:pt x="43" y="30"/>
                        <a:pt x="49" y="24"/>
                        <a:pt x="49" y="17"/>
                      </a:cubicBezTo>
                      <a:cubicBezTo>
                        <a:pt x="49" y="7"/>
                        <a:pt x="38" y="0"/>
                        <a:pt x="24" y="0"/>
                      </a:cubicBezTo>
                      <a:cubicBezTo>
                        <a:pt x="11" y="0"/>
                        <a:pt x="0" y="7"/>
                        <a:pt x="0" y="17"/>
                      </a:cubicBezTo>
                      <a:cubicBezTo>
                        <a:pt x="0" y="24"/>
                        <a:pt x="6" y="30"/>
                        <a:pt x="14" y="32"/>
                      </a:cubicBezTo>
                      <a:cubicBezTo>
                        <a:pt x="14" y="43"/>
                        <a:pt x="14" y="43"/>
                        <a:pt x="14" y="43"/>
                      </a:cubicBezTo>
                      <a:cubicBezTo>
                        <a:pt x="6" y="46"/>
                        <a:pt x="0" y="52"/>
                        <a:pt x="0" y="59"/>
                      </a:cubicBezTo>
                      <a:cubicBezTo>
                        <a:pt x="0" y="66"/>
                        <a:pt x="6" y="72"/>
                        <a:pt x="14" y="74"/>
                      </a:cubicBezTo>
                      <a:cubicBezTo>
                        <a:pt x="14" y="85"/>
                        <a:pt x="14" y="85"/>
                        <a:pt x="14" y="85"/>
                      </a:cubicBezTo>
                      <a:cubicBezTo>
                        <a:pt x="6" y="88"/>
                        <a:pt x="0" y="94"/>
                        <a:pt x="0" y="101"/>
                      </a:cubicBezTo>
                      <a:cubicBezTo>
                        <a:pt x="0" y="107"/>
                        <a:pt x="6" y="113"/>
                        <a:pt x="14" y="116"/>
                      </a:cubicBezTo>
                      <a:cubicBezTo>
                        <a:pt x="14" y="127"/>
                        <a:pt x="14" y="127"/>
                        <a:pt x="14" y="127"/>
                      </a:cubicBezTo>
                      <a:cubicBezTo>
                        <a:pt x="6" y="129"/>
                        <a:pt x="0" y="135"/>
                        <a:pt x="0" y="142"/>
                      </a:cubicBezTo>
                      <a:cubicBezTo>
                        <a:pt x="0" y="149"/>
                        <a:pt x="6" y="155"/>
                        <a:pt x="14" y="158"/>
                      </a:cubicBezTo>
                      <a:cubicBezTo>
                        <a:pt x="14" y="169"/>
                        <a:pt x="14" y="169"/>
                        <a:pt x="14" y="169"/>
                      </a:cubicBezTo>
                      <a:cubicBezTo>
                        <a:pt x="6" y="171"/>
                        <a:pt x="0" y="177"/>
                        <a:pt x="0" y="184"/>
                      </a:cubicBezTo>
                      <a:cubicBezTo>
                        <a:pt x="0" y="191"/>
                        <a:pt x="6" y="197"/>
                        <a:pt x="14" y="200"/>
                      </a:cubicBezTo>
                      <a:cubicBezTo>
                        <a:pt x="14" y="210"/>
                        <a:pt x="14" y="210"/>
                        <a:pt x="14" y="210"/>
                      </a:cubicBezTo>
                      <a:cubicBezTo>
                        <a:pt x="6" y="213"/>
                        <a:pt x="0" y="219"/>
                        <a:pt x="0" y="226"/>
                      </a:cubicBezTo>
                      <a:close/>
                    </a:path>
                  </a:pathLst>
                </a:custGeom>
                <a:grpFill/>
                <a:ln w="9525">
                  <a:noFill/>
                  <a:round/>
                  <a:headEnd/>
                  <a:tailEnd/>
                </a:ln>
              </p:spPr>
              <p:txBody>
                <a:bodyPr wrap="square" lIns="0" tIns="0" rIns="0" bIns="0">
                  <a:noAutofit/>
                </a:bodyPr>
                <a:lstStyle/>
                <a:p>
                  <a:pPr defTabSz="696690">
                    <a:spcBef>
                      <a:spcPct val="50000"/>
                    </a:spcBef>
                    <a:defRPr/>
                  </a:pPr>
                  <a:endParaRPr lang="en-US">
                    <a:solidFill>
                      <a:srgbClr val="000000"/>
                    </a:solidFill>
                    <a:latin typeface="Tahoma"/>
                    <a:ea typeface="MS PGothic"/>
                    <a:cs typeface="MS PGothic"/>
                  </a:endParaRPr>
                </a:p>
              </p:txBody>
            </p:sp>
            <p:sp>
              <p:nvSpPr>
                <p:cNvPr id="141" name="Freeform 64"/>
                <p:cNvSpPr>
                  <a:spLocks/>
                </p:cNvSpPr>
                <p:nvPr/>
              </p:nvSpPr>
              <p:spPr bwMode="auto">
                <a:xfrm>
                  <a:off x="3495676" y="1790700"/>
                  <a:ext cx="541338" cy="574675"/>
                </a:xfrm>
                <a:custGeom>
                  <a:avLst/>
                  <a:gdLst/>
                  <a:ahLst/>
                  <a:cxnLst>
                    <a:cxn ang="0">
                      <a:pos x="453" y="283"/>
                    </a:cxn>
                    <a:cxn ang="0">
                      <a:pos x="380" y="265"/>
                    </a:cxn>
                    <a:cxn ang="0">
                      <a:pos x="380" y="233"/>
                    </a:cxn>
                    <a:cxn ang="0">
                      <a:pos x="395" y="207"/>
                    </a:cxn>
                    <a:cxn ang="0">
                      <a:pos x="380" y="181"/>
                    </a:cxn>
                    <a:cxn ang="0">
                      <a:pos x="380" y="150"/>
                    </a:cxn>
                    <a:cxn ang="0">
                      <a:pos x="395" y="124"/>
                    </a:cxn>
                    <a:cxn ang="0">
                      <a:pos x="345" y="124"/>
                    </a:cxn>
                    <a:cxn ang="0">
                      <a:pos x="360" y="150"/>
                    </a:cxn>
                    <a:cxn ang="0">
                      <a:pos x="360" y="181"/>
                    </a:cxn>
                    <a:cxn ang="0">
                      <a:pos x="345" y="207"/>
                    </a:cxn>
                    <a:cxn ang="0">
                      <a:pos x="360" y="233"/>
                    </a:cxn>
                    <a:cxn ang="0">
                      <a:pos x="360" y="265"/>
                    </a:cxn>
                    <a:cxn ang="0">
                      <a:pos x="267" y="283"/>
                    </a:cxn>
                    <a:cxn ang="0">
                      <a:pos x="281" y="226"/>
                    </a:cxn>
                    <a:cxn ang="0">
                      <a:pos x="267" y="200"/>
                    </a:cxn>
                    <a:cxn ang="0">
                      <a:pos x="267" y="168"/>
                    </a:cxn>
                    <a:cxn ang="0">
                      <a:pos x="281" y="142"/>
                    </a:cxn>
                    <a:cxn ang="0">
                      <a:pos x="267" y="116"/>
                    </a:cxn>
                    <a:cxn ang="0">
                      <a:pos x="267" y="85"/>
                    </a:cxn>
                    <a:cxn ang="0">
                      <a:pos x="281" y="59"/>
                    </a:cxn>
                    <a:cxn ang="0">
                      <a:pos x="267" y="32"/>
                    </a:cxn>
                    <a:cxn ang="0">
                      <a:pos x="257" y="0"/>
                    </a:cxn>
                    <a:cxn ang="0">
                      <a:pos x="247" y="32"/>
                    </a:cxn>
                    <a:cxn ang="0">
                      <a:pos x="232" y="59"/>
                    </a:cxn>
                    <a:cxn ang="0">
                      <a:pos x="247" y="85"/>
                    </a:cxn>
                    <a:cxn ang="0">
                      <a:pos x="247" y="116"/>
                    </a:cxn>
                    <a:cxn ang="0">
                      <a:pos x="232" y="142"/>
                    </a:cxn>
                    <a:cxn ang="0">
                      <a:pos x="247" y="169"/>
                    </a:cxn>
                    <a:cxn ang="0">
                      <a:pos x="247" y="200"/>
                    </a:cxn>
                    <a:cxn ang="0">
                      <a:pos x="232" y="226"/>
                    </a:cxn>
                    <a:cxn ang="0">
                      <a:pos x="247" y="283"/>
                    </a:cxn>
                    <a:cxn ang="0">
                      <a:pos x="157" y="242"/>
                    </a:cxn>
                    <a:cxn ang="0">
                      <a:pos x="157" y="210"/>
                    </a:cxn>
                    <a:cxn ang="0">
                      <a:pos x="171" y="184"/>
                    </a:cxn>
                    <a:cxn ang="0">
                      <a:pos x="157" y="158"/>
                    </a:cxn>
                    <a:cxn ang="0">
                      <a:pos x="157" y="127"/>
                    </a:cxn>
                    <a:cxn ang="0">
                      <a:pos x="171" y="101"/>
                    </a:cxn>
                    <a:cxn ang="0">
                      <a:pos x="157" y="74"/>
                    </a:cxn>
                    <a:cxn ang="0">
                      <a:pos x="157" y="43"/>
                    </a:cxn>
                    <a:cxn ang="0">
                      <a:pos x="150" y="34"/>
                    </a:cxn>
                    <a:cxn ang="0">
                      <a:pos x="147" y="0"/>
                    </a:cxn>
                    <a:cxn ang="0">
                      <a:pos x="144" y="34"/>
                    </a:cxn>
                    <a:cxn ang="0">
                      <a:pos x="137" y="43"/>
                    </a:cxn>
                    <a:cxn ang="0">
                      <a:pos x="137" y="74"/>
                    </a:cxn>
                    <a:cxn ang="0">
                      <a:pos x="122" y="101"/>
                    </a:cxn>
                    <a:cxn ang="0">
                      <a:pos x="137" y="127"/>
                    </a:cxn>
                    <a:cxn ang="0">
                      <a:pos x="137" y="158"/>
                    </a:cxn>
                    <a:cxn ang="0">
                      <a:pos x="122" y="184"/>
                    </a:cxn>
                    <a:cxn ang="0">
                      <a:pos x="137" y="210"/>
                    </a:cxn>
                    <a:cxn ang="0">
                      <a:pos x="137" y="242"/>
                    </a:cxn>
                    <a:cxn ang="0">
                      <a:pos x="101" y="283"/>
                    </a:cxn>
                    <a:cxn ang="0">
                      <a:pos x="42" y="396"/>
                    </a:cxn>
                    <a:cxn ang="0">
                      <a:pos x="0" y="569"/>
                    </a:cxn>
                    <a:cxn ang="0">
                      <a:pos x="532" y="611"/>
                    </a:cxn>
                    <a:cxn ang="0">
                      <a:pos x="574" y="325"/>
                    </a:cxn>
                  </a:cxnLst>
                  <a:rect l="0" t="0" r="r" b="b"/>
                  <a:pathLst>
                    <a:path w="574" h="611">
                      <a:moveTo>
                        <a:pt x="539" y="283"/>
                      </a:moveTo>
                      <a:cubicBezTo>
                        <a:pt x="453" y="283"/>
                        <a:pt x="453" y="283"/>
                        <a:pt x="453" y="283"/>
                      </a:cubicBezTo>
                      <a:cubicBezTo>
                        <a:pt x="380" y="283"/>
                        <a:pt x="380" y="283"/>
                        <a:pt x="380" y="283"/>
                      </a:cubicBezTo>
                      <a:cubicBezTo>
                        <a:pt x="380" y="265"/>
                        <a:pt x="380" y="265"/>
                        <a:pt x="380" y="265"/>
                      </a:cubicBezTo>
                      <a:cubicBezTo>
                        <a:pt x="389" y="262"/>
                        <a:pt x="395" y="256"/>
                        <a:pt x="395" y="249"/>
                      </a:cubicBezTo>
                      <a:cubicBezTo>
                        <a:pt x="395" y="242"/>
                        <a:pt x="389" y="236"/>
                        <a:pt x="380" y="233"/>
                      </a:cubicBezTo>
                      <a:cubicBezTo>
                        <a:pt x="380" y="223"/>
                        <a:pt x="380" y="223"/>
                        <a:pt x="380" y="223"/>
                      </a:cubicBezTo>
                      <a:cubicBezTo>
                        <a:pt x="389" y="220"/>
                        <a:pt x="395" y="214"/>
                        <a:pt x="395" y="207"/>
                      </a:cubicBezTo>
                      <a:cubicBezTo>
                        <a:pt x="395" y="200"/>
                        <a:pt x="389" y="194"/>
                        <a:pt x="380" y="192"/>
                      </a:cubicBezTo>
                      <a:cubicBezTo>
                        <a:pt x="380" y="181"/>
                        <a:pt x="380" y="181"/>
                        <a:pt x="380" y="181"/>
                      </a:cubicBezTo>
                      <a:cubicBezTo>
                        <a:pt x="389" y="178"/>
                        <a:pt x="395" y="172"/>
                        <a:pt x="395" y="165"/>
                      </a:cubicBezTo>
                      <a:cubicBezTo>
                        <a:pt x="395" y="158"/>
                        <a:pt x="389" y="152"/>
                        <a:pt x="380" y="150"/>
                      </a:cubicBezTo>
                      <a:cubicBezTo>
                        <a:pt x="380" y="139"/>
                        <a:pt x="380" y="139"/>
                        <a:pt x="380" y="139"/>
                      </a:cubicBezTo>
                      <a:cubicBezTo>
                        <a:pt x="389" y="137"/>
                        <a:pt x="395" y="131"/>
                        <a:pt x="395" y="124"/>
                      </a:cubicBezTo>
                      <a:cubicBezTo>
                        <a:pt x="395" y="114"/>
                        <a:pt x="384" y="106"/>
                        <a:pt x="370" y="106"/>
                      </a:cubicBezTo>
                      <a:cubicBezTo>
                        <a:pt x="356" y="106"/>
                        <a:pt x="345" y="114"/>
                        <a:pt x="345" y="124"/>
                      </a:cubicBezTo>
                      <a:cubicBezTo>
                        <a:pt x="345" y="131"/>
                        <a:pt x="351" y="136"/>
                        <a:pt x="360" y="139"/>
                      </a:cubicBezTo>
                      <a:cubicBezTo>
                        <a:pt x="360" y="150"/>
                        <a:pt x="360" y="150"/>
                        <a:pt x="360" y="150"/>
                      </a:cubicBezTo>
                      <a:cubicBezTo>
                        <a:pt x="351" y="152"/>
                        <a:pt x="345" y="158"/>
                        <a:pt x="345" y="165"/>
                      </a:cubicBezTo>
                      <a:cubicBezTo>
                        <a:pt x="345" y="172"/>
                        <a:pt x="351" y="178"/>
                        <a:pt x="360" y="181"/>
                      </a:cubicBezTo>
                      <a:cubicBezTo>
                        <a:pt x="360" y="192"/>
                        <a:pt x="360" y="192"/>
                        <a:pt x="360" y="192"/>
                      </a:cubicBezTo>
                      <a:cubicBezTo>
                        <a:pt x="351" y="194"/>
                        <a:pt x="345" y="200"/>
                        <a:pt x="345" y="207"/>
                      </a:cubicBezTo>
                      <a:cubicBezTo>
                        <a:pt x="345" y="214"/>
                        <a:pt x="351" y="220"/>
                        <a:pt x="360" y="223"/>
                      </a:cubicBezTo>
                      <a:cubicBezTo>
                        <a:pt x="360" y="233"/>
                        <a:pt x="360" y="233"/>
                        <a:pt x="360" y="233"/>
                      </a:cubicBezTo>
                      <a:cubicBezTo>
                        <a:pt x="351" y="236"/>
                        <a:pt x="345" y="242"/>
                        <a:pt x="345" y="249"/>
                      </a:cubicBezTo>
                      <a:cubicBezTo>
                        <a:pt x="345" y="256"/>
                        <a:pt x="351" y="262"/>
                        <a:pt x="360" y="265"/>
                      </a:cubicBezTo>
                      <a:cubicBezTo>
                        <a:pt x="360" y="283"/>
                        <a:pt x="360" y="283"/>
                        <a:pt x="360" y="283"/>
                      </a:cubicBezTo>
                      <a:cubicBezTo>
                        <a:pt x="267" y="283"/>
                        <a:pt x="267" y="283"/>
                        <a:pt x="267" y="283"/>
                      </a:cubicBezTo>
                      <a:cubicBezTo>
                        <a:pt x="267" y="242"/>
                        <a:pt x="267" y="242"/>
                        <a:pt x="267" y="242"/>
                      </a:cubicBezTo>
                      <a:cubicBezTo>
                        <a:pt x="275" y="239"/>
                        <a:pt x="281" y="233"/>
                        <a:pt x="281" y="226"/>
                      </a:cubicBezTo>
                      <a:cubicBezTo>
                        <a:pt x="281" y="219"/>
                        <a:pt x="275" y="213"/>
                        <a:pt x="267" y="210"/>
                      </a:cubicBezTo>
                      <a:cubicBezTo>
                        <a:pt x="267" y="200"/>
                        <a:pt x="267" y="200"/>
                        <a:pt x="267" y="200"/>
                      </a:cubicBezTo>
                      <a:cubicBezTo>
                        <a:pt x="275" y="197"/>
                        <a:pt x="281" y="191"/>
                        <a:pt x="281" y="184"/>
                      </a:cubicBezTo>
                      <a:cubicBezTo>
                        <a:pt x="281" y="177"/>
                        <a:pt x="275" y="171"/>
                        <a:pt x="267" y="168"/>
                      </a:cubicBezTo>
                      <a:cubicBezTo>
                        <a:pt x="267" y="158"/>
                        <a:pt x="267" y="158"/>
                        <a:pt x="267" y="158"/>
                      </a:cubicBezTo>
                      <a:cubicBezTo>
                        <a:pt x="275" y="155"/>
                        <a:pt x="281" y="149"/>
                        <a:pt x="281" y="142"/>
                      </a:cubicBezTo>
                      <a:cubicBezTo>
                        <a:pt x="281" y="135"/>
                        <a:pt x="275" y="129"/>
                        <a:pt x="267" y="127"/>
                      </a:cubicBezTo>
                      <a:cubicBezTo>
                        <a:pt x="267" y="116"/>
                        <a:pt x="267" y="116"/>
                        <a:pt x="267" y="116"/>
                      </a:cubicBezTo>
                      <a:cubicBezTo>
                        <a:pt x="275" y="113"/>
                        <a:pt x="281" y="107"/>
                        <a:pt x="281" y="101"/>
                      </a:cubicBezTo>
                      <a:cubicBezTo>
                        <a:pt x="281" y="94"/>
                        <a:pt x="275" y="88"/>
                        <a:pt x="267" y="85"/>
                      </a:cubicBezTo>
                      <a:cubicBezTo>
                        <a:pt x="267" y="74"/>
                        <a:pt x="267" y="74"/>
                        <a:pt x="267" y="74"/>
                      </a:cubicBezTo>
                      <a:cubicBezTo>
                        <a:pt x="275" y="72"/>
                        <a:pt x="281" y="66"/>
                        <a:pt x="281" y="59"/>
                      </a:cubicBezTo>
                      <a:cubicBezTo>
                        <a:pt x="281" y="52"/>
                        <a:pt x="275" y="46"/>
                        <a:pt x="267" y="43"/>
                      </a:cubicBezTo>
                      <a:cubicBezTo>
                        <a:pt x="267" y="32"/>
                        <a:pt x="267" y="32"/>
                        <a:pt x="267" y="32"/>
                      </a:cubicBezTo>
                      <a:cubicBezTo>
                        <a:pt x="275" y="30"/>
                        <a:pt x="281" y="24"/>
                        <a:pt x="281" y="17"/>
                      </a:cubicBezTo>
                      <a:cubicBezTo>
                        <a:pt x="281" y="7"/>
                        <a:pt x="270" y="0"/>
                        <a:pt x="257" y="0"/>
                      </a:cubicBezTo>
                      <a:cubicBezTo>
                        <a:pt x="243" y="0"/>
                        <a:pt x="232" y="7"/>
                        <a:pt x="232" y="17"/>
                      </a:cubicBezTo>
                      <a:cubicBezTo>
                        <a:pt x="232" y="24"/>
                        <a:pt x="238" y="30"/>
                        <a:pt x="247" y="32"/>
                      </a:cubicBezTo>
                      <a:cubicBezTo>
                        <a:pt x="247" y="43"/>
                        <a:pt x="247" y="43"/>
                        <a:pt x="247" y="43"/>
                      </a:cubicBezTo>
                      <a:cubicBezTo>
                        <a:pt x="238" y="46"/>
                        <a:pt x="232" y="52"/>
                        <a:pt x="232" y="59"/>
                      </a:cubicBezTo>
                      <a:cubicBezTo>
                        <a:pt x="232" y="66"/>
                        <a:pt x="238" y="72"/>
                        <a:pt x="247" y="74"/>
                      </a:cubicBezTo>
                      <a:cubicBezTo>
                        <a:pt x="247" y="85"/>
                        <a:pt x="247" y="85"/>
                        <a:pt x="247" y="85"/>
                      </a:cubicBezTo>
                      <a:cubicBezTo>
                        <a:pt x="238" y="88"/>
                        <a:pt x="232" y="94"/>
                        <a:pt x="232" y="101"/>
                      </a:cubicBezTo>
                      <a:cubicBezTo>
                        <a:pt x="232" y="107"/>
                        <a:pt x="238" y="113"/>
                        <a:pt x="247" y="116"/>
                      </a:cubicBezTo>
                      <a:cubicBezTo>
                        <a:pt x="247" y="127"/>
                        <a:pt x="247" y="127"/>
                        <a:pt x="247" y="127"/>
                      </a:cubicBezTo>
                      <a:cubicBezTo>
                        <a:pt x="238" y="129"/>
                        <a:pt x="232" y="135"/>
                        <a:pt x="232" y="142"/>
                      </a:cubicBezTo>
                      <a:cubicBezTo>
                        <a:pt x="232" y="149"/>
                        <a:pt x="238" y="155"/>
                        <a:pt x="247" y="158"/>
                      </a:cubicBezTo>
                      <a:cubicBezTo>
                        <a:pt x="247" y="169"/>
                        <a:pt x="247" y="169"/>
                        <a:pt x="247" y="169"/>
                      </a:cubicBezTo>
                      <a:cubicBezTo>
                        <a:pt x="238" y="171"/>
                        <a:pt x="232" y="177"/>
                        <a:pt x="232" y="184"/>
                      </a:cubicBezTo>
                      <a:cubicBezTo>
                        <a:pt x="232" y="191"/>
                        <a:pt x="238" y="197"/>
                        <a:pt x="247" y="200"/>
                      </a:cubicBezTo>
                      <a:cubicBezTo>
                        <a:pt x="247" y="210"/>
                        <a:pt x="247" y="210"/>
                        <a:pt x="247" y="210"/>
                      </a:cubicBezTo>
                      <a:cubicBezTo>
                        <a:pt x="238" y="213"/>
                        <a:pt x="232" y="219"/>
                        <a:pt x="232" y="226"/>
                      </a:cubicBezTo>
                      <a:cubicBezTo>
                        <a:pt x="232" y="233"/>
                        <a:pt x="238" y="239"/>
                        <a:pt x="247" y="242"/>
                      </a:cubicBezTo>
                      <a:cubicBezTo>
                        <a:pt x="247" y="283"/>
                        <a:pt x="247" y="283"/>
                        <a:pt x="247" y="283"/>
                      </a:cubicBezTo>
                      <a:cubicBezTo>
                        <a:pt x="157" y="283"/>
                        <a:pt x="157" y="283"/>
                        <a:pt x="157" y="283"/>
                      </a:cubicBezTo>
                      <a:cubicBezTo>
                        <a:pt x="157" y="242"/>
                        <a:pt x="157" y="242"/>
                        <a:pt x="157" y="242"/>
                      </a:cubicBezTo>
                      <a:cubicBezTo>
                        <a:pt x="165" y="239"/>
                        <a:pt x="171" y="233"/>
                        <a:pt x="171" y="226"/>
                      </a:cubicBezTo>
                      <a:cubicBezTo>
                        <a:pt x="171" y="219"/>
                        <a:pt x="165" y="213"/>
                        <a:pt x="157" y="210"/>
                      </a:cubicBezTo>
                      <a:cubicBezTo>
                        <a:pt x="157" y="200"/>
                        <a:pt x="157" y="200"/>
                        <a:pt x="157" y="200"/>
                      </a:cubicBezTo>
                      <a:cubicBezTo>
                        <a:pt x="165" y="197"/>
                        <a:pt x="171" y="191"/>
                        <a:pt x="171" y="184"/>
                      </a:cubicBezTo>
                      <a:cubicBezTo>
                        <a:pt x="171" y="177"/>
                        <a:pt x="165" y="171"/>
                        <a:pt x="157" y="169"/>
                      </a:cubicBezTo>
                      <a:cubicBezTo>
                        <a:pt x="157" y="158"/>
                        <a:pt x="157" y="158"/>
                        <a:pt x="157" y="158"/>
                      </a:cubicBezTo>
                      <a:cubicBezTo>
                        <a:pt x="165" y="155"/>
                        <a:pt x="171" y="149"/>
                        <a:pt x="171" y="142"/>
                      </a:cubicBezTo>
                      <a:cubicBezTo>
                        <a:pt x="171" y="135"/>
                        <a:pt x="165" y="129"/>
                        <a:pt x="157" y="127"/>
                      </a:cubicBezTo>
                      <a:cubicBezTo>
                        <a:pt x="157" y="116"/>
                        <a:pt x="157" y="116"/>
                        <a:pt x="157" y="116"/>
                      </a:cubicBezTo>
                      <a:cubicBezTo>
                        <a:pt x="165" y="113"/>
                        <a:pt x="171" y="107"/>
                        <a:pt x="171" y="101"/>
                      </a:cubicBezTo>
                      <a:cubicBezTo>
                        <a:pt x="171" y="94"/>
                        <a:pt x="165" y="88"/>
                        <a:pt x="157" y="85"/>
                      </a:cubicBezTo>
                      <a:cubicBezTo>
                        <a:pt x="157" y="74"/>
                        <a:pt x="157" y="74"/>
                        <a:pt x="157" y="74"/>
                      </a:cubicBezTo>
                      <a:cubicBezTo>
                        <a:pt x="165" y="72"/>
                        <a:pt x="171" y="66"/>
                        <a:pt x="171" y="59"/>
                      </a:cubicBezTo>
                      <a:cubicBezTo>
                        <a:pt x="171" y="52"/>
                        <a:pt x="165" y="46"/>
                        <a:pt x="157" y="43"/>
                      </a:cubicBezTo>
                      <a:cubicBezTo>
                        <a:pt x="157" y="34"/>
                        <a:pt x="157" y="34"/>
                        <a:pt x="157" y="34"/>
                      </a:cubicBezTo>
                      <a:cubicBezTo>
                        <a:pt x="150" y="34"/>
                        <a:pt x="150" y="34"/>
                        <a:pt x="150" y="34"/>
                      </a:cubicBezTo>
                      <a:cubicBezTo>
                        <a:pt x="162" y="33"/>
                        <a:pt x="171" y="26"/>
                        <a:pt x="171" y="17"/>
                      </a:cubicBezTo>
                      <a:cubicBezTo>
                        <a:pt x="171" y="7"/>
                        <a:pt x="160" y="0"/>
                        <a:pt x="147" y="0"/>
                      </a:cubicBezTo>
                      <a:cubicBezTo>
                        <a:pt x="133" y="0"/>
                        <a:pt x="122" y="7"/>
                        <a:pt x="122" y="17"/>
                      </a:cubicBezTo>
                      <a:cubicBezTo>
                        <a:pt x="122" y="26"/>
                        <a:pt x="131" y="33"/>
                        <a:pt x="144" y="34"/>
                      </a:cubicBezTo>
                      <a:cubicBezTo>
                        <a:pt x="137" y="34"/>
                        <a:pt x="137" y="34"/>
                        <a:pt x="137" y="34"/>
                      </a:cubicBezTo>
                      <a:cubicBezTo>
                        <a:pt x="137" y="43"/>
                        <a:pt x="137" y="43"/>
                        <a:pt x="137" y="43"/>
                      </a:cubicBezTo>
                      <a:cubicBezTo>
                        <a:pt x="128" y="46"/>
                        <a:pt x="122" y="52"/>
                        <a:pt x="122" y="59"/>
                      </a:cubicBezTo>
                      <a:cubicBezTo>
                        <a:pt x="122" y="66"/>
                        <a:pt x="128" y="72"/>
                        <a:pt x="137" y="74"/>
                      </a:cubicBezTo>
                      <a:cubicBezTo>
                        <a:pt x="137" y="85"/>
                        <a:pt x="137" y="85"/>
                        <a:pt x="137" y="85"/>
                      </a:cubicBezTo>
                      <a:cubicBezTo>
                        <a:pt x="128" y="88"/>
                        <a:pt x="122" y="94"/>
                        <a:pt x="122" y="101"/>
                      </a:cubicBezTo>
                      <a:cubicBezTo>
                        <a:pt x="122" y="107"/>
                        <a:pt x="128" y="113"/>
                        <a:pt x="137" y="116"/>
                      </a:cubicBezTo>
                      <a:cubicBezTo>
                        <a:pt x="137" y="127"/>
                        <a:pt x="137" y="127"/>
                        <a:pt x="137" y="127"/>
                      </a:cubicBezTo>
                      <a:cubicBezTo>
                        <a:pt x="128" y="129"/>
                        <a:pt x="122" y="135"/>
                        <a:pt x="122" y="142"/>
                      </a:cubicBezTo>
                      <a:cubicBezTo>
                        <a:pt x="122" y="149"/>
                        <a:pt x="128" y="155"/>
                        <a:pt x="137" y="158"/>
                      </a:cubicBezTo>
                      <a:cubicBezTo>
                        <a:pt x="137" y="169"/>
                        <a:pt x="137" y="169"/>
                        <a:pt x="137" y="169"/>
                      </a:cubicBezTo>
                      <a:cubicBezTo>
                        <a:pt x="128" y="171"/>
                        <a:pt x="122" y="177"/>
                        <a:pt x="122" y="184"/>
                      </a:cubicBezTo>
                      <a:cubicBezTo>
                        <a:pt x="122" y="191"/>
                        <a:pt x="128" y="197"/>
                        <a:pt x="137" y="200"/>
                      </a:cubicBezTo>
                      <a:cubicBezTo>
                        <a:pt x="137" y="210"/>
                        <a:pt x="137" y="210"/>
                        <a:pt x="137" y="210"/>
                      </a:cubicBezTo>
                      <a:cubicBezTo>
                        <a:pt x="128" y="213"/>
                        <a:pt x="122" y="219"/>
                        <a:pt x="122" y="226"/>
                      </a:cubicBezTo>
                      <a:cubicBezTo>
                        <a:pt x="122" y="233"/>
                        <a:pt x="128" y="239"/>
                        <a:pt x="137" y="242"/>
                      </a:cubicBezTo>
                      <a:cubicBezTo>
                        <a:pt x="137" y="283"/>
                        <a:pt x="137" y="283"/>
                        <a:pt x="137" y="283"/>
                      </a:cubicBezTo>
                      <a:cubicBezTo>
                        <a:pt x="101" y="283"/>
                        <a:pt x="101" y="283"/>
                        <a:pt x="101" y="283"/>
                      </a:cubicBezTo>
                      <a:cubicBezTo>
                        <a:pt x="109" y="295"/>
                        <a:pt x="114" y="309"/>
                        <a:pt x="114" y="324"/>
                      </a:cubicBezTo>
                      <a:cubicBezTo>
                        <a:pt x="114" y="364"/>
                        <a:pt x="82" y="396"/>
                        <a:pt x="42" y="396"/>
                      </a:cubicBezTo>
                      <a:cubicBezTo>
                        <a:pt x="26" y="396"/>
                        <a:pt x="12" y="391"/>
                        <a:pt x="0" y="382"/>
                      </a:cubicBezTo>
                      <a:cubicBezTo>
                        <a:pt x="0" y="569"/>
                        <a:pt x="0" y="569"/>
                        <a:pt x="0" y="569"/>
                      </a:cubicBezTo>
                      <a:cubicBezTo>
                        <a:pt x="0" y="592"/>
                        <a:pt x="18" y="611"/>
                        <a:pt x="41" y="611"/>
                      </a:cubicBezTo>
                      <a:cubicBezTo>
                        <a:pt x="532" y="611"/>
                        <a:pt x="532" y="611"/>
                        <a:pt x="532" y="611"/>
                      </a:cubicBezTo>
                      <a:cubicBezTo>
                        <a:pt x="555" y="611"/>
                        <a:pt x="574" y="592"/>
                        <a:pt x="574" y="569"/>
                      </a:cubicBezTo>
                      <a:cubicBezTo>
                        <a:pt x="574" y="325"/>
                        <a:pt x="574" y="325"/>
                        <a:pt x="574" y="325"/>
                      </a:cubicBezTo>
                      <a:cubicBezTo>
                        <a:pt x="574" y="302"/>
                        <a:pt x="562" y="283"/>
                        <a:pt x="539" y="283"/>
                      </a:cubicBezTo>
                      <a:close/>
                    </a:path>
                  </a:pathLst>
                </a:custGeom>
                <a:grpFill/>
                <a:ln w="9525">
                  <a:noFill/>
                  <a:round/>
                  <a:headEnd/>
                  <a:tailEnd/>
                </a:ln>
              </p:spPr>
              <p:txBody>
                <a:bodyPr wrap="square" lIns="0" tIns="0" rIns="0" bIns="0">
                  <a:noAutofit/>
                </a:bodyPr>
                <a:lstStyle/>
                <a:p>
                  <a:pPr defTabSz="696690">
                    <a:spcBef>
                      <a:spcPct val="50000"/>
                    </a:spcBef>
                    <a:defRPr/>
                  </a:pPr>
                  <a:endParaRPr lang="en-US">
                    <a:solidFill>
                      <a:srgbClr val="000000"/>
                    </a:solidFill>
                    <a:latin typeface="Tahoma"/>
                    <a:ea typeface="MS PGothic"/>
                    <a:cs typeface="MS PGothic"/>
                  </a:endParaRPr>
                </a:p>
              </p:txBody>
            </p:sp>
            <p:sp>
              <p:nvSpPr>
                <p:cNvPr id="142" name="Oval 65"/>
                <p:cNvSpPr>
                  <a:spLocks noChangeArrowheads="1"/>
                </p:cNvSpPr>
                <p:nvPr/>
              </p:nvSpPr>
              <p:spPr bwMode="auto">
                <a:xfrm>
                  <a:off x="3509963" y="2070100"/>
                  <a:ext cx="52388" cy="50800"/>
                </a:xfrm>
                <a:prstGeom prst="ellipse">
                  <a:avLst/>
                </a:prstGeom>
                <a:grpFill/>
                <a:ln w="9525">
                  <a:noFill/>
                  <a:round/>
                  <a:headEnd/>
                  <a:tailEnd/>
                </a:ln>
              </p:spPr>
              <p:txBody>
                <a:bodyPr wrap="square" lIns="0" tIns="0" rIns="0" bIns="0">
                  <a:noAutofit/>
                </a:bodyPr>
                <a:lstStyle/>
                <a:p>
                  <a:pPr defTabSz="696690">
                    <a:spcBef>
                      <a:spcPct val="50000"/>
                    </a:spcBef>
                    <a:defRPr/>
                  </a:pPr>
                  <a:endParaRPr lang="en-US">
                    <a:solidFill>
                      <a:srgbClr val="000000"/>
                    </a:solidFill>
                    <a:latin typeface="Tahoma"/>
                    <a:ea typeface="MS PGothic"/>
                    <a:cs typeface="MS PGothic"/>
                  </a:endParaRPr>
                </a:p>
              </p:txBody>
            </p:sp>
          </p:grpSp>
        </p:grpSp>
        <p:sp>
          <p:nvSpPr>
            <p:cNvPr id="112" name="TextBox 111"/>
            <p:cNvSpPr txBox="1"/>
            <p:nvPr/>
          </p:nvSpPr>
          <p:spPr>
            <a:xfrm>
              <a:off x="6019771" y="4987638"/>
              <a:ext cx="1219500" cy="574516"/>
            </a:xfrm>
            <a:prstGeom prst="rect">
              <a:avLst/>
            </a:prstGeom>
            <a:solidFill>
              <a:srgbClr val="E0D6F2"/>
            </a:solidFill>
          </p:spPr>
          <p:txBody>
            <a:bodyPr wrap="none" rtlCol="0">
              <a:spAutoFit/>
            </a:bodyPr>
            <a:lstStyle/>
            <a:p>
              <a:pPr defTabSz="696690">
                <a:spcBef>
                  <a:spcPct val="50000"/>
                </a:spcBef>
              </a:pPr>
              <a:r>
                <a:rPr lang="en-US" sz="1100" dirty="0">
                  <a:solidFill>
                    <a:srgbClr val="000000"/>
                  </a:solidFill>
                  <a:latin typeface="Tahoma" pitchFamily="34" charset="0"/>
                  <a:ea typeface="+mn-ea"/>
                  <a:cs typeface="+mn-cs"/>
                </a:rPr>
                <a:t>Traffic</a:t>
              </a:r>
              <a:br>
                <a:rPr lang="en-US" sz="1100" dirty="0">
                  <a:solidFill>
                    <a:srgbClr val="000000"/>
                  </a:solidFill>
                  <a:latin typeface="Tahoma" pitchFamily="34" charset="0"/>
                  <a:ea typeface="+mn-ea"/>
                  <a:cs typeface="+mn-cs"/>
                </a:rPr>
              </a:br>
              <a:r>
                <a:rPr lang="en-US" sz="1100" dirty="0">
                  <a:solidFill>
                    <a:srgbClr val="000000"/>
                  </a:solidFill>
                  <a:latin typeface="Tahoma" pitchFamily="34" charset="0"/>
                  <a:ea typeface="+mn-ea"/>
                  <a:cs typeface="+mn-cs"/>
                </a:rPr>
                <a:t>Aggregation</a:t>
              </a:r>
            </a:p>
          </p:txBody>
        </p:sp>
        <p:grpSp>
          <p:nvGrpSpPr>
            <p:cNvPr id="118" name="Group 237"/>
            <p:cNvGrpSpPr/>
            <p:nvPr/>
          </p:nvGrpSpPr>
          <p:grpSpPr>
            <a:xfrm>
              <a:off x="7764351" y="5929745"/>
              <a:ext cx="537297" cy="204976"/>
              <a:chOff x="7459207" y="2390161"/>
              <a:chExt cx="1297382" cy="494944"/>
            </a:xfrm>
          </p:grpSpPr>
          <p:grpSp>
            <p:nvGrpSpPr>
              <p:cNvPr id="119" name="Group 42"/>
              <p:cNvGrpSpPr/>
              <p:nvPr/>
            </p:nvGrpSpPr>
            <p:grpSpPr>
              <a:xfrm>
                <a:off x="7467753" y="2390161"/>
                <a:ext cx="441378" cy="237146"/>
                <a:chOff x="5216526" y="2535238"/>
                <a:chExt cx="958850" cy="449262"/>
              </a:xfrm>
              <a:solidFill>
                <a:schemeClr val="accent6"/>
              </a:solidFill>
            </p:grpSpPr>
            <p:sp>
              <p:nvSpPr>
                <p:cNvPr id="136" name="Freeform 130"/>
                <p:cNvSpPr>
                  <a:spLocks/>
                </p:cNvSpPr>
                <p:nvPr/>
              </p:nvSpPr>
              <p:spPr bwMode="auto">
                <a:xfrm>
                  <a:off x="5284788" y="2644775"/>
                  <a:ext cx="58738" cy="60325"/>
                </a:xfrm>
                <a:custGeom>
                  <a:avLst/>
                  <a:gdLst/>
                  <a:ahLst/>
                  <a:cxnLst>
                    <a:cxn ang="0">
                      <a:pos x="54" y="47"/>
                    </a:cxn>
                    <a:cxn ang="0">
                      <a:pos x="46" y="8"/>
                    </a:cxn>
                    <a:cxn ang="0">
                      <a:pos x="8" y="16"/>
                    </a:cxn>
                    <a:cxn ang="0">
                      <a:pos x="16" y="54"/>
                    </a:cxn>
                    <a:cxn ang="0">
                      <a:pos x="54" y="47"/>
                    </a:cxn>
                  </a:cxnLst>
                  <a:rect l="0" t="0" r="r" b="b"/>
                  <a:pathLst>
                    <a:path w="63" h="63">
                      <a:moveTo>
                        <a:pt x="54" y="47"/>
                      </a:moveTo>
                      <a:cubicBezTo>
                        <a:pt x="63" y="34"/>
                        <a:pt x="59" y="17"/>
                        <a:pt x="46" y="8"/>
                      </a:cubicBezTo>
                      <a:cubicBezTo>
                        <a:pt x="34" y="0"/>
                        <a:pt x="17" y="3"/>
                        <a:pt x="8" y="16"/>
                      </a:cubicBezTo>
                      <a:cubicBezTo>
                        <a:pt x="0" y="29"/>
                        <a:pt x="3" y="46"/>
                        <a:pt x="16" y="54"/>
                      </a:cubicBezTo>
                      <a:cubicBezTo>
                        <a:pt x="29" y="63"/>
                        <a:pt x="46" y="59"/>
                        <a:pt x="54" y="47"/>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sp>
              <p:nvSpPr>
                <p:cNvPr id="137" name="Freeform 131"/>
                <p:cNvSpPr>
                  <a:spLocks/>
                </p:cNvSpPr>
                <p:nvPr/>
              </p:nvSpPr>
              <p:spPr bwMode="auto">
                <a:xfrm>
                  <a:off x="5216526" y="2535238"/>
                  <a:ext cx="958850" cy="449262"/>
                </a:xfrm>
                <a:custGeom>
                  <a:avLst/>
                  <a:gdLst/>
                  <a:ahLst/>
                  <a:cxnLst>
                    <a:cxn ang="0">
                      <a:pos x="987" y="289"/>
                    </a:cxn>
                    <a:cxn ang="0">
                      <a:pos x="717" y="143"/>
                    </a:cxn>
                    <a:cxn ang="0">
                      <a:pos x="588" y="71"/>
                    </a:cxn>
                    <a:cxn ang="0">
                      <a:pos x="350" y="278"/>
                    </a:cxn>
                    <a:cxn ang="0">
                      <a:pos x="358" y="193"/>
                    </a:cxn>
                    <a:cxn ang="0">
                      <a:pos x="141" y="359"/>
                    </a:cxn>
                    <a:cxn ang="0">
                      <a:pos x="397" y="106"/>
                    </a:cxn>
                    <a:cxn ang="0">
                      <a:pos x="397" y="190"/>
                    </a:cxn>
                    <a:cxn ang="0">
                      <a:pos x="578" y="66"/>
                    </a:cxn>
                    <a:cxn ang="0">
                      <a:pos x="453" y="24"/>
                    </a:cxn>
                    <a:cxn ang="0">
                      <a:pos x="145" y="90"/>
                    </a:cxn>
                    <a:cxn ang="0">
                      <a:pos x="175" y="148"/>
                    </a:cxn>
                    <a:cxn ang="0">
                      <a:pos x="104" y="219"/>
                    </a:cxn>
                    <a:cxn ang="0">
                      <a:pos x="49" y="193"/>
                    </a:cxn>
                    <a:cxn ang="0">
                      <a:pos x="37" y="224"/>
                    </a:cxn>
                    <a:cxn ang="0">
                      <a:pos x="86" y="416"/>
                    </a:cxn>
                    <a:cxn ang="0">
                      <a:pos x="97" y="416"/>
                    </a:cxn>
                    <a:cxn ang="0">
                      <a:pos x="172" y="476"/>
                    </a:cxn>
                    <a:cxn ang="0">
                      <a:pos x="247" y="417"/>
                    </a:cxn>
                    <a:cxn ang="0">
                      <a:pos x="725" y="417"/>
                    </a:cxn>
                    <a:cxn ang="0">
                      <a:pos x="800" y="476"/>
                    </a:cxn>
                    <a:cxn ang="0">
                      <a:pos x="874" y="415"/>
                    </a:cxn>
                    <a:cxn ang="0">
                      <a:pos x="987" y="289"/>
                    </a:cxn>
                  </a:cxnLst>
                  <a:rect l="0" t="0" r="r" b="b"/>
                  <a:pathLst>
                    <a:path w="1020" h="476">
                      <a:moveTo>
                        <a:pt x="987" y="289"/>
                      </a:moveTo>
                      <a:cubicBezTo>
                        <a:pt x="958" y="181"/>
                        <a:pt x="784" y="173"/>
                        <a:pt x="717" y="143"/>
                      </a:cubicBezTo>
                      <a:cubicBezTo>
                        <a:pt x="680" y="126"/>
                        <a:pt x="638" y="97"/>
                        <a:pt x="588" y="71"/>
                      </a:cubicBezTo>
                      <a:cubicBezTo>
                        <a:pt x="350" y="278"/>
                        <a:pt x="350" y="278"/>
                        <a:pt x="350" y="278"/>
                      </a:cubicBezTo>
                      <a:cubicBezTo>
                        <a:pt x="358" y="193"/>
                        <a:pt x="358" y="193"/>
                        <a:pt x="358" y="193"/>
                      </a:cubicBezTo>
                      <a:cubicBezTo>
                        <a:pt x="141" y="359"/>
                        <a:pt x="141" y="359"/>
                        <a:pt x="141" y="359"/>
                      </a:cubicBezTo>
                      <a:cubicBezTo>
                        <a:pt x="397" y="106"/>
                        <a:pt x="397" y="106"/>
                        <a:pt x="397" y="106"/>
                      </a:cubicBezTo>
                      <a:cubicBezTo>
                        <a:pt x="397" y="190"/>
                        <a:pt x="397" y="190"/>
                        <a:pt x="397" y="190"/>
                      </a:cubicBezTo>
                      <a:cubicBezTo>
                        <a:pt x="578" y="66"/>
                        <a:pt x="578" y="66"/>
                        <a:pt x="578" y="66"/>
                      </a:cubicBezTo>
                      <a:cubicBezTo>
                        <a:pt x="541" y="47"/>
                        <a:pt x="500" y="31"/>
                        <a:pt x="453" y="24"/>
                      </a:cubicBezTo>
                      <a:cubicBezTo>
                        <a:pt x="305" y="0"/>
                        <a:pt x="206" y="48"/>
                        <a:pt x="145" y="90"/>
                      </a:cubicBezTo>
                      <a:cubicBezTo>
                        <a:pt x="163" y="103"/>
                        <a:pt x="175" y="124"/>
                        <a:pt x="175" y="148"/>
                      </a:cubicBezTo>
                      <a:cubicBezTo>
                        <a:pt x="175" y="188"/>
                        <a:pt x="143" y="219"/>
                        <a:pt x="104" y="219"/>
                      </a:cubicBezTo>
                      <a:cubicBezTo>
                        <a:pt x="82" y="219"/>
                        <a:pt x="62" y="209"/>
                        <a:pt x="49" y="193"/>
                      </a:cubicBezTo>
                      <a:cubicBezTo>
                        <a:pt x="45" y="203"/>
                        <a:pt x="41" y="213"/>
                        <a:pt x="37" y="224"/>
                      </a:cubicBezTo>
                      <a:cubicBezTo>
                        <a:pt x="37" y="224"/>
                        <a:pt x="0" y="416"/>
                        <a:pt x="86" y="416"/>
                      </a:cubicBezTo>
                      <a:cubicBezTo>
                        <a:pt x="97" y="416"/>
                        <a:pt x="97" y="416"/>
                        <a:pt x="97" y="416"/>
                      </a:cubicBezTo>
                      <a:cubicBezTo>
                        <a:pt x="105" y="450"/>
                        <a:pt x="136" y="476"/>
                        <a:pt x="172" y="476"/>
                      </a:cubicBezTo>
                      <a:cubicBezTo>
                        <a:pt x="208" y="476"/>
                        <a:pt x="238" y="451"/>
                        <a:pt x="247" y="417"/>
                      </a:cubicBezTo>
                      <a:cubicBezTo>
                        <a:pt x="385" y="417"/>
                        <a:pt x="589" y="417"/>
                        <a:pt x="725" y="417"/>
                      </a:cubicBezTo>
                      <a:cubicBezTo>
                        <a:pt x="733" y="450"/>
                        <a:pt x="764" y="476"/>
                        <a:pt x="800" y="476"/>
                      </a:cubicBezTo>
                      <a:cubicBezTo>
                        <a:pt x="836" y="476"/>
                        <a:pt x="867" y="450"/>
                        <a:pt x="874" y="415"/>
                      </a:cubicBezTo>
                      <a:cubicBezTo>
                        <a:pt x="874" y="415"/>
                        <a:pt x="1020" y="416"/>
                        <a:pt x="987" y="289"/>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grpSp>
          <p:grpSp>
            <p:nvGrpSpPr>
              <p:cNvPr id="120" name="Group 42"/>
              <p:cNvGrpSpPr/>
              <p:nvPr/>
            </p:nvGrpSpPr>
            <p:grpSpPr>
              <a:xfrm>
                <a:off x="7885073" y="2430041"/>
                <a:ext cx="441378" cy="237146"/>
                <a:chOff x="5216526" y="2535238"/>
                <a:chExt cx="958850" cy="449262"/>
              </a:xfrm>
              <a:solidFill>
                <a:schemeClr val="accent6"/>
              </a:solidFill>
            </p:grpSpPr>
            <p:sp>
              <p:nvSpPr>
                <p:cNvPr id="134" name="Freeform 130"/>
                <p:cNvSpPr>
                  <a:spLocks/>
                </p:cNvSpPr>
                <p:nvPr/>
              </p:nvSpPr>
              <p:spPr bwMode="auto">
                <a:xfrm>
                  <a:off x="5284788" y="2644775"/>
                  <a:ext cx="58738" cy="60325"/>
                </a:xfrm>
                <a:custGeom>
                  <a:avLst/>
                  <a:gdLst/>
                  <a:ahLst/>
                  <a:cxnLst>
                    <a:cxn ang="0">
                      <a:pos x="54" y="47"/>
                    </a:cxn>
                    <a:cxn ang="0">
                      <a:pos x="46" y="8"/>
                    </a:cxn>
                    <a:cxn ang="0">
                      <a:pos x="8" y="16"/>
                    </a:cxn>
                    <a:cxn ang="0">
                      <a:pos x="16" y="54"/>
                    </a:cxn>
                    <a:cxn ang="0">
                      <a:pos x="54" y="47"/>
                    </a:cxn>
                  </a:cxnLst>
                  <a:rect l="0" t="0" r="r" b="b"/>
                  <a:pathLst>
                    <a:path w="63" h="63">
                      <a:moveTo>
                        <a:pt x="54" y="47"/>
                      </a:moveTo>
                      <a:cubicBezTo>
                        <a:pt x="63" y="34"/>
                        <a:pt x="59" y="17"/>
                        <a:pt x="46" y="8"/>
                      </a:cubicBezTo>
                      <a:cubicBezTo>
                        <a:pt x="34" y="0"/>
                        <a:pt x="17" y="3"/>
                        <a:pt x="8" y="16"/>
                      </a:cubicBezTo>
                      <a:cubicBezTo>
                        <a:pt x="0" y="29"/>
                        <a:pt x="3" y="46"/>
                        <a:pt x="16" y="54"/>
                      </a:cubicBezTo>
                      <a:cubicBezTo>
                        <a:pt x="29" y="63"/>
                        <a:pt x="46" y="59"/>
                        <a:pt x="54" y="47"/>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sp>
              <p:nvSpPr>
                <p:cNvPr id="135" name="Freeform 131"/>
                <p:cNvSpPr>
                  <a:spLocks/>
                </p:cNvSpPr>
                <p:nvPr/>
              </p:nvSpPr>
              <p:spPr bwMode="auto">
                <a:xfrm>
                  <a:off x="5216526" y="2535238"/>
                  <a:ext cx="958850" cy="449262"/>
                </a:xfrm>
                <a:custGeom>
                  <a:avLst/>
                  <a:gdLst/>
                  <a:ahLst/>
                  <a:cxnLst>
                    <a:cxn ang="0">
                      <a:pos x="987" y="289"/>
                    </a:cxn>
                    <a:cxn ang="0">
                      <a:pos x="717" y="143"/>
                    </a:cxn>
                    <a:cxn ang="0">
                      <a:pos x="588" y="71"/>
                    </a:cxn>
                    <a:cxn ang="0">
                      <a:pos x="350" y="278"/>
                    </a:cxn>
                    <a:cxn ang="0">
                      <a:pos x="358" y="193"/>
                    </a:cxn>
                    <a:cxn ang="0">
                      <a:pos x="141" y="359"/>
                    </a:cxn>
                    <a:cxn ang="0">
                      <a:pos x="397" y="106"/>
                    </a:cxn>
                    <a:cxn ang="0">
                      <a:pos x="397" y="190"/>
                    </a:cxn>
                    <a:cxn ang="0">
                      <a:pos x="578" y="66"/>
                    </a:cxn>
                    <a:cxn ang="0">
                      <a:pos x="453" y="24"/>
                    </a:cxn>
                    <a:cxn ang="0">
                      <a:pos x="145" y="90"/>
                    </a:cxn>
                    <a:cxn ang="0">
                      <a:pos x="175" y="148"/>
                    </a:cxn>
                    <a:cxn ang="0">
                      <a:pos x="104" y="219"/>
                    </a:cxn>
                    <a:cxn ang="0">
                      <a:pos x="49" y="193"/>
                    </a:cxn>
                    <a:cxn ang="0">
                      <a:pos x="37" y="224"/>
                    </a:cxn>
                    <a:cxn ang="0">
                      <a:pos x="86" y="416"/>
                    </a:cxn>
                    <a:cxn ang="0">
                      <a:pos x="97" y="416"/>
                    </a:cxn>
                    <a:cxn ang="0">
                      <a:pos x="172" y="476"/>
                    </a:cxn>
                    <a:cxn ang="0">
                      <a:pos x="247" y="417"/>
                    </a:cxn>
                    <a:cxn ang="0">
                      <a:pos x="725" y="417"/>
                    </a:cxn>
                    <a:cxn ang="0">
                      <a:pos x="800" y="476"/>
                    </a:cxn>
                    <a:cxn ang="0">
                      <a:pos x="874" y="415"/>
                    </a:cxn>
                    <a:cxn ang="0">
                      <a:pos x="987" y="289"/>
                    </a:cxn>
                  </a:cxnLst>
                  <a:rect l="0" t="0" r="r" b="b"/>
                  <a:pathLst>
                    <a:path w="1020" h="476">
                      <a:moveTo>
                        <a:pt x="987" y="289"/>
                      </a:moveTo>
                      <a:cubicBezTo>
                        <a:pt x="958" y="181"/>
                        <a:pt x="784" y="173"/>
                        <a:pt x="717" y="143"/>
                      </a:cubicBezTo>
                      <a:cubicBezTo>
                        <a:pt x="680" y="126"/>
                        <a:pt x="638" y="97"/>
                        <a:pt x="588" y="71"/>
                      </a:cubicBezTo>
                      <a:cubicBezTo>
                        <a:pt x="350" y="278"/>
                        <a:pt x="350" y="278"/>
                        <a:pt x="350" y="278"/>
                      </a:cubicBezTo>
                      <a:cubicBezTo>
                        <a:pt x="358" y="193"/>
                        <a:pt x="358" y="193"/>
                        <a:pt x="358" y="193"/>
                      </a:cubicBezTo>
                      <a:cubicBezTo>
                        <a:pt x="141" y="359"/>
                        <a:pt x="141" y="359"/>
                        <a:pt x="141" y="359"/>
                      </a:cubicBezTo>
                      <a:cubicBezTo>
                        <a:pt x="397" y="106"/>
                        <a:pt x="397" y="106"/>
                        <a:pt x="397" y="106"/>
                      </a:cubicBezTo>
                      <a:cubicBezTo>
                        <a:pt x="397" y="190"/>
                        <a:pt x="397" y="190"/>
                        <a:pt x="397" y="190"/>
                      </a:cubicBezTo>
                      <a:cubicBezTo>
                        <a:pt x="578" y="66"/>
                        <a:pt x="578" y="66"/>
                        <a:pt x="578" y="66"/>
                      </a:cubicBezTo>
                      <a:cubicBezTo>
                        <a:pt x="541" y="47"/>
                        <a:pt x="500" y="31"/>
                        <a:pt x="453" y="24"/>
                      </a:cubicBezTo>
                      <a:cubicBezTo>
                        <a:pt x="305" y="0"/>
                        <a:pt x="206" y="48"/>
                        <a:pt x="145" y="90"/>
                      </a:cubicBezTo>
                      <a:cubicBezTo>
                        <a:pt x="163" y="103"/>
                        <a:pt x="175" y="124"/>
                        <a:pt x="175" y="148"/>
                      </a:cubicBezTo>
                      <a:cubicBezTo>
                        <a:pt x="175" y="188"/>
                        <a:pt x="143" y="219"/>
                        <a:pt x="104" y="219"/>
                      </a:cubicBezTo>
                      <a:cubicBezTo>
                        <a:pt x="82" y="219"/>
                        <a:pt x="62" y="209"/>
                        <a:pt x="49" y="193"/>
                      </a:cubicBezTo>
                      <a:cubicBezTo>
                        <a:pt x="45" y="203"/>
                        <a:pt x="41" y="213"/>
                        <a:pt x="37" y="224"/>
                      </a:cubicBezTo>
                      <a:cubicBezTo>
                        <a:pt x="37" y="224"/>
                        <a:pt x="0" y="416"/>
                        <a:pt x="86" y="416"/>
                      </a:cubicBezTo>
                      <a:cubicBezTo>
                        <a:pt x="97" y="416"/>
                        <a:pt x="97" y="416"/>
                        <a:pt x="97" y="416"/>
                      </a:cubicBezTo>
                      <a:cubicBezTo>
                        <a:pt x="105" y="450"/>
                        <a:pt x="136" y="476"/>
                        <a:pt x="172" y="476"/>
                      </a:cubicBezTo>
                      <a:cubicBezTo>
                        <a:pt x="208" y="476"/>
                        <a:pt x="238" y="451"/>
                        <a:pt x="247" y="417"/>
                      </a:cubicBezTo>
                      <a:cubicBezTo>
                        <a:pt x="385" y="417"/>
                        <a:pt x="589" y="417"/>
                        <a:pt x="725" y="417"/>
                      </a:cubicBezTo>
                      <a:cubicBezTo>
                        <a:pt x="733" y="450"/>
                        <a:pt x="764" y="476"/>
                        <a:pt x="800" y="476"/>
                      </a:cubicBezTo>
                      <a:cubicBezTo>
                        <a:pt x="836" y="476"/>
                        <a:pt x="867" y="450"/>
                        <a:pt x="874" y="415"/>
                      </a:cubicBezTo>
                      <a:cubicBezTo>
                        <a:pt x="874" y="415"/>
                        <a:pt x="1020" y="416"/>
                        <a:pt x="987" y="289"/>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grpSp>
          <p:grpSp>
            <p:nvGrpSpPr>
              <p:cNvPr id="121" name="Group 42"/>
              <p:cNvGrpSpPr/>
              <p:nvPr/>
            </p:nvGrpSpPr>
            <p:grpSpPr>
              <a:xfrm>
                <a:off x="8310938" y="2430041"/>
                <a:ext cx="441378" cy="237146"/>
                <a:chOff x="5216526" y="2535238"/>
                <a:chExt cx="958850" cy="449262"/>
              </a:xfrm>
              <a:solidFill>
                <a:schemeClr val="accent6"/>
              </a:solidFill>
            </p:grpSpPr>
            <p:sp>
              <p:nvSpPr>
                <p:cNvPr id="132" name="Freeform 130"/>
                <p:cNvSpPr>
                  <a:spLocks/>
                </p:cNvSpPr>
                <p:nvPr/>
              </p:nvSpPr>
              <p:spPr bwMode="auto">
                <a:xfrm>
                  <a:off x="5284788" y="2644775"/>
                  <a:ext cx="58738" cy="60325"/>
                </a:xfrm>
                <a:custGeom>
                  <a:avLst/>
                  <a:gdLst/>
                  <a:ahLst/>
                  <a:cxnLst>
                    <a:cxn ang="0">
                      <a:pos x="54" y="47"/>
                    </a:cxn>
                    <a:cxn ang="0">
                      <a:pos x="46" y="8"/>
                    </a:cxn>
                    <a:cxn ang="0">
                      <a:pos x="8" y="16"/>
                    </a:cxn>
                    <a:cxn ang="0">
                      <a:pos x="16" y="54"/>
                    </a:cxn>
                    <a:cxn ang="0">
                      <a:pos x="54" y="47"/>
                    </a:cxn>
                  </a:cxnLst>
                  <a:rect l="0" t="0" r="r" b="b"/>
                  <a:pathLst>
                    <a:path w="63" h="63">
                      <a:moveTo>
                        <a:pt x="54" y="47"/>
                      </a:moveTo>
                      <a:cubicBezTo>
                        <a:pt x="63" y="34"/>
                        <a:pt x="59" y="17"/>
                        <a:pt x="46" y="8"/>
                      </a:cubicBezTo>
                      <a:cubicBezTo>
                        <a:pt x="34" y="0"/>
                        <a:pt x="17" y="3"/>
                        <a:pt x="8" y="16"/>
                      </a:cubicBezTo>
                      <a:cubicBezTo>
                        <a:pt x="0" y="29"/>
                        <a:pt x="3" y="46"/>
                        <a:pt x="16" y="54"/>
                      </a:cubicBezTo>
                      <a:cubicBezTo>
                        <a:pt x="29" y="63"/>
                        <a:pt x="46" y="59"/>
                        <a:pt x="54" y="47"/>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sp>
              <p:nvSpPr>
                <p:cNvPr id="133" name="Freeform 131"/>
                <p:cNvSpPr>
                  <a:spLocks/>
                </p:cNvSpPr>
                <p:nvPr/>
              </p:nvSpPr>
              <p:spPr bwMode="auto">
                <a:xfrm>
                  <a:off x="5216526" y="2535238"/>
                  <a:ext cx="958850" cy="449262"/>
                </a:xfrm>
                <a:custGeom>
                  <a:avLst/>
                  <a:gdLst/>
                  <a:ahLst/>
                  <a:cxnLst>
                    <a:cxn ang="0">
                      <a:pos x="987" y="289"/>
                    </a:cxn>
                    <a:cxn ang="0">
                      <a:pos x="717" y="143"/>
                    </a:cxn>
                    <a:cxn ang="0">
                      <a:pos x="588" y="71"/>
                    </a:cxn>
                    <a:cxn ang="0">
                      <a:pos x="350" y="278"/>
                    </a:cxn>
                    <a:cxn ang="0">
                      <a:pos x="358" y="193"/>
                    </a:cxn>
                    <a:cxn ang="0">
                      <a:pos x="141" y="359"/>
                    </a:cxn>
                    <a:cxn ang="0">
                      <a:pos x="397" y="106"/>
                    </a:cxn>
                    <a:cxn ang="0">
                      <a:pos x="397" y="190"/>
                    </a:cxn>
                    <a:cxn ang="0">
                      <a:pos x="578" y="66"/>
                    </a:cxn>
                    <a:cxn ang="0">
                      <a:pos x="453" y="24"/>
                    </a:cxn>
                    <a:cxn ang="0">
                      <a:pos x="145" y="90"/>
                    </a:cxn>
                    <a:cxn ang="0">
                      <a:pos x="175" y="148"/>
                    </a:cxn>
                    <a:cxn ang="0">
                      <a:pos x="104" y="219"/>
                    </a:cxn>
                    <a:cxn ang="0">
                      <a:pos x="49" y="193"/>
                    </a:cxn>
                    <a:cxn ang="0">
                      <a:pos x="37" y="224"/>
                    </a:cxn>
                    <a:cxn ang="0">
                      <a:pos x="86" y="416"/>
                    </a:cxn>
                    <a:cxn ang="0">
                      <a:pos x="97" y="416"/>
                    </a:cxn>
                    <a:cxn ang="0">
                      <a:pos x="172" y="476"/>
                    </a:cxn>
                    <a:cxn ang="0">
                      <a:pos x="247" y="417"/>
                    </a:cxn>
                    <a:cxn ang="0">
                      <a:pos x="725" y="417"/>
                    </a:cxn>
                    <a:cxn ang="0">
                      <a:pos x="800" y="476"/>
                    </a:cxn>
                    <a:cxn ang="0">
                      <a:pos x="874" y="415"/>
                    </a:cxn>
                    <a:cxn ang="0">
                      <a:pos x="987" y="289"/>
                    </a:cxn>
                  </a:cxnLst>
                  <a:rect l="0" t="0" r="r" b="b"/>
                  <a:pathLst>
                    <a:path w="1020" h="476">
                      <a:moveTo>
                        <a:pt x="987" y="289"/>
                      </a:moveTo>
                      <a:cubicBezTo>
                        <a:pt x="958" y="181"/>
                        <a:pt x="784" y="173"/>
                        <a:pt x="717" y="143"/>
                      </a:cubicBezTo>
                      <a:cubicBezTo>
                        <a:pt x="680" y="126"/>
                        <a:pt x="638" y="97"/>
                        <a:pt x="588" y="71"/>
                      </a:cubicBezTo>
                      <a:cubicBezTo>
                        <a:pt x="350" y="278"/>
                        <a:pt x="350" y="278"/>
                        <a:pt x="350" y="278"/>
                      </a:cubicBezTo>
                      <a:cubicBezTo>
                        <a:pt x="358" y="193"/>
                        <a:pt x="358" y="193"/>
                        <a:pt x="358" y="193"/>
                      </a:cubicBezTo>
                      <a:cubicBezTo>
                        <a:pt x="141" y="359"/>
                        <a:pt x="141" y="359"/>
                        <a:pt x="141" y="359"/>
                      </a:cubicBezTo>
                      <a:cubicBezTo>
                        <a:pt x="397" y="106"/>
                        <a:pt x="397" y="106"/>
                        <a:pt x="397" y="106"/>
                      </a:cubicBezTo>
                      <a:cubicBezTo>
                        <a:pt x="397" y="190"/>
                        <a:pt x="397" y="190"/>
                        <a:pt x="397" y="190"/>
                      </a:cubicBezTo>
                      <a:cubicBezTo>
                        <a:pt x="578" y="66"/>
                        <a:pt x="578" y="66"/>
                        <a:pt x="578" y="66"/>
                      </a:cubicBezTo>
                      <a:cubicBezTo>
                        <a:pt x="541" y="47"/>
                        <a:pt x="500" y="31"/>
                        <a:pt x="453" y="24"/>
                      </a:cubicBezTo>
                      <a:cubicBezTo>
                        <a:pt x="305" y="0"/>
                        <a:pt x="206" y="48"/>
                        <a:pt x="145" y="90"/>
                      </a:cubicBezTo>
                      <a:cubicBezTo>
                        <a:pt x="163" y="103"/>
                        <a:pt x="175" y="124"/>
                        <a:pt x="175" y="148"/>
                      </a:cubicBezTo>
                      <a:cubicBezTo>
                        <a:pt x="175" y="188"/>
                        <a:pt x="143" y="219"/>
                        <a:pt x="104" y="219"/>
                      </a:cubicBezTo>
                      <a:cubicBezTo>
                        <a:pt x="82" y="219"/>
                        <a:pt x="62" y="209"/>
                        <a:pt x="49" y="193"/>
                      </a:cubicBezTo>
                      <a:cubicBezTo>
                        <a:pt x="45" y="203"/>
                        <a:pt x="41" y="213"/>
                        <a:pt x="37" y="224"/>
                      </a:cubicBezTo>
                      <a:cubicBezTo>
                        <a:pt x="37" y="224"/>
                        <a:pt x="0" y="416"/>
                        <a:pt x="86" y="416"/>
                      </a:cubicBezTo>
                      <a:cubicBezTo>
                        <a:pt x="97" y="416"/>
                        <a:pt x="97" y="416"/>
                        <a:pt x="97" y="416"/>
                      </a:cubicBezTo>
                      <a:cubicBezTo>
                        <a:pt x="105" y="450"/>
                        <a:pt x="136" y="476"/>
                        <a:pt x="172" y="476"/>
                      </a:cubicBezTo>
                      <a:cubicBezTo>
                        <a:pt x="208" y="476"/>
                        <a:pt x="238" y="451"/>
                        <a:pt x="247" y="417"/>
                      </a:cubicBezTo>
                      <a:cubicBezTo>
                        <a:pt x="385" y="417"/>
                        <a:pt x="589" y="417"/>
                        <a:pt x="725" y="417"/>
                      </a:cubicBezTo>
                      <a:cubicBezTo>
                        <a:pt x="733" y="450"/>
                        <a:pt x="764" y="476"/>
                        <a:pt x="800" y="476"/>
                      </a:cubicBezTo>
                      <a:cubicBezTo>
                        <a:pt x="836" y="476"/>
                        <a:pt x="867" y="450"/>
                        <a:pt x="874" y="415"/>
                      </a:cubicBezTo>
                      <a:cubicBezTo>
                        <a:pt x="874" y="415"/>
                        <a:pt x="1020" y="416"/>
                        <a:pt x="987" y="289"/>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grpSp>
          <p:grpSp>
            <p:nvGrpSpPr>
              <p:cNvPr id="122" name="Group 42"/>
              <p:cNvGrpSpPr/>
              <p:nvPr/>
            </p:nvGrpSpPr>
            <p:grpSpPr>
              <a:xfrm>
                <a:off x="7472026" y="2647959"/>
                <a:ext cx="441378" cy="237146"/>
                <a:chOff x="5216526" y="2535238"/>
                <a:chExt cx="958850" cy="449262"/>
              </a:xfrm>
              <a:solidFill>
                <a:schemeClr val="accent6"/>
              </a:solidFill>
            </p:grpSpPr>
            <p:sp>
              <p:nvSpPr>
                <p:cNvPr id="130" name="Freeform 130"/>
                <p:cNvSpPr>
                  <a:spLocks/>
                </p:cNvSpPr>
                <p:nvPr/>
              </p:nvSpPr>
              <p:spPr bwMode="auto">
                <a:xfrm>
                  <a:off x="5284788" y="2644775"/>
                  <a:ext cx="58738" cy="60325"/>
                </a:xfrm>
                <a:custGeom>
                  <a:avLst/>
                  <a:gdLst/>
                  <a:ahLst/>
                  <a:cxnLst>
                    <a:cxn ang="0">
                      <a:pos x="54" y="47"/>
                    </a:cxn>
                    <a:cxn ang="0">
                      <a:pos x="46" y="8"/>
                    </a:cxn>
                    <a:cxn ang="0">
                      <a:pos x="8" y="16"/>
                    </a:cxn>
                    <a:cxn ang="0">
                      <a:pos x="16" y="54"/>
                    </a:cxn>
                    <a:cxn ang="0">
                      <a:pos x="54" y="47"/>
                    </a:cxn>
                  </a:cxnLst>
                  <a:rect l="0" t="0" r="r" b="b"/>
                  <a:pathLst>
                    <a:path w="63" h="63">
                      <a:moveTo>
                        <a:pt x="54" y="47"/>
                      </a:moveTo>
                      <a:cubicBezTo>
                        <a:pt x="63" y="34"/>
                        <a:pt x="59" y="17"/>
                        <a:pt x="46" y="8"/>
                      </a:cubicBezTo>
                      <a:cubicBezTo>
                        <a:pt x="34" y="0"/>
                        <a:pt x="17" y="3"/>
                        <a:pt x="8" y="16"/>
                      </a:cubicBezTo>
                      <a:cubicBezTo>
                        <a:pt x="0" y="29"/>
                        <a:pt x="3" y="46"/>
                        <a:pt x="16" y="54"/>
                      </a:cubicBezTo>
                      <a:cubicBezTo>
                        <a:pt x="29" y="63"/>
                        <a:pt x="46" y="59"/>
                        <a:pt x="54" y="47"/>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sp>
              <p:nvSpPr>
                <p:cNvPr id="131" name="Freeform 131"/>
                <p:cNvSpPr>
                  <a:spLocks/>
                </p:cNvSpPr>
                <p:nvPr/>
              </p:nvSpPr>
              <p:spPr bwMode="auto">
                <a:xfrm>
                  <a:off x="5216526" y="2535238"/>
                  <a:ext cx="958850" cy="449262"/>
                </a:xfrm>
                <a:custGeom>
                  <a:avLst/>
                  <a:gdLst/>
                  <a:ahLst/>
                  <a:cxnLst>
                    <a:cxn ang="0">
                      <a:pos x="987" y="289"/>
                    </a:cxn>
                    <a:cxn ang="0">
                      <a:pos x="717" y="143"/>
                    </a:cxn>
                    <a:cxn ang="0">
                      <a:pos x="588" y="71"/>
                    </a:cxn>
                    <a:cxn ang="0">
                      <a:pos x="350" y="278"/>
                    </a:cxn>
                    <a:cxn ang="0">
                      <a:pos x="358" y="193"/>
                    </a:cxn>
                    <a:cxn ang="0">
                      <a:pos x="141" y="359"/>
                    </a:cxn>
                    <a:cxn ang="0">
                      <a:pos x="397" y="106"/>
                    </a:cxn>
                    <a:cxn ang="0">
                      <a:pos x="397" y="190"/>
                    </a:cxn>
                    <a:cxn ang="0">
                      <a:pos x="578" y="66"/>
                    </a:cxn>
                    <a:cxn ang="0">
                      <a:pos x="453" y="24"/>
                    </a:cxn>
                    <a:cxn ang="0">
                      <a:pos x="145" y="90"/>
                    </a:cxn>
                    <a:cxn ang="0">
                      <a:pos x="175" y="148"/>
                    </a:cxn>
                    <a:cxn ang="0">
                      <a:pos x="104" y="219"/>
                    </a:cxn>
                    <a:cxn ang="0">
                      <a:pos x="49" y="193"/>
                    </a:cxn>
                    <a:cxn ang="0">
                      <a:pos x="37" y="224"/>
                    </a:cxn>
                    <a:cxn ang="0">
                      <a:pos x="86" y="416"/>
                    </a:cxn>
                    <a:cxn ang="0">
                      <a:pos x="97" y="416"/>
                    </a:cxn>
                    <a:cxn ang="0">
                      <a:pos x="172" y="476"/>
                    </a:cxn>
                    <a:cxn ang="0">
                      <a:pos x="247" y="417"/>
                    </a:cxn>
                    <a:cxn ang="0">
                      <a:pos x="725" y="417"/>
                    </a:cxn>
                    <a:cxn ang="0">
                      <a:pos x="800" y="476"/>
                    </a:cxn>
                    <a:cxn ang="0">
                      <a:pos x="874" y="415"/>
                    </a:cxn>
                    <a:cxn ang="0">
                      <a:pos x="987" y="289"/>
                    </a:cxn>
                  </a:cxnLst>
                  <a:rect l="0" t="0" r="r" b="b"/>
                  <a:pathLst>
                    <a:path w="1020" h="476">
                      <a:moveTo>
                        <a:pt x="987" y="289"/>
                      </a:moveTo>
                      <a:cubicBezTo>
                        <a:pt x="958" y="181"/>
                        <a:pt x="784" y="173"/>
                        <a:pt x="717" y="143"/>
                      </a:cubicBezTo>
                      <a:cubicBezTo>
                        <a:pt x="680" y="126"/>
                        <a:pt x="638" y="97"/>
                        <a:pt x="588" y="71"/>
                      </a:cubicBezTo>
                      <a:cubicBezTo>
                        <a:pt x="350" y="278"/>
                        <a:pt x="350" y="278"/>
                        <a:pt x="350" y="278"/>
                      </a:cubicBezTo>
                      <a:cubicBezTo>
                        <a:pt x="358" y="193"/>
                        <a:pt x="358" y="193"/>
                        <a:pt x="358" y="193"/>
                      </a:cubicBezTo>
                      <a:cubicBezTo>
                        <a:pt x="141" y="359"/>
                        <a:pt x="141" y="359"/>
                        <a:pt x="141" y="359"/>
                      </a:cubicBezTo>
                      <a:cubicBezTo>
                        <a:pt x="397" y="106"/>
                        <a:pt x="397" y="106"/>
                        <a:pt x="397" y="106"/>
                      </a:cubicBezTo>
                      <a:cubicBezTo>
                        <a:pt x="397" y="190"/>
                        <a:pt x="397" y="190"/>
                        <a:pt x="397" y="190"/>
                      </a:cubicBezTo>
                      <a:cubicBezTo>
                        <a:pt x="578" y="66"/>
                        <a:pt x="578" y="66"/>
                        <a:pt x="578" y="66"/>
                      </a:cubicBezTo>
                      <a:cubicBezTo>
                        <a:pt x="541" y="47"/>
                        <a:pt x="500" y="31"/>
                        <a:pt x="453" y="24"/>
                      </a:cubicBezTo>
                      <a:cubicBezTo>
                        <a:pt x="305" y="0"/>
                        <a:pt x="206" y="48"/>
                        <a:pt x="145" y="90"/>
                      </a:cubicBezTo>
                      <a:cubicBezTo>
                        <a:pt x="163" y="103"/>
                        <a:pt x="175" y="124"/>
                        <a:pt x="175" y="148"/>
                      </a:cubicBezTo>
                      <a:cubicBezTo>
                        <a:pt x="175" y="188"/>
                        <a:pt x="143" y="219"/>
                        <a:pt x="104" y="219"/>
                      </a:cubicBezTo>
                      <a:cubicBezTo>
                        <a:pt x="82" y="219"/>
                        <a:pt x="62" y="209"/>
                        <a:pt x="49" y="193"/>
                      </a:cubicBezTo>
                      <a:cubicBezTo>
                        <a:pt x="45" y="203"/>
                        <a:pt x="41" y="213"/>
                        <a:pt x="37" y="224"/>
                      </a:cubicBezTo>
                      <a:cubicBezTo>
                        <a:pt x="37" y="224"/>
                        <a:pt x="0" y="416"/>
                        <a:pt x="86" y="416"/>
                      </a:cubicBezTo>
                      <a:cubicBezTo>
                        <a:pt x="97" y="416"/>
                        <a:pt x="97" y="416"/>
                        <a:pt x="97" y="416"/>
                      </a:cubicBezTo>
                      <a:cubicBezTo>
                        <a:pt x="105" y="450"/>
                        <a:pt x="136" y="476"/>
                        <a:pt x="172" y="476"/>
                      </a:cubicBezTo>
                      <a:cubicBezTo>
                        <a:pt x="208" y="476"/>
                        <a:pt x="238" y="451"/>
                        <a:pt x="247" y="417"/>
                      </a:cubicBezTo>
                      <a:cubicBezTo>
                        <a:pt x="385" y="417"/>
                        <a:pt x="589" y="417"/>
                        <a:pt x="725" y="417"/>
                      </a:cubicBezTo>
                      <a:cubicBezTo>
                        <a:pt x="733" y="450"/>
                        <a:pt x="764" y="476"/>
                        <a:pt x="800" y="476"/>
                      </a:cubicBezTo>
                      <a:cubicBezTo>
                        <a:pt x="836" y="476"/>
                        <a:pt x="867" y="450"/>
                        <a:pt x="874" y="415"/>
                      </a:cubicBezTo>
                      <a:cubicBezTo>
                        <a:pt x="874" y="415"/>
                        <a:pt x="1020" y="416"/>
                        <a:pt x="987" y="289"/>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grpSp>
          <p:grpSp>
            <p:nvGrpSpPr>
              <p:cNvPr id="123" name="Group 42"/>
              <p:cNvGrpSpPr/>
              <p:nvPr/>
            </p:nvGrpSpPr>
            <p:grpSpPr>
              <a:xfrm>
                <a:off x="7893618" y="2647959"/>
                <a:ext cx="441378" cy="237146"/>
                <a:chOff x="5216526" y="2535238"/>
                <a:chExt cx="958850" cy="449262"/>
              </a:xfrm>
              <a:solidFill>
                <a:schemeClr val="accent6"/>
              </a:solidFill>
            </p:grpSpPr>
            <p:sp>
              <p:nvSpPr>
                <p:cNvPr id="128" name="Freeform 130"/>
                <p:cNvSpPr>
                  <a:spLocks/>
                </p:cNvSpPr>
                <p:nvPr/>
              </p:nvSpPr>
              <p:spPr bwMode="auto">
                <a:xfrm>
                  <a:off x="5284788" y="2644775"/>
                  <a:ext cx="58738" cy="60325"/>
                </a:xfrm>
                <a:custGeom>
                  <a:avLst/>
                  <a:gdLst/>
                  <a:ahLst/>
                  <a:cxnLst>
                    <a:cxn ang="0">
                      <a:pos x="54" y="47"/>
                    </a:cxn>
                    <a:cxn ang="0">
                      <a:pos x="46" y="8"/>
                    </a:cxn>
                    <a:cxn ang="0">
                      <a:pos x="8" y="16"/>
                    </a:cxn>
                    <a:cxn ang="0">
                      <a:pos x="16" y="54"/>
                    </a:cxn>
                    <a:cxn ang="0">
                      <a:pos x="54" y="47"/>
                    </a:cxn>
                  </a:cxnLst>
                  <a:rect l="0" t="0" r="r" b="b"/>
                  <a:pathLst>
                    <a:path w="63" h="63">
                      <a:moveTo>
                        <a:pt x="54" y="47"/>
                      </a:moveTo>
                      <a:cubicBezTo>
                        <a:pt x="63" y="34"/>
                        <a:pt x="59" y="17"/>
                        <a:pt x="46" y="8"/>
                      </a:cubicBezTo>
                      <a:cubicBezTo>
                        <a:pt x="34" y="0"/>
                        <a:pt x="17" y="3"/>
                        <a:pt x="8" y="16"/>
                      </a:cubicBezTo>
                      <a:cubicBezTo>
                        <a:pt x="0" y="29"/>
                        <a:pt x="3" y="46"/>
                        <a:pt x="16" y="54"/>
                      </a:cubicBezTo>
                      <a:cubicBezTo>
                        <a:pt x="29" y="63"/>
                        <a:pt x="46" y="59"/>
                        <a:pt x="54" y="47"/>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sp>
              <p:nvSpPr>
                <p:cNvPr id="129" name="Freeform 131"/>
                <p:cNvSpPr>
                  <a:spLocks/>
                </p:cNvSpPr>
                <p:nvPr/>
              </p:nvSpPr>
              <p:spPr bwMode="auto">
                <a:xfrm>
                  <a:off x="5216526" y="2535238"/>
                  <a:ext cx="958850" cy="449262"/>
                </a:xfrm>
                <a:custGeom>
                  <a:avLst/>
                  <a:gdLst/>
                  <a:ahLst/>
                  <a:cxnLst>
                    <a:cxn ang="0">
                      <a:pos x="987" y="289"/>
                    </a:cxn>
                    <a:cxn ang="0">
                      <a:pos x="717" y="143"/>
                    </a:cxn>
                    <a:cxn ang="0">
                      <a:pos x="588" y="71"/>
                    </a:cxn>
                    <a:cxn ang="0">
                      <a:pos x="350" y="278"/>
                    </a:cxn>
                    <a:cxn ang="0">
                      <a:pos x="358" y="193"/>
                    </a:cxn>
                    <a:cxn ang="0">
                      <a:pos x="141" y="359"/>
                    </a:cxn>
                    <a:cxn ang="0">
                      <a:pos x="397" y="106"/>
                    </a:cxn>
                    <a:cxn ang="0">
                      <a:pos x="397" y="190"/>
                    </a:cxn>
                    <a:cxn ang="0">
                      <a:pos x="578" y="66"/>
                    </a:cxn>
                    <a:cxn ang="0">
                      <a:pos x="453" y="24"/>
                    </a:cxn>
                    <a:cxn ang="0">
                      <a:pos x="145" y="90"/>
                    </a:cxn>
                    <a:cxn ang="0">
                      <a:pos x="175" y="148"/>
                    </a:cxn>
                    <a:cxn ang="0">
                      <a:pos x="104" y="219"/>
                    </a:cxn>
                    <a:cxn ang="0">
                      <a:pos x="49" y="193"/>
                    </a:cxn>
                    <a:cxn ang="0">
                      <a:pos x="37" y="224"/>
                    </a:cxn>
                    <a:cxn ang="0">
                      <a:pos x="86" y="416"/>
                    </a:cxn>
                    <a:cxn ang="0">
                      <a:pos x="97" y="416"/>
                    </a:cxn>
                    <a:cxn ang="0">
                      <a:pos x="172" y="476"/>
                    </a:cxn>
                    <a:cxn ang="0">
                      <a:pos x="247" y="417"/>
                    </a:cxn>
                    <a:cxn ang="0">
                      <a:pos x="725" y="417"/>
                    </a:cxn>
                    <a:cxn ang="0">
                      <a:pos x="800" y="476"/>
                    </a:cxn>
                    <a:cxn ang="0">
                      <a:pos x="874" y="415"/>
                    </a:cxn>
                    <a:cxn ang="0">
                      <a:pos x="987" y="289"/>
                    </a:cxn>
                  </a:cxnLst>
                  <a:rect l="0" t="0" r="r" b="b"/>
                  <a:pathLst>
                    <a:path w="1020" h="476">
                      <a:moveTo>
                        <a:pt x="987" y="289"/>
                      </a:moveTo>
                      <a:cubicBezTo>
                        <a:pt x="958" y="181"/>
                        <a:pt x="784" y="173"/>
                        <a:pt x="717" y="143"/>
                      </a:cubicBezTo>
                      <a:cubicBezTo>
                        <a:pt x="680" y="126"/>
                        <a:pt x="638" y="97"/>
                        <a:pt x="588" y="71"/>
                      </a:cubicBezTo>
                      <a:cubicBezTo>
                        <a:pt x="350" y="278"/>
                        <a:pt x="350" y="278"/>
                        <a:pt x="350" y="278"/>
                      </a:cubicBezTo>
                      <a:cubicBezTo>
                        <a:pt x="358" y="193"/>
                        <a:pt x="358" y="193"/>
                        <a:pt x="358" y="193"/>
                      </a:cubicBezTo>
                      <a:cubicBezTo>
                        <a:pt x="141" y="359"/>
                        <a:pt x="141" y="359"/>
                        <a:pt x="141" y="359"/>
                      </a:cubicBezTo>
                      <a:cubicBezTo>
                        <a:pt x="397" y="106"/>
                        <a:pt x="397" y="106"/>
                        <a:pt x="397" y="106"/>
                      </a:cubicBezTo>
                      <a:cubicBezTo>
                        <a:pt x="397" y="190"/>
                        <a:pt x="397" y="190"/>
                        <a:pt x="397" y="190"/>
                      </a:cubicBezTo>
                      <a:cubicBezTo>
                        <a:pt x="578" y="66"/>
                        <a:pt x="578" y="66"/>
                        <a:pt x="578" y="66"/>
                      </a:cubicBezTo>
                      <a:cubicBezTo>
                        <a:pt x="541" y="47"/>
                        <a:pt x="500" y="31"/>
                        <a:pt x="453" y="24"/>
                      </a:cubicBezTo>
                      <a:cubicBezTo>
                        <a:pt x="305" y="0"/>
                        <a:pt x="206" y="48"/>
                        <a:pt x="145" y="90"/>
                      </a:cubicBezTo>
                      <a:cubicBezTo>
                        <a:pt x="163" y="103"/>
                        <a:pt x="175" y="124"/>
                        <a:pt x="175" y="148"/>
                      </a:cubicBezTo>
                      <a:cubicBezTo>
                        <a:pt x="175" y="188"/>
                        <a:pt x="143" y="219"/>
                        <a:pt x="104" y="219"/>
                      </a:cubicBezTo>
                      <a:cubicBezTo>
                        <a:pt x="82" y="219"/>
                        <a:pt x="62" y="209"/>
                        <a:pt x="49" y="193"/>
                      </a:cubicBezTo>
                      <a:cubicBezTo>
                        <a:pt x="45" y="203"/>
                        <a:pt x="41" y="213"/>
                        <a:pt x="37" y="224"/>
                      </a:cubicBezTo>
                      <a:cubicBezTo>
                        <a:pt x="37" y="224"/>
                        <a:pt x="0" y="416"/>
                        <a:pt x="86" y="416"/>
                      </a:cubicBezTo>
                      <a:cubicBezTo>
                        <a:pt x="97" y="416"/>
                        <a:pt x="97" y="416"/>
                        <a:pt x="97" y="416"/>
                      </a:cubicBezTo>
                      <a:cubicBezTo>
                        <a:pt x="105" y="450"/>
                        <a:pt x="136" y="476"/>
                        <a:pt x="172" y="476"/>
                      </a:cubicBezTo>
                      <a:cubicBezTo>
                        <a:pt x="208" y="476"/>
                        <a:pt x="238" y="451"/>
                        <a:pt x="247" y="417"/>
                      </a:cubicBezTo>
                      <a:cubicBezTo>
                        <a:pt x="385" y="417"/>
                        <a:pt x="589" y="417"/>
                        <a:pt x="725" y="417"/>
                      </a:cubicBezTo>
                      <a:cubicBezTo>
                        <a:pt x="733" y="450"/>
                        <a:pt x="764" y="476"/>
                        <a:pt x="800" y="476"/>
                      </a:cubicBezTo>
                      <a:cubicBezTo>
                        <a:pt x="836" y="476"/>
                        <a:pt x="867" y="450"/>
                        <a:pt x="874" y="415"/>
                      </a:cubicBezTo>
                      <a:cubicBezTo>
                        <a:pt x="874" y="415"/>
                        <a:pt x="1020" y="416"/>
                        <a:pt x="987" y="289"/>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grpSp>
          <p:grpSp>
            <p:nvGrpSpPr>
              <p:cNvPr id="138" name="Group 42"/>
              <p:cNvGrpSpPr/>
              <p:nvPr/>
            </p:nvGrpSpPr>
            <p:grpSpPr>
              <a:xfrm>
                <a:off x="8315211" y="2647959"/>
                <a:ext cx="441378" cy="237146"/>
                <a:chOff x="5216526" y="2535238"/>
                <a:chExt cx="958850" cy="449262"/>
              </a:xfrm>
              <a:solidFill>
                <a:schemeClr val="accent6"/>
              </a:solidFill>
            </p:grpSpPr>
            <p:sp>
              <p:nvSpPr>
                <p:cNvPr id="126" name="Freeform 130"/>
                <p:cNvSpPr>
                  <a:spLocks/>
                </p:cNvSpPr>
                <p:nvPr/>
              </p:nvSpPr>
              <p:spPr bwMode="auto">
                <a:xfrm>
                  <a:off x="5284788" y="2644775"/>
                  <a:ext cx="58738" cy="60325"/>
                </a:xfrm>
                <a:custGeom>
                  <a:avLst/>
                  <a:gdLst/>
                  <a:ahLst/>
                  <a:cxnLst>
                    <a:cxn ang="0">
                      <a:pos x="54" y="47"/>
                    </a:cxn>
                    <a:cxn ang="0">
                      <a:pos x="46" y="8"/>
                    </a:cxn>
                    <a:cxn ang="0">
                      <a:pos x="8" y="16"/>
                    </a:cxn>
                    <a:cxn ang="0">
                      <a:pos x="16" y="54"/>
                    </a:cxn>
                    <a:cxn ang="0">
                      <a:pos x="54" y="47"/>
                    </a:cxn>
                  </a:cxnLst>
                  <a:rect l="0" t="0" r="r" b="b"/>
                  <a:pathLst>
                    <a:path w="63" h="63">
                      <a:moveTo>
                        <a:pt x="54" y="47"/>
                      </a:moveTo>
                      <a:cubicBezTo>
                        <a:pt x="63" y="34"/>
                        <a:pt x="59" y="17"/>
                        <a:pt x="46" y="8"/>
                      </a:cubicBezTo>
                      <a:cubicBezTo>
                        <a:pt x="34" y="0"/>
                        <a:pt x="17" y="3"/>
                        <a:pt x="8" y="16"/>
                      </a:cubicBezTo>
                      <a:cubicBezTo>
                        <a:pt x="0" y="29"/>
                        <a:pt x="3" y="46"/>
                        <a:pt x="16" y="54"/>
                      </a:cubicBezTo>
                      <a:cubicBezTo>
                        <a:pt x="29" y="63"/>
                        <a:pt x="46" y="59"/>
                        <a:pt x="54" y="47"/>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sp>
              <p:nvSpPr>
                <p:cNvPr id="127" name="Freeform 131"/>
                <p:cNvSpPr>
                  <a:spLocks/>
                </p:cNvSpPr>
                <p:nvPr/>
              </p:nvSpPr>
              <p:spPr bwMode="auto">
                <a:xfrm>
                  <a:off x="5216526" y="2535238"/>
                  <a:ext cx="958850" cy="449262"/>
                </a:xfrm>
                <a:custGeom>
                  <a:avLst/>
                  <a:gdLst/>
                  <a:ahLst/>
                  <a:cxnLst>
                    <a:cxn ang="0">
                      <a:pos x="987" y="289"/>
                    </a:cxn>
                    <a:cxn ang="0">
                      <a:pos x="717" y="143"/>
                    </a:cxn>
                    <a:cxn ang="0">
                      <a:pos x="588" y="71"/>
                    </a:cxn>
                    <a:cxn ang="0">
                      <a:pos x="350" y="278"/>
                    </a:cxn>
                    <a:cxn ang="0">
                      <a:pos x="358" y="193"/>
                    </a:cxn>
                    <a:cxn ang="0">
                      <a:pos x="141" y="359"/>
                    </a:cxn>
                    <a:cxn ang="0">
                      <a:pos x="397" y="106"/>
                    </a:cxn>
                    <a:cxn ang="0">
                      <a:pos x="397" y="190"/>
                    </a:cxn>
                    <a:cxn ang="0">
                      <a:pos x="578" y="66"/>
                    </a:cxn>
                    <a:cxn ang="0">
                      <a:pos x="453" y="24"/>
                    </a:cxn>
                    <a:cxn ang="0">
                      <a:pos x="145" y="90"/>
                    </a:cxn>
                    <a:cxn ang="0">
                      <a:pos x="175" y="148"/>
                    </a:cxn>
                    <a:cxn ang="0">
                      <a:pos x="104" y="219"/>
                    </a:cxn>
                    <a:cxn ang="0">
                      <a:pos x="49" y="193"/>
                    </a:cxn>
                    <a:cxn ang="0">
                      <a:pos x="37" y="224"/>
                    </a:cxn>
                    <a:cxn ang="0">
                      <a:pos x="86" y="416"/>
                    </a:cxn>
                    <a:cxn ang="0">
                      <a:pos x="97" y="416"/>
                    </a:cxn>
                    <a:cxn ang="0">
                      <a:pos x="172" y="476"/>
                    </a:cxn>
                    <a:cxn ang="0">
                      <a:pos x="247" y="417"/>
                    </a:cxn>
                    <a:cxn ang="0">
                      <a:pos x="725" y="417"/>
                    </a:cxn>
                    <a:cxn ang="0">
                      <a:pos x="800" y="476"/>
                    </a:cxn>
                    <a:cxn ang="0">
                      <a:pos x="874" y="415"/>
                    </a:cxn>
                    <a:cxn ang="0">
                      <a:pos x="987" y="289"/>
                    </a:cxn>
                  </a:cxnLst>
                  <a:rect l="0" t="0" r="r" b="b"/>
                  <a:pathLst>
                    <a:path w="1020" h="476">
                      <a:moveTo>
                        <a:pt x="987" y="289"/>
                      </a:moveTo>
                      <a:cubicBezTo>
                        <a:pt x="958" y="181"/>
                        <a:pt x="784" y="173"/>
                        <a:pt x="717" y="143"/>
                      </a:cubicBezTo>
                      <a:cubicBezTo>
                        <a:pt x="680" y="126"/>
                        <a:pt x="638" y="97"/>
                        <a:pt x="588" y="71"/>
                      </a:cubicBezTo>
                      <a:cubicBezTo>
                        <a:pt x="350" y="278"/>
                        <a:pt x="350" y="278"/>
                        <a:pt x="350" y="278"/>
                      </a:cubicBezTo>
                      <a:cubicBezTo>
                        <a:pt x="358" y="193"/>
                        <a:pt x="358" y="193"/>
                        <a:pt x="358" y="193"/>
                      </a:cubicBezTo>
                      <a:cubicBezTo>
                        <a:pt x="141" y="359"/>
                        <a:pt x="141" y="359"/>
                        <a:pt x="141" y="359"/>
                      </a:cubicBezTo>
                      <a:cubicBezTo>
                        <a:pt x="397" y="106"/>
                        <a:pt x="397" y="106"/>
                        <a:pt x="397" y="106"/>
                      </a:cubicBezTo>
                      <a:cubicBezTo>
                        <a:pt x="397" y="190"/>
                        <a:pt x="397" y="190"/>
                        <a:pt x="397" y="190"/>
                      </a:cubicBezTo>
                      <a:cubicBezTo>
                        <a:pt x="578" y="66"/>
                        <a:pt x="578" y="66"/>
                        <a:pt x="578" y="66"/>
                      </a:cubicBezTo>
                      <a:cubicBezTo>
                        <a:pt x="541" y="47"/>
                        <a:pt x="500" y="31"/>
                        <a:pt x="453" y="24"/>
                      </a:cubicBezTo>
                      <a:cubicBezTo>
                        <a:pt x="305" y="0"/>
                        <a:pt x="206" y="48"/>
                        <a:pt x="145" y="90"/>
                      </a:cubicBezTo>
                      <a:cubicBezTo>
                        <a:pt x="163" y="103"/>
                        <a:pt x="175" y="124"/>
                        <a:pt x="175" y="148"/>
                      </a:cubicBezTo>
                      <a:cubicBezTo>
                        <a:pt x="175" y="188"/>
                        <a:pt x="143" y="219"/>
                        <a:pt x="104" y="219"/>
                      </a:cubicBezTo>
                      <a:cubicBezTo>
                        <a:pt x="82" y="219"/>
                        <a:pt x="62" y="209"/>
                        <a:pt x="49" y="193"/>
                      </a:cubicBezTo>
                      <a:cubicBezTo>
                        <a:pt x="45" y="203"/>
                        <a:pt x="41" y="213"/>
                        <a:pt x="37" y="224"/>
                      </a:cubicBezTo>
                      <a:cubicBezTo>
                        <a:pt x="37" y="224"/>
                        <a:pt x="0" y="416"/>
                        <a:pt x="86" y="416"/>
                      </a:cubicBezTo>
                      <a:cubicBezTo>
                        <a:pt x="97" y="416"/>
                        <a:pt x="97" y="416"/>
                        <a:pt x="97" y="416"/>
                      </a:cubicBezTo>
                      <a:cubicBezTo>
                        <a:pt x="105" y="450"/>
                        <a:pt x="136" y="476"/>
                        <a:pt x="172" y="476"/>
                      </a:cubicBezTo>
                      <a:cubicBezTo>
                        <a:pt x="208" y="476"/>
                        <a:pt x="238" y="451"/>
                        <a:pt x="247" y="417"/>
                      </a:cubicBezTo>
                      <a:cubicBezTo>
                        <a:pt x="385" y="417"/>
                        <a:pt x="589" y="417"/>
                        <a:pt x="725" y="417"/>
                      </a:cubicBezTo>
                      <a:cubicBezTo>
                        <a:pt x="733" y="450"/>
                        <a:pt x="764" y="476"/>
                        <a:pt x="800" y="476"/>
                      </a:cubicBezTo>
                      <a:cubicBezTo>
                        <a:pt x="836" y="476"/>
                        <a:pt x="867" y="450"/>
                        <a:pt x="874" y="415"/>
                      </a:cubicBezTo>
                      <a:cubicBezTo>
                        <a:pt x="874" y="415"/>
                        <a:pt x="1020" y="416"/>
                        <a:pt x="987" y="289"/>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grpSp>
          <p:grpSp>
            <p:nvGrpSpPr>
              <p:cNvPr id="139" name="Group 42"/>
              <p:cNvGrpSpPr/>
              <p:nvPr/>
            </p:nvGrpSpPr>
            <p:grpSpPr>
              <a:xfrm>
                <a:off x="7459207" y="2430041"/>
                <a:ext cx="441378" cy="237146"/>
                <a:chOff x="5216526" y="2535238"/>
                <a:chExt cx="958850" cy="449262"/>
              </a:xfrm>
              <a:solidFill>
                <a:schemeClr val="accent6"/>
              </a:solidFill>
            </p:grpSpPr>
            <p:sp>
              <p:nvSpPr>
                <p:cNvPr id="124" name="Freeform 130"/>
                <p:cNvSpPr>
                  <a:spLocks/>
                </p:cNvSpPr>
                <p:nvPr/>
              </p:nvSpPr>
              <p:spPr bwMode="auto">
                <a:xfrm>
                  <a:off x="5284788" y="2644775"/>
                  <a:ext cx="58738" cy="60325"/>
                </a:xfrm>
                <a:custGeom>
                  <a:avLst/>
                  <a:gdLst/>
                  <a:ahLst/>
                  <a:cxnLst>
                    <a:cxn ang="0">
                      <a:pos x="54" y="47"/>
                    </a:cxn>
                    <a:cxn ang="0">
                      <a:pos x="46" y="8"/>
                    </a:cxn>
                    <a:cxn ang="0">
                      <a:pos x="8" y="16"/>
                    </a:cxn>
                    <a:cxn ang="0">
                      <a:pos x="16" y="54"/>
                    </a:cxn>
                    <a:cxn ang="0">
                      <a:pos x="54" y="47"/>
                    </a:cxn>
                  </a:cxnLst>
                  <a:rect l="0" t="0" r="r" b="b"/>
                  <a:pathLst>
                    <a:path w="63" h="63">
                      <a:moveTo>
                        <a:pt x="54" y="47"/>
                      </a:moveTo>
                      <a:cubicBezTo>
                        <a:pt x="63" y="34"/>
                        <a:pt x="59" y="17"/>
                        <a:pt x="46" y="8"/>
                      </a:cubicBezTo>
                      <a:cubicBezTo>
                        <a:pt x="34" y="0"/>
                        <a:pt x="17" y="3"/>
                        <a:pt x="8" y="16"/>
                      </a:cubicBezTo>
                      <a:cubicBezTo>
                        <a:pt x="0" y="29"/>
                        <a:pt x="3" y="46"/>
                        <a:pt x="16" y="54"/>
                      </a:cubicBezTo>
                      <a:cubicBezTo>
                        <a:pt x="29" y="63"/>
                        <a:pt x="46" y="59"/>
                        <a:pt x="54" y="47"/>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sp>
              <p:nvSpPr>
                <p:cNvPr id="125" name="Freeform 131"/>
                <p:cNvSpPr>
                  <a:spLocks/>
                </p:cNvSpPr>
                <p:nvPr/>
              </p:nvSpPr>
              <p:spPr bwMode="auto">
                <a:xfrm>
                  <a:off x="5216526" y="2535238"/>
                  <a:ext cx="958850" cy="449262"/>
                </a:xfrm>
                <a:custGeom>
                  <a:avLst/>
                  <a:gdLst/>
                  <a:ahLst/>
                  <a:cxnLst>
                    <a:cxn ang="0">
                      <a:pos x="987" y="289"/>
                    </a:cxn>
                    <a:cxn ang="0">
                      <a:pos x="717" y="143"/>
                    </a:cxn>
                    <a:cxn ang="0">
                      <a:pos x="588" y="71"/>
                    </a:cxn>
                    <a:cxn ang="0">
                      <a:pos x="350" y="278"/>
                    </a:cxn>
                    <a:cxn ang="0">
                      <a:pos x="358" y="193"/>
                    </a:cxn>
                    <a:cxn ang="0">
                      <a:pos x="141" y="359"/>
                    </a:cxn>
                    <a:cxn ang="0">
                      <a:pos x="397" y="106"/>
                    </a:cxn>
                    <a:cxn ang="0">
                      <a:pos x="397" y="190"/>
                    </a:cxn>
                    <a:cxn ang="0">
                      <a:pos x="578" y="66"/>
                    </a:cxn>
                    <a:cxn ang="0">
                      <a:pos x="453" y="24"/>
                    </a:cxn>
                    <a:cxn ang="0">
                      <a:pos x="145" y="90"/>
                    </a:cxn>
                    <a:cxn ang="0">
                      <a:pos x="175" y="148"/>
                    </a:cxn>
                    <a:cxn ang="0">
                      <a:pos x="104" y="219"/>
                    </a:cxn>
                    <a:cxn ang="0">
                      <a:pos x="49" y="193"/>
                    </a:cxn>
                    <a:cxn ang="0">
                      <a:pos x="37" y="224"/>
                    </a:cxn>
                    <a:cxn ang="0">
                      <a:pos x="86" y="416"/>
                    </a:cxn>
                    <a:cxn ang="0">
                      <a:pos x="97" y="416"/>
                    </a:cxn>
                    <a:cxn ang="0">
                      <a:pos x="172" y="476"/>
                    </a:cxn>
                    <a:cxn ang="0">
                      <a:pos x="247" y="417"/>
                    </a:cxn>
                    <a:cxn ang="0">
                      <a:pos x="725" y="417"/>
                    </a:cxn>
                    <a:cxn ang="0">
                      <a:pos x="800" y="476"/>
                    </a:cxn>
                    <a:cxn ang="0">
                      <a:pos x="874" y="415"/>
                    </a:cxn>
                    <a:cxn ang="0">
                      <a:pos x="987" y="289"/>
                    </a:cxn>
                  </a:cxnLst>
                  <a:rect l="0" t="0" r="r" b="b"/>
                  <a:pathLst>
                    <a:path w="1020" h="476">
                      <a:moveTo>
                        <a:pt x="987" y="289"/>
                      </a:moveTo>
                      <a:cubicBezTo>
                        <a:pt x="958" y="181"/>
                        <a:pt x="784" y="173"/>
                        <a:pt x="717" y="143"/>
                      </a:cubicBezTo>
                      <a:cubicBezTo>
                        <a:pt x="680" y="126"/>
                        <a:pt x="638" y="97"/>
                        <a:pt x="588" y="71"/>
                      </a:cubicBezTo>
                      <a:cubicBezTo>
                        <a:pt x="350" y="278"/>
                        <a:pt x="350" y="278"/>
                        <a:pt x="350" y="278"/>
                      </a:cubicBezTo>
                      <a:cubicBezTo>
                        <a:pt x="358" y="193"/>
                        <a:pt x="358" y="193"/>
                        <a:pt x="358" y="193"/>
                      </a:cubicBezTo>
                      <a:cubicBezTo>
                        <a:pt x="141" y="359"/>
                        <a:pt x="141" y="359"/>
                        <a:pt x="141" y="359"/>
                      </a:cubicBezTo>
                      <a:cubicBezTo>
                        <a:pt x="397" y="106"/>
                        <a:pt x="397" y="106"/>
                        <a:pt x="397" y="106"/>
                      </a:cubicBezTo>
                      <a:cubicBezTo>
                        <a:pt x="397" y="190"/>
                        <a:pt x="397" y="190"/>
                        <a:pt x="397" y="190"/>
                      </a:cubicBezTo>
                      <a:cubicBezTo>
                        <a:pt x="578" y="66"/>
                        <a:pt x="578" y="66"/>
                        <a:pt x="578" y="66"/>
                      </a:cubicBezTo>
                      <a:cubicBezTo>
                        <a:pt x="541" y="47"/>
                        <a:pt x="500" y="31"/>
                        <a:pt x="453" y="24"/>
                      </a:cubicBezTo>
                      <a:cubicBezTo>
                        <a:pt x="305" y="0"/>
                        <a:pt x="206" y="48"/>
                        <a:pt x="145" y="90"/>
                      </a:cubicBezTo>
                      <a:cubicBezTo>
                        <a:pt x="163" y="103"/>
                        <a:pt x="175" y="124"/>
                        <a:pt x="175" y="148"/>
                      </a:cubicBezTo>
                      <a:cubicBezTo>
                        <a:pt x="175" y="188"/>
                        <a:pt x="143" y="219"/>
                        <a:pt x="104" y="219"/>
                      </a:cubicBezTo>
                      <a:cubicBezTo>
                        <a:pt x="82" y="219"/>
                        <a:pt x="62" y="209"/>
                        <a:pt x="49" y="193"/>
                      </a:cubicBezTo>
                      <a:cubicBezTo>
                        <a:pt x="45" y="203"/>
                        <a:pt x="41" y="213"/>
                        <a:pt x="37" y="224"/>
                      </a:cubicBezTo>
                      <a:cubicBezTo>
                        <a:pt x="37" y="224"/>
                        <a:pt x="0" y="416"/>
                        <a:pt x="86" y="416"/>
                      </a:cubicBezTo>
                      <a:cubicBezTo>
                        <a:pt x="97" y="416"/>
                        <a:pt x="97" y="416"/>
                        <a:pt x="97" y="416"/>
                      </a:cubicBezTo>
                      <a:cubicBezTo>
                        <a:pt x="105" y="450"/>
                        <a:pt x="136" y="476"/>
                        <a:pt x="172" y="476"/>
                      </a:cubicBezTo>
                      <a:cubicBezTo>
                        <a:pt x="208" y="476"/>
                        <a:pt x="238" y="451"/>
                        <a:pt x="247" y="417"/>
                      </a:cubicBezTo>
                      <a:cubicBezTo>
                        <a:pt x="385" y="417"/>
                        <a:pt x="589" y="417"/>
                        <a:pt x="725" y="417"/>
                      </a:cubicBezTo>
                      <a:cubicBezTo>
                        <a:pt x="733" y="450"/>
                        <a:pt x="764" y="476"/>
                        <a:pt x="800" y="476"/>
                      </a:cubicBezTo>
                      <a:cubicBezTo>
                        <a:pt x="836" y="476"/>
                        <a:pt x="867" y="450"/>
                        <a:pt x="874" y="415"/>
                      </a:cubicBezTo>
                      <a:cubicBezTo>
                        <a:pt x="874" y="415"/>
                        <a:pt x="1020" y="416"/>
                        <a:pt x="987" y="289"/>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grpSp>
        </p:grpSp>
        <p:pic>
          <p:nvPicPr>
            <p:cNvPr id="114" name="Picture 3"/>
            <p:cNvPicPr>
              <a:picLocks noChangeAspect="1" noChangeArrowheads="1"/>
            </p:cNvPicPr>
            <p:nvPr/>
          </p:nvPicPr>
          <p:blipFill>
            <a:blip r:embed="rId6" cstate="print"/>
            <a:srcRect/>
            <a:stretch>
              <a:fillRect/>
            </a:stretch>
          </p:blipFill>
          <p:spPr bwMode="auto">
            <a:xfrm>
              <a:off x="7169311" y="5894441"/>
              <a:ext cx="506124" cy="256111"/>
            </a:xfrm>
            <a:prstGeom prst="rect">
              <a:avLst/>
            </a:prstGeom>
            <a:noFill/>
            <a:ln w="9525">
              <a:noFill/>
              <a:miter lim="800000"/>
              <a:headEnd/>
              <a:tailEnd/>
            </a:ln>
            <a:effectLst/>
          </p:spPr>
        </p:pic>
        <p:sp>
          <p:nvSpPr>
            <p:cNvPr id="116" name="Isosceles Triangle 115"/>
            <p:cNvSpPr/>
            <p:nvPr/>
          </p:nvSpPr>
          <p:spPr>
            <a:xfrm rot="5400000">
              <a:off x="6995159" y="5141425"/>
              <a:ext cx="512619" cy="205047"/>
            </a:xfrm>
            <a:prstGeom prst="triangle">
              <a:avLst/>
            </a:prstGeom>
            <a:solidFill>
              <a:srgbClr val="E0D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690">
                <a:spcBef>
                  <a:spcPct val="50000"/>
                </a:spcBef>
              </a:pPr>
              <a:endParaRPr lang="en-US">
                <a:solidFill>
                  <a:srgbClr val="FFFFFF"/>
                </a:solidFill>
              </a:endParaRPr>
            </a:p>
          </p:txBody>
        </p:sp>
      </p:grpSp>
      <p:grpSp>
        <p:nvGrpSpPr>
          <p:cNvPr id="145" name="Group 152"/>
          <p:cNvGrpSpPr/>
          <p:nvPr/>
        </p:nvGrpSpPr>
        <p:grpSpPr>
          <a:xfrm>
            <a:off x="287759" y="3441988"/>
            <a:ext cx="4551935" cy="1471373"/>
            <a:chOff x="96985" y="4613564"/>
            <a:chExt cx="5917516" cy="1961830"/>
          </a:xfrm>
        </p:grpSpPr>
        <p:grpSp>
          <p:nvGrpSpPr>
            <p:cNvPr id="146" name="Group 430"/>
            <p:cNvGrpSpPr/>
            <p:nvPr/>
          </p:nvGrpSpPr>
          <p:grpSpPr>
            <a:xfrm>
              <a:off x="96985" y="4627418"/>
              <a:ext cx="5917516" cy="1947976"/>
              <a:chOff x="96985" y="4627418"/>
              <a:chExt cx="5917516" cy="1947976"/>
            </a:xfrm>
          </p:grpSpPr>
          <p:grpSp>
            <p:nvGrpSpPr>
              <p:cNvPr id="153" name="Group 238"/>
              <p:cNvGrpSpPr/>
              <p:nvPr/>
            </p:nvGrpSpPr>
            <p:grpSpPr>
              <a:xfrm>
                <a:off x="1825808" y="5749659"/>
                <a:ext cx="768361" cy="372955"/>
                <a:chOff x="7586234" y="3559462"/>
                <a:chExt cx="1370068" cy="665018"/>
              </a:xfrm>
            </p:grpSpPr>
            <p:sp>
              <p:nvSpPr>
                <p:cNvPr id="287" name="AutoShape 72"/>
                <p:cNvSpPr>
                  <a:spLocks noChangeArrowheads="1"/>
                </p:cNvSpPr>
                <p:nvPr/>
              </p:nvSpPr>
              <p:spPr bwMode="auto">
                <a:xfrm>
                  <a:off x="7586234" y="3559462"/>
                  <a:ext cx="1370068" cy="665018"/>
                </a:xfrm>
                <a:prstGeom prst="roundRect">
                  <a:avLst>
                    <a:gd name="adj" fmla="val 16667"/>
                  </a:avLst>
                </a:prstGeom>
                <a:solidFill>
                  <a:schemeClr val="accent6"/>
                </a:solidFill>
                <a:ln w="12700" algn="ctr">
                  <a:solidFill>
                    <a:srgbClr val="000000"/>
                  </a:solidFill>
                  <a:round/>
                  <a:headEnd/>
                  <a:tailEnd/>
                </a:ln>
                <a:effectLst/>
              </p:spPr>
              <p:txBody>
                <a:bodyPr wrap="square" lIns="0" tIns="0" rIns="0" bIns="0" anchor="ctr">
                  <a:noAutofit/>
                </a:bodyPr>
                <a:lstStyle/>
                <a:p>
                  <a:pPr algn="ctr" defTabSz="696603" fontAlgn="auto">
                    <a:spcBef>
                      <a:spcPts val="0"/>
                    </a:spcBef>
                    <a:spcAft>
                      <a:spcPts val="0"/>
                    </a:spcAft>
                    <a:defRPr/>
                  </a:pPr>
                  <a:endParaRPr lang="en-US" kern="0" dirty="0">
                    <a:solidFill>
                      <a:sysClr val="windowText" lastClr="000000"/>
                    </a:solidFill>
                    <a:latin typeface="Tahoma" pitchFamily="34" charset="0"/>
                    <a:ea typeface="+mn-ea"/>
                    <a:cs typeface="+mn-cs"/>
                  </a:endParaRPr>
                </a:p>
              </p:txBody>
            </p:sp>
            <p:pic>
              <p:nvPicPr>
                <p:cNvPr id="288" name="Picture 73" descr="icon_building_large"/>
                <p:cNvPicPr>
                  <a:picLocks noChangeAspect="1" noChangeArrowheads="1"/>
                </p:cNvPicPr>
                <p:nvPr/>
              </p:nvPicPr>
              <p:blipFill>
                <a:blip r:embed="rId7" cstate="print"/>
                <a:srcRect/>
                <a:stretch>
                  <a:fillRect/>
                </a:stretch>
              </p:blipFill>
              <p:spPr bwMode="auto">
                <a:xfrm>
                  <a:off x="8314449" y="3595021"/>
                  <a:ext cx="531413" cy="314559"/>
                </a:xfrm>
                <a:prstGeom prst="rect">
                  <a:avLst/>
                </a:prstGeom>
                <a:noFill/>
              </p:spPr>
            </p:pic>
            <p:sp>
              <p:nvSpPr>
                <p:cNvPr id="289" name="Oval 74"/>
                <p:cNvSpPr>
                  <a:spLocks noChangeArrowheads="1"/>
                </p:cNvSpPr>
                <p:nvPr/>
              </p:nvSpPr>
              <p:spPr bwMode="auto">
                <a:xfrm>
                  <a:off x="7648381" y="3579292"/>
                  <a:ext cx="595551" cy="276114"/>
                </a:xfrm>
                <a:prstGeom prst="ellipse">
                  <a:avLst/>
                </a:prstGeom>
                <a:gradFill rotWithShape="1">
                  <a:gsLst>
                    <a:gs pos="0">
                      <a:srgbClr val="FFFFFF"/>
                    </a:gs>
                    <a:gs pos="100000">
                      <a:srgbClr val="00FF00"/>
                    </a:gs>
                  </a:gsLst>
                  <a:path path="shape">
                    <a:fillToRect l="50000" t="50000" r="50000" b="50000"/>
                  </a:path>
                </a:gradFill>
                <a:ln w="9525" algn="ctr">
                  <a:noFill/>
                  <a:round/>
                  <a:headEnd/>
                  <a:tailEnd/>
                </a:ln>
                <a:effectLst/>
              </p:spPr>
              <p:txBody>
                <a:bodyPr wrap="none" lIns="0" tIns="0" rIns="0" bIns="0" anchor="ctr"/>
                <a:lstStyle/>
                <a:p>
                  <a:pPr algn="ctr" defTabSz="696603" fontAlgn="auto">
                    <a:spcBef>
                      <a:spcPts val="0"/>
                    </a:spcBef>
                    <a:spcAft>
                      <a:spcPts val="915"/>
                    </a:spcAft>
                    <a:defRPr/>
                  </a:pPr>
                  <a:r>
                    <a:rPr lang="en-US" sz="600" b="1" kern="0" dirty="0">
                      <a:solidFill>
                        <a:sysClr val="windowText" lastClr="000000"/>
                      </a:solidFill>
                      <a:latin typeface="Tahoma" pitchFamily="34" charset="0"/>
                      <a:ea typeface="+mn-ea"/>
                      <a:cs typeface="+mn-cs"/>
                    </a:rPr>
                    <a:t>DER</a:t>
                  </a:r>
                  <a:endParaRPr lang="en-US" kern="0" dirty="0">
                    <a:solidFill>
                      <a:sysClr val="windowText" lastClr="000000"/>
                    </a:solidFill>
                    <a:latin typeface="Tahoma" pitchFamily="34" charset="0"/>
                    <a:ea typeface="+mn-ea"/>
                    <a:cs typeface="+mn-cs"/>
                  </a:endParaRPr>
                </a:p>
              </p:txBody>
            </p:sp>
            <p:sp>
              <p:nvSpPr>
                <p:cNvPr id="290" name="AutoShape 75"/>
                <p:cNvSpPr>
                  <a:spLocks noChangeArrowheads="1"/>
                </p:cNvSpPr>
                <p:nvPr/>
              </p:nvSpPr>
              <p:spPr bwMode="auto">
                <a:xfrm>
                  <a:off x="7730842" y="3920065"/>
                  <a:ext cx="529124" cy="223687"/>
                </a:xfrm>
                <a:prstGeom prst="can">
                  <a:avLst>
                    <a:gd name="adj" fmla="val 25000"/>
                  </a:avLst>
                </a:prstGeom>
                <a:gradFill rotWithShape="1">
                  <a:gsLst>
                    <a:gs pos="0">
                      <a:srgbClr val="FFFFFF"/>
                    </a:gs>
                    <a:gs pos="100000">
                      <a:srgbClr val="3366FF"/>
                    </a:gs>
                  </a:gsLst>
                  <a:lin ang="5400000" scaled="1"/>
                </a:gradFill>
                <a:ln w="6350">
                  <a:solidFill>
                    <a:srgbClr val="000000"/>
                  </a:solidFill>
                  <a:round/>
                  <a:headEnd/>
                  <a:tailEnd/>
                </a:ln>
                <a:effectLst/>
              </p:spPr>
              <p:txBody>
                <a:bodyPr lIns="0" tIns="0" rIns="0" bIns="0" anchor="ctr"/>
                <a:lstStyle/>
                <a:p>
                  <a:pPr algn="ctr" defTabSz="696603" fontAlgn="auto">
                    <a:spcBef>
                      <a:spcPts val="0"/>
                    </a:spcBef>
                    <a:spcAft>
                      <a:spcPts val="915"/>
                    </a:spcAft>
                    <a:defRPr/>
                  </a:pPr>
                  <a:r>
                    <a:rPr lang="en-US" sz="500" b="1" kern="0" dirty="0">
                      <a:solidFill>
                        <a:sysClr val="windowText" lastClr="000000"/>
                      </a:solidFill>
                      <a:latin typeface="Tahoma" pitchFamily="34" charset="0"/>
                      <a:ea typeface="+mn-ea"/>
                      <a:cs typeface="+mn-cs"/>
                    </a:rPr>
                    <a:t>storage</a:t>
                  </a:r>
                  <a:endParaRPr lang="en-US" kern="0" dirty="0">
                    <a:solidFill>
                      <a:sysClr val="windowText" lastClr="000000"/>
                    </a:solidFill>
                    <a:latin typeface="Tahoma" pitchFamily="34" charset="0"/>
                    <a:ea typeface="+mn-ea"/>
                    <a:cs typeface="+mn-cs"/>
                  </a:endParaRPr>
                </a:p>
              </p:txBody>
            </p:sp>
            <p:sp>
              <p:nvSpPr>
                <p:cNvPr id="291" name="AutoShape 76"/>
                <p:cNvSpPr>
                  <a:spLocks noChangeArrowheads="1"/>
                </p:cNvSpPr>
                <p:nvPr/>
              </p:nvSpPr>
              <p:spPr bwMode="auto">
                <a:xfrm>
                  <a:off x="8298906" y="3895599"/>
                  <a:ext cx="549739" cy="311065"/>
                </a:xfrm>
                <a:prstGeom prst="hexagon">
                  <a:avLst>
                    <a:gd name="adj" fmla="val 33708"/>
                    <a:gd name="vf" fmla="val 115470"/>
                  </a:avLst>
                </a:prstGeom>
                <a:gradFill rotWithShape="1">
                  <a:gsLst>
                    <a:gs pos="0">
                      <a:srgbClr val="FFFFFF"/>
                    </a:gs>
                    <a:gs pos="100000">
                      <a:srgbClr val="FFCC00"/>
                    </a:gs>
                  </a:gsLst>
                  <a:path path="shape">
                    <a:fillToRect l="50000" t="50000" r="50000" b="50000"/>
                  </a:path>
                </a:gradFill>
                <a:ln w="9525" algn="ctr">
                  <a:noFill/>
                  <a:miter lim="800000"/>
                  <a:headEnd/>
                  <a:tailEnd/>
                </a:ln>
                <a:effectLst/>
              </p:spPr>
              <p:txBody>
                <a:bodyPr wrap="none" lIns="0" tIns="0" rIns="0" bIns="0" anchor="ctr"/>
                <a:lstStyle/>
                <a:p>
                  <a:pPr algn="ctr" defTabSz="696603" fontAlgn="auto">
                    <a:spcBef>
                      <a:spcPts val="0"/>
                    </a:spcBef>
                    <a:spcAft>
                      <a:spcPts val="915"/>
                    </a:spcAft>
                    <a:defRPr/>
                  </a:pPr>
                  <a:r>
                    <a:rPr lang="en-US" sz="700" b="1" kern="0" dirty="0">
                      <a:solidFill>
                        <a:sysClr val="windowText" lastClr="000000"/>
                      </a:solidFill>
                      <a:latin typeface="Tahoma" pitchFamily="34" charset="0"/>
                      <a:ea typeface="+mn-ea"/>
                      <a:cs typeface="+mn-cs"/>
                    </a:rPr>
                    <a:t>EMS</a:t>
                  </a:r>
                  <a:endParaRPr lang="en-US" kern="0" dirty="0">
                    <a:solidFill>
                      <a:sysClr val="windowText" lastClr="000000"/>
                    </a:solidFill>
                    <a:latin typeface="Tahoma" pitchFamily="34" charset="0"/>
                    <a:ea typeface="+mn-ea"/>
                    <a:cs typeface="+mn-cs"/>
                  </a:endParaRPr>
                </a:p>
              </p:txBody>
            </p:sp>
          </p:grpSp>
          <p:sp>
            <p:nvSpPr>
              <p:cNvPr id="158" name="Text Box 77"/>
              <p:cNvSpPr txBox="1">
                <a:spLocks noChangeArrowheads="1"/>
              </p:cNvSpPr>
              <p:nvPr/>
            </p:nvSpPr>
            <p:spPr bwMode="auto">
              <a:xfrm>
                <a:off x="1763304" y="6106826"/>
                <a:ext cx="913167" cy="307776"/>
              </a:xfrm>
              <a:prstGeom prst="rect">
                <a:avLst/>
              </a:prstGeom>
              <a:noFill/>
              <a:ln w="9525">
                <a:noFill/>
                <a:miter lim="800000"/>
                <a:headEnd/>
                <a:tailEnd/>
              </a:ln>
              <a:effectLst/>
            </p:spPr>
            <p:txBody>
              <a:bodyPr wrap="none">
                <a:spAutoFit/>
              </a:bodyPr>
              <a:lstStyle/>
              <a:p>
                <a:pPr algn="ctr" defTabSz="696603" fontAlgn="auto">
                  <a:spcBef>
                    <a:spcPts val="0"/>
                  </a:spcBef>
                  <a:spcAft>
                    <a:spcPts val="0"/>
                  </a:spcAft>
                  <a:defRPr/>
                </a:pPr>
                <a:r>
                  <a:rPr lang="en-US" sz="900" kern="0" dirty="0" err="1">
                    <a:solidFill>
                      <a:sysClr val="windowText" lastClr="000000"/>
                    </a:solidFill>
                    <a:latin typeface="Tahoma" pitchFamily="34" charset="0"/>
                    <a:ea typeface="+mn-ea"/>
                    <a:cs typeface="+mn-cs"/>
                  </a:rPr>
                  <a:t>Microgrids</a:t>
                </a:r>
                <a:endParaRPr lang="en-US" sz="900" kern="0" dirty="0">
                  <a:solidFill>
                    <a:sysClr val="windowText" lastClr="000000"/>
                  </a:solidFill>
                  <a:latin typeface="Tahoma" pitchFamily="34" charset="0"/>
                  <a:ea typeface="+mn-ea"/>
                  <a:cs typeface="+mn-cs"/>
                </a:endParaRPr>
              </a:p>
            </p:txBody>
          </p:sp>
          <p:sp>
            <p:nvSpPr>
              <p:cNvPr id="159" name="Text Box 67"/>
              <p:cNvSpPr txBox="1">
                <a:spLocks noChangeArrowheads="1"/>
              </p:cNvSpPr>
              <p:nvPr/>
            </p:nvSpPr>
            <p:spPr bwMode="auto">
              <a:xfrm>
                <a:off x="2881745" y="5951037"/>
                <a:ext cx="963180" cy="492443"/>
              </a:xfrm>
              <a:prstGeom prst="rect">
                <a:avLst/>
              </a:prstGeom>
              <a:noFill/>
              <a:ln w="9525">
                <a:noFill/>
                <a:miter lim="800000"/>
                <a:headEnd/>
                <a:tailEnd/>
              </a:ln>
              <a:effectLst/>
            </p:spPr>
            <p:txBody>
              <a:bodyPr wrap="none">
                <a:spAutoFit/>
              </a:bodyPr>
              <a:lstStyle/>
              <a:p>
                <a:pPr algn="ctr" defTabSz="696603" fontAlgn="auto">
                  <a:spcBef>
                    <a:spcPts val="0"/>
                  </a:spcBef>
                  <a:spcAft>
                    <a:spcPts val="0"/>
                  </a:spcAft>
                  <a:defRPr/>
                </a:pPr>
                <a:r>
                  <a:rPr lang="en-US" sz="900" kern="0" dirty="0">
                    <a:solidFill>
                      <a:sysClr val="windowText" lastClr="000000"/>
                    </a:solidFill>
                    <a:latin typeface="Tahoma" pitchFamily="34" charset="0"/>
                    <a:ea typeface="+mn-ea"/>
                    <a:cs typeface="+mn-cs"/>
                  </a:rPr>
                  <a:t>Distributed</a:t>
                </a:r>
              </a:p>
              <a:p>
                <a:pPr algn="ctr" defTabSz="696603" fontAlgn="auto">
                  <a:spcBef>
                    <a:spcPts val="0"/>
                  </a:spcBef>
                  <a:spcAft>
                    <a:spcPts val="0"/>
                  </a:spcAft>
                  <a:defRPr/>
                </a:pPr>
                <a:r>
                  <a:rPr lang="en-US" sz="900" kern="0" dirty="0">
                    <a:solidFill>
                      <a:sysClr val="windowText" lastClr="000000"/>
                    </a:solidFill>
                    <a:latin typeface="Tahoma" pitchFamily="34" charset="0"/>
                    <a:ea typeface="+mn-ea"/>
                    <a:cs typeface="+mn-cs"/>
                  </a:rPr>
                  <a:t>Generation</a:t>
                </a:r>
              </a:p>
            </p:txBody>
          </p:sp>
          <p:sp>
            <p:nvSpPr>
              <p:cNvPr id="160" name="Text Box 66"/>
              <p:cNvSpPr txBox="1">
                <a:spLocks noChangeArrowheads="1"/>
              </p:cNvSpPr>
              <p:nvPr/>
            </p:nvSpPr>
            <p:spPr bwMode="auto">
              <a:xfrm>
                <a:off x="1456898" y="5131547"/>
                <a:ext cx="833562" cy="369332"/>
              </a:xfrm>
              <a:prstGeom prst="rect">
                <a:avLst/>
              </a:prstGeom>
              <a:noFill/>
              <a:ln w="9525" algn="ctr">
                <a:noFill/>
                <a:miter lim="800000"/>
                <a:headEnd/>
                <a:tailEnd/>
              </a:ln>
              <a:effectLst/>
            </p:spPr>
            <p:txBody>
              <a:bodyPr wrap="none" lIns="0" tIns="0" rIns="0" bIns="0">
                <a:spAutoFit/>
              </a:bodyPr>
              <a:lstStyle/>
              <a:p>
                <a:pPr algn="ctr" defTabSz="696603" fontAlgn="auto">
                  <a:spcBef>
                    <a:spcPts val="0"/>
                  </a:spcBef>
                  <a:spcAft>
                    <a:spcPts val="915"/>
                  </a:spcAft>
                  <a:defRPr/>
                </a:pPr>
                <a:r>
                  <a:rPr lang="en-US" sz="900" kern="0" dirty="0">
                    <a:solidFill>
                      <a:sysClr val="windowText" lastClr="000000"/>
                    </a:solidFill>
                    <a:latin typeface="Tahoma" pitchFamily="34" charset="0"/>
                    <a:ea typeface="+mn-ea"/>
                    <a:cs typeface="+mn-cs"/>
                  </a:rPr>
                  <a:t>EV Charging</a:t>
                </a:r>
                <a:br>
                  <a:rPr lang="en-US" sz="900" kern="0" dirty="0">
                    <a:solidFill>
                      <a:sysClr val="windowText" lastClr="000000"/>
                    </a:solidFill>
                    <a:latin typeface="Tahoma" pitchFamily="34" charset="0"/>
                    <a:ea typeface="+mn-ea"/>
                    <a:cs typeface="+mn-cs"/>
                  </a:rPr>
                </a:br>
                <a:r>
                  <a:rPr lang="en-US" sz="900" kern="0" dirty="0">
                    <a:solidFill>
                      <a:sysClr val="windowText" lastClr="000000"/>
                    </a:solidFill>
                    <a:latin typeface="Tahoma" pitchFamily="34" charset="0"/>
                    <a:ea typeface="+mn-ea"/>
                    <a:cs typeface="+mn-cs"/>
                  </a:rPr>
                  <a:t>Stations</a:t>
                </a:r>
              </a:p>
            </p:txBody>
          </p:sp>
          <p:grpSp>
            <p:nvGrpSpPr>
              <p:cNvPr id="154" name="Group 237"/>
              <p:cNvGrpSpPr/>
              <p:nvPr/>
            </p:nvGrpSpPr>
            <p:grpSpPr>
              <a:xfrm>
                <a:off x="1460519" y="4765958"/>
                <a:ext cx="827842" cy="315817"/>
                <a:chOff x="7459207" y="2390161"/>
                <a:chExt cx="1297382" cy="494944"/>
              </a:xfrm>
            </p:grpSpPr>
            <p:grpSp>
              <p:nvGrpSpPr>
                <p:cNvPr id="157" name="Group 42"/>
                <p:cNvGrpSpPr/>
                <p:nvPr/>
              </p:nvGrpSpPr>
              <p:grpSpPr>
                <a:xfrm>
                  <a:off x="7467753" y="2390161"/>
                  <a:ext cx="441378" cy="237146"/>
                  <a:chOff x="5216526" y="2535238"/>
                  <a:chExt cx="958850" cy="449262"/>
                </a:xfrm>
                <a:solidFill>
                  <a:schemeClr val="accent6"/>
                </a:solidFill>
              </p:grpSpPr>
              <p:sp>
                <p:nvSpPr>
                  <p:cNvPr id="285" name="Freeform 130"/>
                  <p:cNvSpPr>
                    <a:spLocks/>
                  </p:cNvSpPr>
                  <p:nvPr/>
                </p:nvSpPr>
                <p:spPr bwMode="auto">
                  <a:xfrm>
                    <a:off x="5284788" y="2644775"/>
                    <a:ext cx="58738" cy="60325"/>
                  </a:xfrm>
                  <a:custGeom>
                    <a:avLst/>
                    <a:gdLst/>
                    <a:ahLst/>
                    <a:cxnLst>
                      <a:cxn ang="0">
                        <a:pos x="54" y="47"/>
                      </a:cxn>
                      <a:cxn ang="0">
                        <a:pos x="46" y="8"/>
                      </a:cxn>
                      <a:cxn ang="0">
                        <a:pos x="8" y="16"/>
                      </a:cxn>
                      <a:cxn ang="0">
                        <a:pos x="16" y="54"/>
                      </a:cxn>
                      <a:cxn ang="0">
                        <a:pos x="54" y="47"/>
                      </a:cxn>
                    </a:cxnLst>
                    <a:rect l="0" t="0" r="r" b="b"/>
                    <a:pathLst>
                      <a:path w="63" h="63">
                        <a:moveTo>
                          <a:pt x="54" y="47"/>
                        </a:moveTo>
                        <a:cubicBezTo>
                          <a:pt x="63" y="34"/>
                          <a:pt x="59" y="17"/>
                          <a:pt x="46" y="8"/>
                        </a:cubicBezTo>
                        <a:cubicBezTo>
                          <a:pt x="34" y="0"/>
                          <a:pt x="17" y="3"/>
                          <a:pt x="8" y="16"/>
                        </a:cubicBezTo>
                        <a:cubicBezTo>
                          <a:pt x="0" y="29"/>
                          <a:pt x="3" y="46"/>
                          <a:pt x="16" y="54"/>
                        </a:cubicBezTo>
                        <a:cubicBezTo>
                          <a:pt x="29" y="63"/>
                          <a:pt x="46" y="59"/>
                          <a:pt x="54" y="47"/>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sp>
                <p:nvSpPr>
                  <p:cNvPr id="286" name="Freeform 131"/>
                  <p:cNvSpPr>
                    <a:spLocks/>
                  </p:cNvSpPr>
                  <p:nvPr/>
                </p:nvSpPr>
                <p:spPr bwMode="auto">
                  <a:xfrm>
                    <a:off x="5216526" y="2535238"/>
                    <a:ext cx="958850" cy="449262"/>
                  </a:xfrm>
                  <a:custGeom>
                    <a:avLst/>
                    <a:gdLst/>
                    <a:ahLst/>
                    <a:cxnLst>
                      <a:cxn ang="0">
                        <a:pos x="987" y="289"/>
                      </a:cxn>
                      <a:cxn ang="0">
                        <a:pos x="717" y="143"/>
                      </a:cxn>
                      <a:cxn ang="0">
                        <a:pos x="588" y="71"/>
                      </a:cxn>
                      <a:cxn ang="0">
                        <a:pos x="350" y="278"/>
                      </a:cxn>
                      <a:cxn ang="0">
                        <a:pos x="358" y="193"/>
                      </a:cxn>
                      <a:cxn ang="0">
                        <a:pos x="141" y="359"/>
                      </a:cxn>
                      <a:cxn ang="0">
                        <a:pos x="397" y="106"/>
                      </a:cxn>
                      <a:cxn ang="0">
                        <a:pos x="397" y="190"/>
                      </a:cxn>
                      <a:cxn ang="0">
                        <a:pos x="578" y="66"/>
                      </a:cxn>
                      <a:cxn ang="0">
                        <a:pos x="453" y="24"/>
                      </a:cxn>
                      <a:cxn ang="0">
                        <a:pos x="145" y="90"/>
                      </a:cxn>
                      <a:cxn ang="0">
                        <a:pos x="175" y="148"/>
                      </a:cxn>
                      <a:cxn ang="0">
                        <a:pos x="104" y="219"/>
                      </a:cxn>
                      <a:cxn ang="0">
                        <a:pos x="49" y="193"/>
                      </a:cxn>
                      <a:cxn ang="0">
                        <a:pos x="37" y="224"/>
                      </a:cxn>
                      <a:cxn ang="0">
                        <a:pos x="86" y="416"/>
                      </a:cxn>
                      <a:cxn ang="0">
                        <a:pos x="97" y="416"/>
                      </a:cxn>
                      <a:cxn ang="0">
                        <a:pos x="172" y="476"/>
                      </a:cxn>
                      <a:cxn ang="0">
                        <a:pos x="247" y="417"/>
                      </a:cxn>
                      <a:cxn ang="0">
                        <a:pos x="725" y="417"/>
                      </a:cxn>
                      <a:cxn ang="0">
                        <a:pos x="800" y="476"/>
                      </a:cxn>
                      <a:cxn ang="0">
                        <a:pos x="874" y="415"/>
                      </a:cxn>
                      <a:cxn ang="0">
                        <a:pos x="987" y="289"/>
                      </a:cxn>
                    </a:cxnLst>
                    <a:rect l="0" t="0" r="r" b="b"/>
                    <a:pathLst>
                      <a:path w="1020" h="476">
                        <a:moveTo>
                          <a:pt x="987" y="289"/>
                        </a:moveTo>
                        <a:cubicBezTo>
                          <a:pt x="958" y="181"/>
                          <a:pt x="784" y="173"/>
                          <a:pt x="717" y="143"/>
                        </a:cubicBezTo>
                        <a:cubicBezTo>
                          <a:pt x="680" y="126"/>
                          <a:pt x="638" y="97"/>
                          <a:pt x="588" y="71"/>
                        </a:cubicBezTo>
                        <a:cubicBezTo>
                          <a:pt x="350" y="278"/>
                          <a:pt x="350" y="278"/>
                          <a:pt x="350" y="278"/>
                        </a:cubicBezTo>
                        <a:cubicBezTo>
                          <a:pt x="358" y="193"/>
                          <a:pt x="358" y="193"/>
                          <a:pt x="358" y="193"/>
                        </a:cubicBezTo>
                        <a:cubicBezTo>
                          <a:pt x="141" y="359"/>
                          <a:pt x="141" y="359"/>
                          <a:pt x="141" y="359"/>
                        </a:cubicBezTo>
                        <a:cubicBezTo>
                          <a:pt x="397" y="106"/>
                          <a:pt x="397" y="106"/>
                          <a:pt x="397" y="106"/>
                        </a:cubicBezTo>
                        <a:cubicBezTo>
                          <a:pt x="397" y="190"/>
                          <a:pt x="397" y="190"/>
                          <a:pt x="397" y="190"/>
                        </a:cubicBezTo>
                        <a:cubicBezTo>
                          <a:pt x="578" y="66"/>
                          <a:pt x="578" y="66"/>
                          <a:pt x="578" y="66"/>
                        </a:cubicBezTo>
                        <a:cubicBezTo>
                          <a:pt x="541" y="47"/>
                          <a:pt x="500" y="31"/>
                          <a:pt x="453" y="24"/>
                        </a:cubicBezTo>
                        <a:cubicBezTo>
                          <a:pt x="305" y="0"/>
                          <a:pt x="206" y="48"/>
                          <a:pt x="145" y="90"/>
                        </a:cubicBezTo>
                        <a:cubicBezTo>
                          <a:pt x="163" y="103"/>
                          <a:pt x="175" y="124"/>
                          <a:pt x="175" y="148"/>
                        </a:cubicBezTo>
                        <a:cubicBezTo>
                          <a:pt x="175" y="188"/>
                          <a:pt x="143" y="219"/>
                          <a:pt x="104" y="219"/>
                        </a:cubicBezTo>
                        <a:cubicBezTo>
                          <a:pt x="82" y="219"/>
                          <a:pt x="62" y="209"/>
                          <a:pt x="49" y="193"/>
                        </a:cubicBezTo>
                        <a:cubicBezTo>
                          <a:pt x="45" y="203"/>
                          <a:pt x="41" y="213"/>
                          <a:pt x="37" y="224"/>
                        </a:cubicBezTo>
                        <a:cubicBezTo>
                          <a:pt x="37" y="224"/>
                          <a:pt x="0" y="416"/>
                          <a:pt x="86" y="416"/>
                        </a:cubicBezTo>
                        <a:cubicBezTo>
                          <a:pt x="97" y="416"/>
                          <a:pt x="97" y="416"/>
                          <a:pt x="97" y="416"/>
                        </a:cubicBezTo>
                        <a:cubicBezTo>
                          <a:pt x="105" y="450"/>
                          <a:pt x="136" y="476"/>
                          <a:pt x="172" y="476"/>
                        </a:cubicBezTo>
                        <a:cubicBezTo>
                          <a:pt x="208" y="476"/>
                          <a:pt x="238" y="451"/>
                          <a:pt x="247" y="417"/>
                        </a:cubicBezTo>
                        <a:cubicBezTo>
                          <a:pt x="385" y="417"/>
                          <a:pt x="589" y="417"/>
                          <a:pt x="725" y="417"/>
                        </a:cubicBezTo>
                        <a:cubicBezTo>
                          <a:pt x="733" y="450"/>
                          <a:pt x="764" y="476"/>
                          <a:pt x="800" y="476"/>
                        </a:cubicBezTo>
                        <a:cubicBezTo>
                          <a:pt x="836" y="476"/>
                          <a:pt x="867" y="450"/>
                          <a:pt x="874" y="415"/>
                        </a:cubicBezTo>
                        <a:cubicBezTo>
                          <a:pt x="874" y="415"/>
                          <a:pt x="1020" y="416"/>
                          <a:pt x="987" y="289"/>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grpSp>
            <p:grpSp>
              <p:nvGrpSpPr>
                <p:cNvPr id="161" name="Group 42"/>
                <p:cNvGrpSpPr/>
                <p:nvPr/>
              </p:nvGrpSpPr>
              <p:grpSpPr>
                <a:xfrm>
                  <a:off x="7885073" y="2430041"/>
                  <a:ext cx="441378" cy="237146"/>
                  <a:chOff x="5216526" y="2535238"/>
                  <a:chExt cx="958850" cy="449262"/>
                </a:xfrm>
                <a:solidFill>
                  <a:schemeClr val="accent6"/>
                </a:solidFill>
              </p:grpSpPr>
              <p:sp>
                <p:nvSpPr>
                  <p:cNvPr id="283" name="Freeform 130"/>
                  <p:cNvSpPr>
                    <a:spLocks/>
                  </p:cNvSpPr>
                  <p:nvPr/>
                </p:nvSpPr>
                <p:spPr bwMode="auto">
                  <a:xfrm>
                    <a:off x="5284788" y="2644775"/>
                    <a:ext cx="58738" cy="60325"/>
                  </a:xfrm>
                  <a:custGeom>
                    <a:avLst/>
                    <a:gdLst/>
                    <a:ahLst/>
                    <a:cxnLst>
                      <a:cxn ang="0">
                        <a:pos x="54" y="47"/>
                      </a:cxn>
                      <a:cxn ang="0">
                        <a:pos x="46" y="8"/>
                      </a:cxn>
                      <a:cxn ang="0">
                        <a:pos x="8" y="16"/>
                      </a:cxn>
                      <a:cxn ang="0">
                        <a:pos x="16" y="54"/>
                      </a:cxn>
                      <a:cxn ang="0">
                        <a:pos x="54" y="47"/>
                      </a:cxn>
                    </a:cxnLst>
                    <a:rect l="0" t="0" r="r" b="b"/>
                    <a:pathLst>
                      <a:path w="63" h="63">
                        <a:moveTo>
                          <a:pt x="54" y="47"/>
                        </a:moveTo>
                        <a:cubicBezTo>
                          <a:pt x="63" y="34"/>
                          <a:pt x="59" y="17"/>
                          <a:pt x="46" y="8"/>
                        </a:cubicBezTo>
                        <a:cubicBezTo>
                          <a:pt x="34" y="0"/>
                          <a:pt x="17" y="3"/>
                          <a:pt x="8" y="16"/>
                        </a:cubicBezTo>
                        <a:cubicBezTo>
                          <a:pt x="0" y="29"/>
                          <a:pt x="3" y="46"/>
                          <a:pt x="16" y="54"/>
                        </a:cubicBezTo>
                        <a:cubicBezTo>
                          <a:pt x="29" y="63"/>
                          <a:pt x="46" y="59"/>
                          <a:pt x="54" y="47"/>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sp>
                <p:nvSpPr>
                  <p:cNvPr id="284" name="Freeform 131"/>
                  <p:cNvSpPr>
                    <a:spLocks/>
                  </p:cNvSpPr>
                  <p:nvPr/>
                </p:nvSpPr>
                <p:spPr bwMode="auto">
                  <a:xfrm>
                    <a:off x="5216526" y="2535238"/>
                    <a:ext cx="958850" cy="449262"/>
                  </a:xfrm>
                  <a:custGeom>
                    <a:avLst/>
                    <a:gdLst/>
                    <a:ahLst/>
                    <a:cxnLst>
                      <a:cxn ang="0">
                        <a:pos x="987" y="289"/>
                      </a:cxn>
                      <a:cxn ang="0">
                        <a:pos x="717" y="143"/>
                      </a:cxn>
                      <a:cxn ang="0">
                        <a:pos x="588" y="71"/>
                      </a:cxn>
                      <a:cxn ang="0">
                        <a:pos x="350" y="278"/>
                      </a:cxn>
                      <a:cxn ang="0">
                        <a:pos x="358" y="193"/>
                      </a:cxn>
                      <a:cxn ang="0">
                        <a:pos x="141" y="359"/>
                      </a:cxn>
                      <a:cxn ang="0">
                        <a:pos x="397" y="106"/>
                      </a:cxn>
                      <a:cxn ang="0">
                        <a:pos x="397" y="190"/>
                      </a:cxn>
                      <a:cxn ang="0">
                        <a:pos x="578" y="66"/>
                      </a:cxn>
                      <a:cxn ang="0">
                        <a:pos x="453" y="24"/>
                      </a:cxn>
                      <a:cxn ang="0">
                        <a:pos x="145" y="90"/>
                      </a:cxn>
                      <a:cxn ang="0">
                        <a:pos x="175" y="148"/>
                      </a:cxn>
                      <a:cxn ang="0">
                        <a:pos x="104" y="219"/>
                      </a:cxn>
                      <a:cxn ang="0">
                        <a:pos x="49" y="193"/>
                      </a:cxn>
                      <a:cxn ang="0">
                        <a:pos x="37" y="224"/>
                      </a:cxn>
                      <a:cxn ang="0">
                        <a:pos x="86" y="416"/>
                      </a:cxn>
                      <a:cxn ang="0">
                        <a:pos x="97" y="416"/>
                      </a:cxn>
                      <a:cxn ang="0">
                        <a:pos x="172" y="476"/>
                      </a:cxn>
                      <a:cxn ang="0">
                        <a:pos x="247" y="417"/>
                      </a:cxn>
                      <a:cxn ang="0">
                        <a:pos x="725" y="417"/>
                      </a:cxn>
                      <a:cxn ang="0">
                        <a:pos x="800" y="476"/>
                      </a:cxn>
                      <a:cxn ang="0">
                        <a:pos x="874" y="415"/>
                      </a:cxn>
                      <a:cxn ang="0">
                        <a:pos x="987" y="289"/>
                      </a:cxn>
                    </a:cxnLst>
                    <a:rect l="0" t="0" r="r" b="b"/>
                    <a:pathLst>
                      <a:path w="1020" h="476">
                        <a:moveTo>
                          <a:pt x="987" y="289"/>
                        </a:moveTo>
                        <a:cubicBezTo>
                          <a:pt x="958" y="181"/>
                          <a:pt x="784" y="173"/>
                          <a:pt x="717" y="143"/>
                        </a:cubicBezTo>
                        <a:cubicBezTo>
                          <a:pt x="680" y="126"/>
                          <a:pt x="638" y="97"/>
                          <a:pt x="588" y="71"/>
                        </a:cubicBezTo>
                        <a:cubicBezTo>
                          <a:pt x="350" y="278"/>
                          <a:pt x="350" y="278"/>
                          <a:pt x="350" y="278"/>
                        </a:cubicBezTo>
                        <a:cubicBezTo>
                          <a:pt x="358" y="193"/>
                          <a:pt x="358" y="193"/>
                          <a:pt x="358" y="193"/>
                        </a:cubicBezTo>
                        <a:cubicBezTo>
                          <a:pt x="141" y="359"/>
                          <a:pt x="141" y="359"/>
                          <a:pt x="141" y="359"/>
                        </a:cubicBezTo>
                        <a:cubicBezTo>
                          <a:pt x="397" y="106"/>
                          <a:pt x="397" y="106"/>
                          <a:pt x="397" y="106"/>
                        </a:cubicBezTo>
                        <a:cubicBezTo>
                          <a:pt x="397" y="190"/>
                          <a:pt x="397" y="190"/>
                          <a:pt x="397" y="190"/>
                        </a:cubicBezTo>
                        <a:cubicBezTo>
                          <a:pt x="578" y="66"/>
                          <a:pt x="578" y="66"/>
                          <a:pt x="578" y="66"/>
                        </a:cubicBezTo>
                        <a:cubicBezTo>
                          <a:pt x="541" y="47"/>
                          <a:pt x="500" y="31"/>
                          <a:pt x="453" y="24"/>
                        </a:cubicBezTo>
                        <a:cubicBezTo>
                          <a:pt x="305" y="0"/>
                          <a:pt x="206" y="48"/>
                          <a:pt x="145" y="90"/>
                        </a:cubicBezTo>
                        <a:cubicBezTo>
                          <a:pt x="163" y="103"/>
                          <a:pt x="175" y="124"/>
                          <a:pt x="175" y="148"/>
                        </a:cubicBezTo>
                        <a:cubicBezTo>
                          <a:pt x="175" y="188"/>
                          <a:pt x="143" y="219"/>
                          <a:pt x="104" y="219"/>
                        </a:cubicBezTo>
                        <a:cubicBezTo>
                          <a:pt x="82" y="219"/>
                          <a:pt x="62" y="209"/>
                          <a:pt x="49" y="193"/>
                        </a:cubicBezTo>
                        <a:cubicBezTo>
                          <a:pt x="45" y="203"/>
                          <a:pt x="41" y="213"/>
                          <a:pt x="37" y="224"/>
                        </a:cubicBezTo>
                        <a:cubicBezTo>
                          <a:pt x="37" y="224"/>
                          <a:pt x="0" y="416"/>
                          <a:pt x="86" y="416"/>
                        </a:cubicBezTo>
                        <a:cubicBezTo>
                          <a:pt x="97" y="416"/>
                          <a:pt x="97" y="416"/>
                          <a:pt x="97" y="416"/>
                        </a:cubicBezTo>
                        <a:cubicBezTo>
                          <a:pt x="105" y="450"/>
                          <a:pt x="136" y="476"/>
                          <a:pt x="172" y="476"/>
                        </a:cubicBezTo>
                        <a:cubicBezTo>
                          <a:pt x="208" y="476"/>
                          <a:pt x="238" y="451"/>
                          <a:pt x="247" y="417"/>
                        </a:cubicBezTo>
                        <a:cubicBezTo>
                          <a:pt x="385" y="417"/>
                          <a:pt x="589" y="417"/>
                          <a:pt x="725" y="417"/>
                        </a:cubicBezTo>
                        <a:cubicBezTo>
                          <a:pt x="733" y="450"/>
                          <a:pt x="764" y="476"/>
                          <a:pt x="800" y="476"/>
                        </a:cubicBezTo>
                        <a:cubicBezTo>
                          <a:pt x="836" y="476"/>
                          <a:pt x="867" y="450"/>
                          <a:pt x="874" y="415"/>
                        </a:cubicBezTo>
                        <a:cubicBezTo>
                          <a:pt x="874" y="415"/>
                          <a:pt x="1020" y="416"/>
                          <a:pt x="987" y="289"/>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grpSp>
            <p:grpSp>
              <p:nvGrpSpPr>
                <p:cNvPr id="166" name="Group 42"/>
                <p:cNvGrpSpPr/>
                <p:nvPr/>
              </p:nvGrpSpPr>
              <p:grpSpPr>
                <a:xfrm>
                  <a:off x="8310938" y="2430041"/>
                  <a:ext cx="441378" cy="237146"/>
                  <a:chOff x="5216526" y="2535238"/>
                  <a:chExt cx="958850" cy="449262"/>
                </a:xfrm>
                <a:solidFill>
                  <a:schemeClr val="accent6"/>
                </a:solidFill>
              </p:grpSpPr>
              <p:sp>
                <p:nvSpPr>
                  <p:cNvPr id="281" name="Freeform 130"/>
                  <p:cNvSpPr>
                    <a:spLocks/>
                  </p:cNvSpPr>
                  <p:nvPr/>
                </p:nvSpPr>
                <p:spPr bwMode="auto">
                  <a:xfrm>
                    <a:off x="5284788" y="2644775"/>
                    <a:ext cx="58738" cy="60325"/>
                  </a:xfrm>
                  <a:custGeom>
                    <a:avLst/>
                    <a:gdLst/>
                    <a:ahLst/>
                    <a:cxnLst>
                      <a:cxn ang="0">
                        <a:pos x="54" y="47"/>
                      </a:cxn>
                      <a:cxn ang="0">
                        <a:pos x="46" y="8"/>
                      </a:cxn>
                      <a:cxn ang="0">
                        <a:pos x="8" y="16"/>
                      </a:cxn>
                      <a:cxn ang="0">
                        <a:pos x="16" y="54"/>
                      </a:cxn>
                      <a:cxn ang="0">
                        <a:pos x="54" y="47"/>
                      </a:cxn>
                    </a:cxnLst>
                    <a:rect l="0" t="0" r="r" b="b"/>
                    <a:pathLst>
                      <a:path w="63" h="63">
                        <a:moveTo>
                          <a:pt x="54" y="47"/>
                        </a:moveTo>
                        <a:cubicBezTo>
                          <a:pt x="63" y="34"/>
                          <a:pt x="59" y="17"/>
                          <a:pt x="46" y="8"/>
                        </a:cubicBezTo>
                        <a:cubicBezTo>
                          <a:pt x="34" y="0"/>
                          <a:pt x="17" y="3"/>
                          <a:pt x="8" y="16"/>
                        </a:cubicBezTo>
                        <a:cubicBezTo>
                          <a:pt x="0" y="29"/>
                          <a:pt x="3" y="46"/>
                          <a:pt x="16" y="54"/>
                        </a:cubicBezTo>
                        <a:cubicBezTo>
                          <a:pt x="29" y="63"/>
                          <a:pt x="46" y="59"/>
                          <a:pt x="54" y="47"/>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sp>
                <p:nvSpPr>
                  <p:cNvPr id="282" name="Freeform 131"/>
                  <p:cNvSpPr>
                    <a:spLocks/>
                  </p:cNvSpPr>
                  <p:nvPr/>
                </p:nvSpPr>
                <p:spPr bwMode="auto">
                  <a:xfrm>
                    <a:off x="5216526" y="2535238"/>
                    <a:ext cx="958850" cy="449262"/>
                  </a:xfrm>
                  <a:custGeom>
                    <a:avLst/>
                    <a:gdLst/>
                    <a:ahLst/>
                    <a:cxnLst>
                      <a:cxn ang="0">
                        <a:pos x="987" y="289"/>
                      </a:cxn>
                      <a:cxn ang="0">
                        <a:pos x="717" y="143"/>
                      </a:cxn>
                      <a:cxn ang="0">
                        <a:pos x="588" y="71"/>
                      </a:cxn>
                      <a:cxn ang="0">
                        <a:pos x="350" y="278"/>
                      </a:cxn>
                      <a:cxn ang="0">
                        <a:pos x="358" y="193"/>
                      </a:cxn>
                      <a:cxn ang="0">
                        <a:pos x="141" y="359"/>
                      </a:cxn>
                      <a:cxn ang="0">
                        <a:pos x="397" y="106"/>
                      </a:cxn>
                      <a:cxn ang="0">
                        <a:pos x="397" y="190"/>
                      </a:cxn>
                      <a:cxn ang="0">
                        <a:pos x="578" y="66"/>
                      </a:cxn>
                      <a:cxn ang="0">
                        <a:pos x="453" y="24"/>
                      </a:cxn>
                      <a:cxn ang="0">
                        <a:pos x="145" y="90"/>
                      </a:cxn>
                      <a:cxn ang="0">
                        <a:pos x="175" y="148"/>
                      </a:cxn>
                      <a:cxn ang="0">
                        <a:pos x="104" y="219"/>
                      </a:cxn>
                      <a:cxn ang="0">
                        <a:pos x="49" y="193"/>
                      </a:cxn>
                      <a:cxn ang="0">
                        <a:pos x="37" y="224"/>
                      </a:cxn>
                      <a:cxn ang="0">
                        <a:pos x="86" y="416"/>
                      </a:cxn>
                      <a:cxn ang="0">
                        <a:pos x="97" y="416"/>
                      </a:cxn>
                      <a:cxn ang="0">
                        <a:pos x="172" y="476"/>
                      </a:cxn>
                      <a:cxn ang="0">
                        <a:pos x="247" y="417"/>
                      </a:cxn>
                      <a:cxn ang="0">
                        <a:pos x="725" y="417"/>
                      </a:cxn>
                      <a:cxn ang="0">
                        <a:pos x="800" y="476"/>
                      </a:cxn>
                      <a:cxn ang="0">
                        <a:pos x="874" y="415"/>
                      </a:cxn>
                      <a:cxn ang="0">
                        <a:pos x="987" y="289"/>
                      </a:cxn>
                    </a:cxnLst>
                    <a:rect l="0" t="0" r="r" b="b"/>
                    <a:pathLst>
                      <a:path w="1020" h="476">
                        <a:moveTo>
                          <a:pt x="987" y="289"/>
                        </a:moveTo>
                        <a:cubicBezTo>
                          <a:pt x="958" y="181"/>
                          <a:pt x="784" y="173"/>
                          <a:pt x="717" y="143"/>
                        </a:cubicBezTo>
                        <a:cubicBezTo>
                          <a:pt x="680" y="126"/>
                          <a:pt x="638" y="97"/>
                          <a:pt x="588" y="71"/>
                        </a:cubicBezTo>
                        <a:cubicBezTo>
                          <a:pt x="350" y="278"/>
                          <a:pt x="350" y="278"/>
                          <a:pt x="350" y="278"/>
                        </a:cubicBezTo>
                        <a:cubicBezTo>
                          <a:pt x="358" y="193"/>
                          <a:pt x="358" y="193"/>
                          <a:pt x="358" y="193"/>
                        </a:cubicBezTo>
                        <a:cubicBezTo>
                          <a:pt x="141" y="359"/>
                          <a:pt x="141" y="359"/>
                          <a:pt x="141" y="359"/>
                        </a:cubicBezTo>
                        <a:cubicBezTo>
                          <a:pt x="397" y="106"/>
                          <a:pt x="397" y="106"/>
                          <a:pt x="397" y="106"/>
                        </a:cubicBezTo>
                        <a:cubicBezTo>
                          <a:pt x="397" y="190"/>
                          <a:pt x="397" y="190"/>
                          <a:pt x="397" y="190"/>
                        </a:cubicBezTo>
                        <a:cubicBezTo>
                          <a:pt x="578" y="66"/>
                          <a:pt x="578" y="66"/>
                          <a:pt x="578" y="66"/>
                        </a:cubicBezTo>
                        <a:cubicBezTo>
                          <a:pt x="541" y="47"/>
                          <a:pt x="500" y="31"/>
                          <a:pt x="453" y="24"/>
                        </a:cubicBezTo>
                        <a:cubicBezTo>
                          <a:pt x="305" y="0"/>
                          <a:pt x="206" y="48"/>
                          <a:pt x="145" y="90"/>
                        </a:cubicBezTo>
                        <a:cubicBezTo>
                          <a:pt x="163" y="103"/>
                          <a:pt x="175" y="124"/>
                          <a:pt x="175" y="148"/>
                        </a:cubicBezTo>
                        <a:cubicBezTo>
                          <a:pt x="175" y="188"/>
                          <a:pt x="143" y="219"/>
                          <a:pt x="104" y="219"/>
                        </a:cubicBezTo>
                        <a:cubicBezTo>
                          <a:pt x="82" y="219"/>
                          <a:pt x="62" y="209"/>
                          <a:pt x="49" y="193"/>
                        </a:cubicBezTo>
                        <a:cubicBezTo>
                          <a:pt x="45" y="203"/>
                          <a:pt x="41" y="213"/>
                          <a:pt x="37" y="224"/>
                        </a:cubicBezTo>
                        <a:cubicBezTo>
                          <a:pt x="37" y="224"/>
                          <a:pt x="0" y="416"/>
                          <a:pt x="86" y="416"/>
                        </a:cubicBezTo>
                        <a:cubicBezTo>
                          <a:pt x="97" y="416"/>
                          <a:pt x="97" y="416"/>
                          <a:pt x="97" y="416"/>
                        </a:cubicBezTo>
                        <a:cubicBezTo>
                          <a:pt x="105" y="450"/>
                          <a:pt x="136" y="476"/>
                          <a:pt x="172" y="476"/>
                        </a:cubicBezTo>
                        <a:cubicBezTo>
                          <a:pt x="208" y="476"/>
                          <a:pt x="238" y="451"/>
                          <a:pt x="247" y="417"/>
                        </a:cubicBezTo>
                        <a:cubicBezTo>
                          <a:pt x="385" y="417"/>
                          <a:pt x="589" y="417"/>
                          <a:pt x="725" y="417"/>
                        </a:cubicBezTo>
                        <a:cubicBezTo>
                          <a:pt x="733" y="450"/>
                          <a:pt x="764" y="476"/>
                          <a:pt x="800" y="476"/>
                        </a:cubicBezTo>
                        <a:cubicBezTo>
                          <a:pt x="836" y="476"/>
                          <a:pt x="867" y="450"/>
                          <a:pt x="874" y="415"/>
                        </a:cubicBezTo>
                        <a:cubicBezTo>
                          <a:pt x="874" y="415"/>
                          <a:pt x="1020" y="416"/>
                          <a:pt x="987" y="289"/>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grpSp>
            <p:grpSp>
              <p:nvGrpSpPr>
                <p:cNvPr id="167" name="Group 42"/>
                <p:cNvGrpSpPr/>
                <p:nvPr/>
              </p:nvGrpSpPr>
              <p:grpSpPr>
                <a:xfrm>
                  <a:off x="7472026" y="2647959"/>
                  <a:ext cx="441378" cy="237146"/>
                  <a:chOff x="5216526" y="2535238"/>
                  <a:chExt cx="958850" cy="449262"/>
                </a:xfrm>
                <a:solidFill>
                  <a:schemeClr val="accent6"/>
                </a:solidFill>
              </p:grpSpPr>
              <p:sp>
                <p:nvSpPr>
                  <p:cNvPr id="279" name="Freeform 130"/>
                  <p:cNvSpPr>
                    <a:spLocks/>
                  </p:cNvSpPr>
                  <p:nvPr/>
                </p:nvSpPr>
                <p:spPr bwMode="auto">
                  <a:xfrm>
                    <a:off x="5284788" y="2644775"/>
                    <a:ext cx="58738" cy="60325"/>
                  </a:xfrm>
                  <a:custGeom>
                    <a:avLst/>
                    <a:gdLst/>
                    <a:ahLst/>
                    <a:cxnLst>
                      <a:cxn ang="0">
                        <a:pos x="54" y="47"/>
                      </a:cxn>
                      <a:cxn ang="0">
                        <a:pos x="46" y="8"/>
                      </a:cxn>
                      <a:cxn ang="0">
                        <a:pos x="8" y="16"/>
                      </a:cxn>
                      <a:cxn ang="0">
                        <a:pos x="16" y="54"/>
                      </a:cxn>
                      <a:cxn ang="0">
                        <a:pos x="54" y="47"/>
                      </a:cxn>
                    </a:cxnLst>
                    <a:rect l="0" t="0" r="r" b="b"/>
                    <a:pathLst>
                      <a:path w="63" h="63">
                        <a:moveTo>
                          <a:pt x="54" y="47"/>
                        </a:moveTo>
                        <a:cubicBezTo>
                          <a:pt x="63" y="34"/>
                          <a:pt x="59" y="17"/>
                          <a:pt x="46" y="8"/>
                        </a:cubicBezTo>
                        <a:cubicBezTo>
                          <a:pt x="34" y="0"/>
                          <a:pt x="17" y="3"/>
                          <a:pt x="8" y="16"/>
                        </a:cubicBezTo>
                        <a:cubicBezTo>
                          <a:pt x="0" y="29"/>
                          <a:pt x="3" y="46"/>
                          <a:pt x="16" y="54"/>
                        </a:cubicBezTo>
                        <a:cubicBezTo>
                          <a:pt x="29" y="63"/>
                          <a:pt x="46" y="59"/>
                          <a:pt x="54" y="47"/>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sp>
                <p:nvSpPr>
                  <p:cNvPr id="280" name="Freeform 131"/>
                  <p:cNvSpPr>
                    <a:spLocks/>
                  </p:cNvSpPr>
                  <p:nvPr/>
                </p:nvSpPr>
                <p:spPr bwMode="auto">
                  <a:xfrm>
                    <a:off x="5216526" y="2535238"/>
                    <a:ext cx="958850" cy="449262"/>
                  </a:xfrm>
                  <a:custGeom>
                    <a:avLst/>
                    <a:gdLst/>
                    <a:ahLst/>
                    <a:cxnLst>
                      <a:cxn ang="0">
                        <a:pos x="987" y="289"/>
                      </a:cxn>
                      <a:cxn ang="0">
                        <a:pos x="717" y="143"/>
                      </a:cxn>
                      <a:cxn ang="0">
                        <a:pos x="588" y="71"/>
                      </a:cxn>
                      <a:cxn ang="0">
                        <a:pos x="350" y="278"/>
                      </a:cxn>
                      <a:cxn ang="0">
                        <a:pos x="358" y="193"/>
                      </a:cxn>
                      <a:cxn ang="0">
                        <a:pos x="141" y="359"/>
                      </a:cxn>
                      <a:cxn ang="0">
                        <a:pos x="397" y="106"/>
                      </a:cxn>
                      <a:cxn ang="0">
                        <a:pos x="397" y="190"/>
                      </a:cxn>
                      <a:cxn ang="0">
                        <a:pos x="578" y="66"/>
                      </a:cxn>
                      <a:cxn ang="0">
                        <a:pos x="453" y="24"/>
                      </a:cxn>
                      <a:cxn ang="0">
                        <a:pos x="145" y="90"/>
                      </a:cxn>
                      <a:cxn ang="0">
                        <a:pos x="175" y="148"/>
                      </a:cxn>
                      <a:cxn ang="0">
                        <a:pos x="104" y="219"/>
                      </a:cxn>
                      <a:cxn ang="0">
                        <a:pos x="49" y="193"/>
                      </a:cxn>
                      <a:cxn ang="0">
                        <a:pos x="37" y="224"/>
                      </a:cxn>
                      <a:cxn ang="0">
                        <a:pos x="86" y="416"/>
                      </a:cxn>
                      <a:cxn ang="0">
                        <a:pos x="97" y="416"/>
                      </a:cxn>
                      <a:cxn ang="0">
                        <a:pos x="172" y="476"/>
                      </a:cxn>
                      <a:cxn ang="0">
                        <a:pos x="247" y="417"/>
                      </a:cxn>
                      <a:cxn ang="0">
                        <a:pos x="725" y="417"/>
                      </a:cxn>
                      <a:cxn ang="0">
                        <a:pos x="800" y="476"/>
                      </a:cxn>
                      <a:cxn ang="0">
                        <a:pos x="874" y="415"/>
                      </a:cxn>
                      <a:cxn ang="0">
                        <a:pos x="987" y="289"/>
                      </a:cxn>
                    </a:cxnLst>
                    <a:rect l="0" t="0" r="r" b="b"/>
                    <a:pathLst>
                      <a:path w="1020" h="476">
                        <a:moveTo>
                          <a:pt x="987" y="289"/>
                        </a:moveTo>
                        <a:cubicBezTo>
                          <a:pt x="958" y="181"/>
                          <a:pt x="784" y="173"/>
                          <a:pt x="717" y="143"/>
                        </a:cubicBezTo>
                        <a:cubicBezTo>
                          <a:pt x="680" y="126"/>
                          <a:pt x="638" y="97"/>
                          <a:pt x="588" y="71"/>
                        </a:cubicBezTo>
                        <a:cubicBezTo>
                          <a:pt x="350" y="278"/>
                          <a:pt x="350" y="278"/>
                          <a:pt x="350" y="278"/>
                        </a:cubicBezTo>
                        <a:cubicBezTo>
                          <a:pt x="358" y="193"/>
                          <a:pt x="358" y="193"/>
                          <a:pt x="358" y="193"/>
                        </a:cubicBezTo>
                        <a:cubicBezTo>
                          <a:pt x="141" y="359"/>
                          <a:pt x="141" y="359"/>
                          <a:pt x="141" y="359"/>
                        </a:cubicBezTo>
                        <a:cubicBezTo>
                          <a:pt x="397" y="106"/>
                          <a:pt x="397" y="106"/>
                          <a:pt x="397" y="106"/>
                        </a:cubicBezTo>
                        <a:cubicBezTo>
                          <a:pt x="397" y="190"/>
                          <a:pt x="397" y="190"/>
                          <a:pt x="397" y="190"/>
                        </a:cubicBezTo>
                        <a:cubicBezTo>
                          <a:pt x="578" y="66"/>
                          <a:pt x="578" y="66"/>
                          <a:pt x="578" y="66"/>
                        </a:cubicBezTo>
                        <a:cubicBezTo>
                          <a:pt x="541" y="47"/>
                          <a:pt x="500" y="31"/>
                          <a:pt x="453" y="24"/>
                        </a:cubicBezTo>
                        <a:cubicBezTo>
                          <a:pt x="305" y="0"/>
                          <a:pt x="206" y="48"/>
                          <a:pt x="145" y="90"/>
                        </a:cubicBezTo>
                        <a:cubicBezTo>
                          <a:pt x="163" y="103"/>
                          <a:pt x="175" y="124"/>
                          <a:pt x="175" y="148"/>
                        </a:cubicBezTo>
                        <a:cubicBezTo>
                          <a:pt x="175" y="188"/>
                          <a:pt x="143" y="219"/>
                          <a:pt x="104" y="219"/>
                        </a:cubicBezTo>
                        <a:cubicBezTo>
                          <a:pt x="82" y="219"/>
                          <a:pt x="62" y="209"/>
                          <a:pt x="49" y="193"/>
                        </a:cubicBezTo>
                        <a:cubicBezTo>
                          <a:pt x="45" y="203"/>
                          <a:pt x="41" y="213"/>
                          <a:pt x="37" y="224"/>
                        </a:cubicBezTo>
                        <a:cubicBezTo>
                          <a:pt x="37" y="224"/>
                          <a:pt x="0" y="416"/>
                          <a:pt x="86" y="416"/>
                        </a:cubicBezTo>
                        <a:cubicBezTo>
                          <a:pt x="97" y="416"/>
                          <a:pt x="97" y="416"/>
                          <a:pt x="97" y="416"/>
                        </a:cubicBezTo>
                        <a:cubicBezTo>
                          <a:pt x="105" y="450"/>
                          <a:pt x="136" y="476"/>
                          <a:pt x="172" y="476"/>
                        </a:cubicBezTo>
                        <a:cubicBezTo>
                          <a:pt x="208" y="476"/>
                          <a:pt x="238" y="451"/>
                          <a:pt x="247" y="417"/>
                        </a:cubicBezTo>
                        <a:cubicBezTo>
                          <a:pt x="385" y="417"/>
                          <a:pt x="589" y="417"/>
                          <a:pt x="725" y="417"/>
                        </a:cubicBezTo>
                        <a:cubicBezTo>
                          <a:pt x="733" y="450"/>
                          <a:pt x="764" y="476"/>
                          <a:pt x="800" y="476"/>
                        </a:cubicBezTo>
                        <a:cubicBezTo>
                          <a:pt x="836" y="476"/>
                          <a:pt x="867" y="450"/>
                          <a:pt x="874" y="415"/>
                        </a:cubicBezTo>
                        <a:cubicBezTo>
                          <a:pt x="874" y="415"/>
                          <a:pt x="1020" y="416"/>
                          <a:pt x="987" y="289"/>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grpSp>
            <p:grpSp>
              <p:nvGrpSpPr>
                <p:cNvPr id="170" name="Group 42"/>
                <p:cNvGrpSpPr/>
                <p:nvPr/>
              </p:nvGrpSpPr>
              <p:grpSpPr>
                <a:xfrm>
                  <a:off x="7893618" y="2647959"/>
                  <a:ext cx="441378" cy="237146"/>
                  <a:chOff x="5216526" y="2535238"/>
                  <a:chExt cx="958850" cy="449262"/>
                </a:xfrm>
                <a:solidFill>
                  <a:schemeClr val="accent6"/>
                </a:solidFill>
              </p:grpSpPr>
              <p:sp>
                <p:nvSpPr>
                  <p:cNvPr id="277" name="Freeform 130"/>
                  <p:cNvSpPr>
                    <a:spLocks/>
                  </p:cNvSpPr>
                  <p:nvPr/>
                </p:nvSpPr>
                <p:spPr bwMode="auto">
                  <a:xfrm>
                    <a:off x="5284788" y="2644775"/>
                    <a:ext cx="58738" cy="60325"/>
                  </a:xfrm>
                  <a:custGeom>
                    <a:avLst/>
                    <a:gdLst/>
                    <a:ahLst/>
                    <a:cxnLst>
                      <a:cxn ang="0">
                        <a:pos x="54" y="47"/>
                      </a:cxn>
                      <a:cxn ang="0">
                        <a:pos x="46" y="8"/>
                      </a:cxn>
                      <a:cxn ang="0">
                        <a:pos x="8" y="16"/>
                      </a:cxn>
                      <a:cxn ang="0">
                        <a:pos x="16" y="54"/>
                      </a:cxn>
                      <a:cxn ang="0">
                        <a:pos x="54" y="47"/>
                      </a:cxn>
                    </a:cxnLst>
                    <a:rect l="0" t="0" r="r" b="b"/>
                    <a:pathLst>
                      <a:path w="63" h="63">
                        <a:moveTo>
                          <a:pt x="54" y="47"/>
                        </a:moveTo>
                        <a:cubicBezTo>
                          <a:pt x="63" y="34"/>
                          <a:pt x="59" y="17"/>
                          <a:pt x="46" y="8"/>
                        </a:cubicBezTo>
                        <a:cubicBezTo>
                          <a:pt x="34" y="0"/>
                          <a:pt x="17" y="3"/>
                          <a:pt x="8" y="16"/>
                        </a:cubicBezTo>
                        <a:cubicBezTo>
                          <a:pt x="0" y="29"/>
                          <a:pt x="3" y="46"/>
                          <a:pt x="16" y="54"/>
                        </a:cubicBezTo>
                        <a:cubicBezTo>
                          <a:pt x="29" y="63"/>
                          <a:pt x="46" y="59"/>
                          <a:pt x="54" y="47"/>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sp>
                <p:nvSpPr>
                  <p:cNvPr id="278" name="Freeform 131"/>
                  <p:cNvSpPr>
                    <a:spLocks/>
                  </p:cNvSpPr>
                  <p:nvPr/>
                </p:nvSpPr>
                <p:spPr bwMode="auto">
                  <a:xfrm>
                    <a:off x="5216526" y="2535238"/>
                    <a:ext cx="958850" cy="449262"/>
                  </a:xfrm>
                  <a:custGeom>
                    <a:avLst/>
                    <a:gdLst/>
                    <a:ahLst/>
                    <a:cxnLst>
                      <a:cxn ang="0">
                        <a:pos x="987" y="289"/>
                      </a:cxn>
                      <a:cxn ang="0">
                        <a:pos x="717" y="143"/>
                      </a:cxn>
                      <a:cxn ang="0">
                        <a:pos x="588" y="71"/>
                      </a:cxn>
                      <a:cxn ang="0">
                        <a:pos x="350" y="278"/>
                      </a:cxn>
                      <a:cxn ang="0">
                        <a:pos x="358" y="193"/>
                      </a:cxn>
                      <a:cxn ang="0">
                        <a:pos x="141" y="359"/>
                      </a:cxn>
                      <a:cxn ang="0">
                        <a:pos x="397" y="106"/>
                      </a:cxn>
                      <a:cxn ang="0">
                        <a:pos x="397" y="190"/>
                      </a:cxn>
                      <a:cxn ang="0">
                        <a:pos x="578" y="66"/>
                      </a:cxn>
                      <a:cxn ang="0">
                        <a:pos x="453" y="24"/>
                      </a:cxn>
                      <a:cxn ang="0">
                        <a:pos x="145" y="90"/>
                      </a:cxn>
                      <a:cxn ang="0">
                        <a:pos x="175" y="148"/>
                      </a:cxn>
                      <a:cxn ang="0">
                        <a:pos x="104" y="219"/>
                      </a:cxn>
                      <a:cxn ang="0">
                        <a:pos x="49" y="193"/>
                      </a:cxn>
                      <a:cxn ang="0">
                        <a:pos x="37" y="224"/>
                      </a:cxn>
                      <a:cxn ang="0">
                        <a:pos x="86" y="416"/>
                      </a:cxn>
                      <a:cxn ang="0">
                        <a:pos x="97" y="416"/>
                      </a:cxn>
                      <a:cxn ang="0">
                        <a:pos x="172" y="476"/>
                      </a:cxn>
                      <a:cxn ang="0">
                        <a:pos x="247" y="417"/>
                      </a:cxn>
                      <a:cxn ang="0">
                        <a:pos x="725" y="417"/>
                      </a:cxn>
                      <a:cxn ang="0">
                        <a:pos x="800" y="476"/>
                      </a:cxn>
                      <a:cxn ang="0">
                        <a:pos x="874" y="415"/>
                      </a:cxn>
                      <a:cxn ang="0">
                        <a:pos x="987" y="289"/>
                      </a:cxn>
                    </a:cxnLst>
                    <a:rect l="0" t="0" r="r" b="b"/>
                    <a:pathLst>
                      <a:path w="1020" h="476">
                        <a:moveTo>
                          <a:pt x="987" y="289"/>
                        </a:moveTo>
                        <a:cubicBezTo>
                          <a:pt x="958" y="181"/>
                          <a:pt x="784" y="173"/>
                          <a:pt x="717" y="143"/>
                        </a:cubicBezTo>
                        <a:cubicBezTo>
                          <a:pt x="680" y="126"/>
                          <a:pt x="638" y="97"/>
                          <a:pt x="588" y="71"/>
                        </a:cubicBezTo>
                        <a:cubicBezTo>
                          <a:pt x="350" y="278"/>
                          <a:pt x="350" y="278"/>
                          <a:pt x="350" y="278"/>
                        </a:cubicBezTo>
                        <a:cubicBezTo>
                          <a:pt x="358" y="193"/>
                          <a:pt x="358" y="193"/>
                          <a:pt x="358" y="193"/>
                        </a:cubicBezTo>
                        <a:cubicBezTo>
                          <a:pt x="141" y="359"/>
                          <a:pt x="141" y="359"/>
                          <a:pt x="141" y="359"/>
                        </a:cubicBezTo>
                        <a:cubicBezTo>
                          <a:pt x="397" y="106"/>
                          <a:pt x="397" y="106"/>
                          <a:pt x="397" y="106"/>
                        </a:cubicBezTo>
                        <a:cubicBezTo>
                          <a:pt x="397" y="190"/>
                          <a:pt x="397" y="190"/>
                          <a:pt x="397" y="190"/>
                        </a:cubicBezTo>
                        <a:cubicBezTo>
                          <a:pt x="578" y="66"/>
                          <a:pt x="578" y="66"/>
                          <a:pt x="578" y="66"/>
                        </a:cubicBezTo>
                        <a:cubicBezTo>
                          <a:pt x="541" y="47"/>
                          <a:pt x="500" y="31"/>
                          <a:pt x="453" y="24"/>
                        </a:cubicBezTo>
                        <a:cubicBezTo>
                          <a:pt x="305" y="0"/>
                          <a:pt x="206" y="48"/>
                          <a:pt x="145" y="90"/>
                        </a:cubicBezTo>
                        <a:cubicBezTo>
                          <a:pt x="163" y="103"/>
                          <a:pt x="175" y="124"/>
                          <a:pt x="175" y="148"/>
                        </a:cubicBezTo>
                        <a:cubicBezTo>
                          <a:pt x="175" y="188"/>
                          <a:pt x="143" y="219"/>
                          <a:pt x="104" y="219"/>
                        </a:cubicBezTo>
                        <a:cubicBezTo>
                          <a:pt x="82" y="219"/>
                          <a:pt x="62" y="209"/>
                          <a:pt x="49" y="193"/>
                        </a:cubicBezTo>
                        <a:cubicBezTo>
                          <a:pt x="45" y="203"/>
                          <a:pt x="41" y="213"/>
                          <a:pt x="37" y="224"/>
                        </a:cubicBezTo>
                        <a:cubicBezTo>
                          <a:pt x="37" y="224"/>
                          <a:pt x="0" y="416"/>
                          <a:pt x="86" y="416"/>
                        </a:cubicBezTo>
                        <a:cubicBezTo>
                          <a:pt x="97" y="416"/>
                          <a:pt x="97" y="416"/>
                          <a:pt x="97" y="416"/>
                        </a:cubicBezTo>
                        <a:cubicBezTo>
                          <a:pt x="105" y="450"/>
                          <a:pt x="136" y="476"/>
                          <a:pt x="172" y="476"/>
                        </a:cubicBezTo>
                        <a:cubicBezTo>
                          <a:pt x="208" y="476"/>
                          <a:pt x="238" y="451"/>
                          <a:pt x="247" y="417"/>
                        </a:cubicBezTo>
                        <a:cubicBezTo>
                          <a:pt x="385" y="417"/>
                          <a:pt x="589" y="417"/>
                          <a:pt x="725" y="417"/>
                        </a:cubicBezTo>
                        <a:cubicBezTo>
                          <a:pt x="733" y="450"/>
                          <a:pt x="764" y="476"/>
                          <a:pt x="800" y="476"/>
                        </a:cubicBezTo>
                        <a:cubicBezTo>
                          <a:pt x="836" y="476"/>
                          <a:pt x="867" y="450"/>
                          <a:pt x="874" y="415"/>
                        </a:cubicBezTo>
                        <a:cubicBezTo>
                          <a:pt x="874" y="415"/>
                          <a:pt x="1020" y="416"/>
                          <a:pt x="987" y="289"/>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grpSp>
            <p:grpSp>
              <p:nvGrpSpPr>
                <p:cNvPr id="171" name="Group 42"/>
                <p:cNvGrpSpPr/>
                <p:nvPr/>
              </p:nvGrpSpPr>
              <p:grpSpPr>
                <a:xfrm>
                  <a:off x="8315211" y="2647959"/>
                  <a:ext cx="441378" cy="237146"/>
                  <a:chOff x="5216526" y="2535238"/>
                  <a:chExt cx="958850" cy="449262"/>
                </a:xfrm>
                <a:solidFill>
                  <a:schemeClr val="accent6"/>
                </a:solidFill>
              </p:grpSpPr>
              <p:sp>
                <p:nvSpPr>
                  <p:cNvPr id="275" name="Freeform 130"/>
                  <p:cNvSpPr>
                    <a:spLocks/>
                  </p:cNvSpPr>
                  <p:nvPr/>
                </p:nvSpPr>
                <p:spPr bwMode="auto">
                  <a:xfrm>
                    <a:off x="5284788" y="2644775"/>
                    <a:ext cx="58738" cy="60325"/>
                  </a:xfrm>
                  <a:custGeom>
                    <a:avLst/>
                    <a:gdLst/>
                    <a:ahLst/>
                    <a:cxnLst>
                      <a:cxn ang="0">
                        <a:pos x="54" y="47"/>
                      </a:cxn>
                      <a:cxn ang="0">
                        <a:pos x="46" y="8"/>
                      </a:cxn>
                      <a:cxn ang="0">
                        <a:pos x="8" y="16"/>
                      </a:cxn>
                      <a:cxn ang="0">
                        <a:pos x="16" y="54"/>
                      </a:cxn>
                      <a:cxn ang="0">
                        <a:pos x="54" y="47"/>
                      </a:cxn>
                    </a:cxnLst>
                    <a:rect l="0" t="0" r="r" b="b"/>
                    <a:pathLst>
                      <a:path w="63" h="63">
                        <a:moveTo>
                          <a:pt x="54" y="47"/>
                        </a:moveTo>
                        <a:cubicBezTo>
                          <a:pt x="63" y="34"/>
                          <a:pt x="59" y="17"/>
                          <a:pt x="46" y="8"/>
                        </a:cubicBezTo>
                        <a:cubicBezTo>
                          <a:pt x="34" y="0"/>
                          <a:pt x="17" y="3"/>
                          <a:pt x="8" y="16"/>
                        </a:cubicBezTo>
                        <a:cubicBezTo>
                          <a:pt x="0" y="29"/>
                          <a:pt x="3" y="46"/>
                          <a:pt x="16" y="54"/>
                        </a:cubicBezTo>
                        <a:cubicBezTo>
                          <a:pt x="29" y="63"/>
                          <a:pt x="46" y="59"/>
                          <a:pt x="54" y="47"/>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sp>
                <p:nvSpPr>
                  <p:cNvPr id="276" name="Freeform 131"/>
                  <p:cNvSpPr>
                    <a:spLocks/>
                  </p:cNvSpPr>
                  <p:nvPr/>
                </p:nvSpPr>
                <p:spPr bwMode="auto">
                  <a:xfrm>
                    <a:off x="5216526" y="2535238"/>
                    <a:ext cx="958850" cy="449262"/>
                  </a:xfrm>
                  <a:custGeom>
                    <a:avLst/>
                    <a:gdLst/>
                    <a:ahLst/>
                    <a:cxnLst>
                      <a:cxn ang="0">
                        <a:pos x="987" y="289"/>
                      </a:cxn>
                      <a:cxn ang="0">
                        <a:pos x="717" y="143"/>
                      </a:cxn>
                      <a:cxn ang="0">
                        <a:pos x="588" y="71"/>
                      </a:cxn>
                      <a:cxn ang="0">
                        <a:pos x="350" y="278"/>
                      </a:cxn>
                      <a:cxn ang="0">
                        <a:pos x="358" y="193"/>
                      </a:cxn>
                      <a:cxn ang="0">
                        <a:pos x="141" y="359"/>
                      </a:cxn>
                      <a:cxn ang="0">
                        <a:pos x="397" y="106"/>
                      </a:cxn>
                      <a:cxn ang="0">
                        <a:pos x="397" y="190"/>
                      </a:cxn>
                      <a:cxn ang="0">
                        <a:pos x="578" y="66"/>
                      </a:cxn>
                      <a:cxn ang="0">
                        <a:pos x="453" y="24"/>
                      </a:cxn>
                      <a:cxn ang="0">
                        <a:pos x="145" y="90"/>
                      </a:cxn>
                      <a:cxn ang="0">
                        <a:pos x="175" y="148"/>
                      </a:cxn>
                      <a:cxn ang="0">
                        <a:pos x="104" y="219"/>
                      </a:cxn>
                      <a:cxn ang="0">
                        <a:pos x="49" y="193"/>
                      </a:cxn>
                      <a:cxn ang="0">
                        <a:pos x="37" y="224"/>
                      </a:cxn>
                      <a:cxn ang="0">
                        <a:pos x="86" y="416"/>
                      </a:cxn>
                      <a:cxn ang="0">
                        <a:pos x="97" y="416"/>
                      </a:cxn>
                      <a:cxn ang="0">
                        <a:pos x="172" y="476"/>
                      </a:cxn>
                      <a:cxn ang="0">
                        <a:pos x="247" y="417"/>
                      </a:cxn>
                      <a:cxn ang="0">
                        <a:pos x="725" y="417"/>
                      </a:cxn>
                      <a:cxn ang="0">
                        <a:pos x="800" y="476"/>
                      </a:cxn>
                      <a:cxn ang="0">
                        <a:pos x="874" y="415"/>
                      </a:cxn>
                      <a:cxn ang="0">
                        <a:pos x="987" y="289"/>
                      </a:cxn>
                    </a:cxnLst>
                    <a:rect l="0" t="0" r="r" b="b"/>
                    <a:pathLst>
                      <a:path w="1020" h="476">
                        <a:moveTo>
                          <a:pt x="987" y="289"/>
                        </a:moveTo>
                        <a:cubicBezTo>
                          <a:pt x="958" y="181"/>
                          <a:pt x="784" y="173"/>
                          <a:pt x="717" y="143"/>
                        </a:cubicBezTo>
                        <a:cubicBezTo>
                          <a:pt x="680" y="126"/>
                          <a:pt x="638" y="97"/>
                          <a:pt x="588" y="71"/>
                        </a:cubicBezTo>
                        <a:cubicBezTo>
                          <a:pt x="350" y="278"/>
                          <a:pt x="350" y="278"/>
                          <a:pt x="350" y="278"/>
                        </a:cubicBezTo>
                        <a:cubicBezTo>
                          <a:pt x="358" y="193"/>
                          <a:pt x="358" y="193"/>
                          <a:pt x="358" y="193"/>
                        </a:cubicBezTo>
                        <a:cubicBezTo>
                          <a:pt x="141" y="359"/>
                          <a:pt x="141" y="359"/>
                          <a:pt x="141" y="359"/>
                        </a:cubicBezTo>
                        <a:cubicBezTo>
                          <a:pt x="397" y="106"/>
                          <a:pt x="397" y="106"/>
                          <a:pt x="397" y="106"/>
                        </a:cubicBezTo>
                        <a:cubicBezTo>
                          <a:pt x="397" y="190"/>
                          <a:pt x="397" y="190"/>
                          <a:pt x="397" y="190"/>
                        </a:cubicBezTo>
                        <a:cubicBezTo>
                          <a:pt x="578" y="66"/>
                          <a:pt x="578" y="66"/>
                          <a:pt x="578" y="66"/>
                        </a:cubicBezTo>
                        <a:cubicBezTo>
                          <a:pt x="541" y="47"/>
                          <a:pt x="500" y="31"/>
                          <a:pt x="453" y="24"/>
                        </a:cubicBezTo>
                        <a:cubicBezTo>
                          <a:pt x="305" y="0"/>
                          <a:pt x="206" y="48"/>
                          <a:pt x="145" y="90"/>
                        </a:cubicBezTo>
                        <a:cubicBezTo>
                          <a:pt x="163" y="103"/>
                          <a:pt x="175" y="124"/>
                          <a:pt x="175" y="148"/>
                        </a:cubicBezTo>
                        <a:cubicBezTo>
                          <a:pt x="175" y="188"/>
                          <a:pt x="143" y="219"/>
                          <a:pt x="104" y="219"/>
                        </a:cubicBezTo>
                        <a:cubicBezTo>
                          <a:pt x="82" y="219"/>
                          <a:pt x="62" y="209"/>
                          <a:pt x="49" y="193"/>
                        </a:cubicBezTo>
                        <a:cubicBezTo>
                          <a:pt x="45" y="203"/>
                          <a:pt x="41" y="213"/>
                          <a:pt x="37" y="224"/>
                        </a:cubicBezTo>
                        <a:cubicBezTo>
                          <a:pt x="37" y="224"/>
                          <a:pt x="0" y="416"/>
                          <a:pt x="86" y="416"/>
                        </a:cubicBezTo>
                        <a:cubicBezTo>
                          <a:pt x="97" y="416"/>
                          <a:pt x="97" y="416"/>
                          <a:pt x="97" y="416"/>
                        </a:cubicBezTo>
                        <a:cubicBezTo>
                          <a:pt x="105" y="450"/>
                          <a:pt x="136" y="476"/>
                          <a:pt x="172" y="476"/>
                        </a:cubicBezTo>
                        <a:cubicBezTo>
                          <a:pt x="208" y="476"/>
                          <a:pt x="238" y="451"/>
                          <a:pt x="247" y="417"/>
                        </a:cubicBezTo>
                        <a:cubicBezTo>
                          <a:pt x="385" y="417"/>
                          <a:pt x="589" y="417"/>
                          <a:pt x="725" y="417"/>
                        </a:cubicBezTo>
                        <a:cubicBezTo>
                          <a:pt x="733" y="450"/>
                          <a:pt x="764" y="476"/>
                          <a:pt x="800" y="476"/>
                        </a:cubicBezTo>
                        <a:cubicBezTo>
                          <a:pt x="836" y="476"/>
                          <a:pt x="867" y="450"/>
                          <a:pt x="874" y="415"/>
                        </a:cubicBezTo>
                        <a:cubicBezTo>
                          <a:pt x="874" y="415"/>
                          <a:pt x="1020" y="416"/>
                          <a:pt x="987" y="289"/>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grpSp>
            <p:grpSp>
              <p:nvGrpSpPr>
                <p:cNvPr id="180" name="Group 42"/>
                <p:cNvGrpSpPr/>
                <p:nvPr/>
              </p:nvGrpSpPr>
              <p:grpSpPr>
                <a:xfrm>
                  <a:off x="7459207" y="2430041"/>
                  <a:ext cx="441378" cy="237146"/>
                  <a:chOff x="5216526" y="2535238"/>
                  <a:chExt cx="958850" cy="449262"/>
                </a:xfrm>
                <a:solidFill>
                  <a:schemeClr val="accent6"/>
                </a:solidFill>
              </p:grpSpPr>
              <p:sp>
                <p:nvSpPr>
                  <p:cNvPr id="273" name="Freeform 130"/>
                  <p:cNvSpPr>
                    <a:spLocks/>
                  </p:cNvSpPr>
                  <p:nvPr/>
                </p:nvSpPr>
                <p:spPr bwMode="auto">
                  <a:xfrm>
                    <a:off x="5284788" y="2644775"/>
                    <a:ext cx="58738" cy="60325"/>
                  </a:xfrm>
                  <a:custGeom>
                    <a:avLst/>
                    <a:gdLst/>
                    <a:ahLst/>
                    <a:cxnLst>
                      <a:cxn ang="0">
                        <a:pos x="54" y="47"/>
                      </a:cxn>
                      <a:cxn ang="0">
                        <a:pos x="46" y="8"/>
                      </a:cxn>
                      <a:cxn ang="0">
                        <a:pos x="8" y="16"/>
                      </a:cxn>
                      <a:cxn ang="0">
                        <a:pos x="16" y="54"/>
                      </a:cxn>
                      <a:cxn ang="0">
                        <a:pos x="54" y="47"/>
                      </a:cxn>
                    </a:cxnLst>
                    <a:rect l="0" t="0" r="r" b="b"/>
                    <a:pathLst>
                      <a:path w="63" h="63">
                        <a:moveTo>
                          <a:pt x="54" y="47"/>
                        </a:moveTo>
                        <a:cubicBezTo>
                          <a:pt x="63" y="34"/>
                          <a:pt x="59" y="17"/>
                          <a:pt x="46" y="8"/>
                        </a:cubicBezTo>
                        <a:cubicBezTo>
                          <a:pt x="34" y="0"/>
                          <a:pt x="17" y="3"/>
                          <a:pt x="8" y="16"/>
                        </a:cubicBezTo>
                        <a:cubicBezTo>
                          <a:pt x="0" y="29"/>
                          <a:pt x="3" y="46"/>
                          <a:pt x="16" y="54"/>
                        </a:cubicBezTo>
                        <a:cubicBezTo>
                          <a:pt x="29" y="63"/>
                          <a:pt x="46" y="59"/>
                          <a:pt x="54" y="47"/>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sp>
                <p:nvSpPr>
                  <p:cNvPr id="274" name="Freeform 131"/>
                  <p:cNvSpPr>
                    <a:spLocks/>
                  </p:cNvSpPr>
                  <p:nvPr/>
                </p:nvSpPr>
                <p:spPr bwMode="auto">
                  <a:xfrm>
                    <a:off x="5216526" y="2535238"/>
                    <a:ext cx="958850" cy="449262"/>
                  </a:xfrm>
                  <a:custGeom>
                    <a:avLst/>
                    <a:gdLst/>
                    <a:ahLst/>
                    <a:cxnLst>
                      <a:cxn ang="0">
                        <a:pos x="987" y="289"/>
                      </a:cxn>
                      <a:cxn ang="0">
                        <a:pos x="717" y="143"/>
                      </a:cxn>
                      <a:cxn ang="0">
                        <a:pos x="588" y="71"/>
                      </a:cxn>
                      <a:cxn ang="0">
                        <a:pos x="350" y="278"/>
                      </a:cxn>
                      <a:cxn ang="0">
                        <a:pos x="358" y="193"/>
                      </a:cxn>
                      <a:cxn ang="0">
                        <a:pos x="141" y="359"/>
                      </a:cxn>
                      <a:cxn ang="0">
                        <a:pos x="397" y="106"/>
                      </a:cxn>
                      <a:cxn ang="0">
                        <a:pos x="397" y="190"/>
                      </a:cxn>
                      <a:cxn ang="0">
                        <a:pos x="578" y="66"/>
                      </a:cxn>
                      <a:cxn ang="0">
                        <a:pos x="453" y="24"/>
                      </a:cxn>
                      <a:cxn ang="0">
                        <a:pos x="145" y="90"/>
                      </a:cxn>
                      <a:cxn ang="0">
                        <a:pos x="175" y="148"/>
                      </a:cxn>
                      <a:cxn ang="0">
                        <a:pos x="104" y="219"/>
                      </a:cxn>
                      <a:cxn ang="0">
                        <a:pos x="49" y="193"/>
                      </a:cxn>
                      <a:cxn ang="0">
                        <a:pos x="37" y="224"/>
                      </a:cxn>
                      <a:cxn ang="0">
                        <a:pos x="86" y="416"/>
                      </a:cxn>
                      <a:cxn ang="0">
                        <a:pos x="97" y="416"/>
                      </a:cxn>
                      <a:cxn ang="0">
                        <a:pos x="172" y="476"/>
                      </a:cxn>
                      <a:cxn ang="0">
                        <a:pos x="247" y="417"/>
                      </a:cxn>
                      <a:cxn ang="0">
                        <a:pos x="725" y="417"/>
                      </a:cxn>
                      <a:cxn ang="0">
                        <a:pos x="800" y="476"/>
                      </a:cxn>
                      <a:cxn ang="0">
                        <a:pos x="874" y="415"/>
                      </a:cxn>
                      <a:cxn ang="0">
                        <a:pos x="987" y="289"/>
                      </a:cxn>
                    </a:cxnLst>
                    <a:rect l="0" t="0" r="r" b="b"/>
                    <a:pathLst>
                      <a:path w="1020" h="476">
                        <a:moveTo>
                          <a:pt x="987" y="289"/>
                        </a:moveTo>
                        <a:cubicBezTo>
                          <a:pt x="958" y="181"/>
                          <a:pt x="784" y="173"/>
                          <a:pt x="717" y="143"/>
                        </a:cubicBezTo>
                        <a:cubicBezTo>
                          <a:pt x="680" y="126"/>
                          <a:pt x="638" y="97"/>
                          <a:pt x="588" y="71"/>
                        </a:cubicBezTo>
                        <a:cubicBezTo>
                          <a:pt x="350" y="278"/>
                          <a:pt x="350" y="278"/>
                          <a:pt x="350" y="278"/>
                        </a:cubicBezTo>
                        <a:cubicBezTo>
                          <a:pt x="358" y="193"/>
                          <a:pt x="358" y="193"/>
                          <a:pt x="358" y="193"/>
                        </a:cubicBezTo>
                        <a:cubicBezTo>
                          <a:pt x="141" y="359"/>
                          <a:pt x="141" y="359"/>
                          <a:pt x="141" y="359"/>
                        </a:cubicBezTo>
                        <a:cubicBezTo>
                          <a:pt x="397" y="106"/>
                          <a:pt x="397" y="106"/>
                          <a:pt x="397" y="106"/>
                        </a:cubicBezTo>
                        <a:cubicBezTo>
                          <a:pt x="397" y="190"/>
                          <a:pt x="397" y="190"/>
                          <a:pt x="397" y="190"/>
                        </a:cubicBezTo>
                        <a:cubicBezTo>
                          <a:pt x="578" y="66"/>
                          <a:pt x="578" y="66"/>
                          <a:pt x="578" y="66"/>
                        </a:cubicBezTo>
                        <a:cubicBezTo>
                          <a:pt x="541" y="47"/>
                          <a:pt x="500" y="31"/>
                          <a:pt x="453" y="24"/>
                        </a:cubicBezTo>
                        <a:cubicBezTo>
                          <a:pt x="305" y="0"/>
                          <a:pt x="206" y="48"/>
                          <a:pt x="145" y="90"/>
                        </a:cubicBezTo>
                        <a:cubicBezTo>
                          <a:pt x="163" y="103"/>
                          <a:pt x="175" y="124"/>
                          <a:pt x="175" y="148"/>
                        </a:cubicBezTo>
                        <a:cubicBezTo>
                          <a:pt x="175" y="188"/>
                          <a:pt x="143" y="219"/>
                          <a:pt x="104" y="219"/>
                        </a:cubicBezTo>
                        <a:cubicBezTo>
                          <a:pt x="82" y="219"/>
                          <a:pt x="62" y="209"/>
                          <a:pt x="49" y="193"/>
                        </a:cubicBezTo>
                        <a:cubicBezTo>
                          <a:pt x="45" y="203"/>
                          <a:pt x="41" y="213"/>
                          <a:pt x="37" y="224"/>
                        </a:cubicBezTo>
                        <a:cubicBezTo>
                          <a:pt x="37" y="224"/>
                          <a:pt x="0" y="416"/>
                          <a:pt x="86" y="416"/>
                        </a:cubicBezTo>
                        <a:cubicBezTo>
                          <a:pt x="97" y="416"/>
                          <a:pt x="97" y="416"/>
                          <a:pt x="97" y="416"/>
                        </a:cubicBezTo>
                        <a:cubicBezTo>
                          <a:pt x="105" y="450"/>
                          <a:pt x="136" y="476"/>
                          <a:pt x="172" y="476"/>
                        </a:cubicBezTo>
                        <a:cubicBezTo>
                          <a:pt x="208" y="476"/>
                          <a:pt x="238" y="451"/>
                          <a:pt x="247" y="417"/>
                        </a:cubicBezTo>
                        <a:cubicBezTo>
                          <a:pt x="385" y="417"/>
                          <a:pt x="589" y="417"/>
                          <a:pt x="725" y="417"/>
                        </a:cubicBezTo>
                        <a:cubicBezTo>
                          <a:pt x="733" y="450"/>
                          <a:pt x="764" y="476"/>
                          <a:pt x="800" y="476"/>
                        </a:cubicBezTo>
                        <a:cubicBezTo>
                          <a:pt x="836" y="476"/>
                          <a:pt x="867" y="450"/>
                          <a:pt x="874" y="415"/>
                        </a:cubicBezTo>
                        <a:cubicBezTo>
                          <a:pt x="874" y="415"/>
                          <a:pt x="1020" y="416"/>
                          <a:pt x="987" y="289"/>
                        </a:cubicBezTo>
                        <a:close/>
                      </a:path>
                    </a:pathLst>
                  </a:custGeom>
                  <a:grpFill/>
                  <a:ln w="9525">
                    <a:noFill/>
                    <a:round/>
                    <a:headEnd/>
                    <a:tailEnd/>
                  </a:ln>
                </p:spPr>
                <p:txBody>
                  <a:bodyPr/>
                  <a:lstStyle/>
                  <a:p>
                    <a:pPr defTabSz="696690" fontAlgn="auto">
                      <a:spcBef>
                        <a:spcPts val="0"/>
                      </a:spcBef>
                      <a:spcAft>
                        <a:spcPts val="0"/>
                      </a:spcAft>
                      <a:defRPr/>
                    </a:pPr>
                    <a:endParaRPr lang="en-US" dirty="0">
                      <a:solidFill>
                        <a:srgbClr val="000000"/>
                      </a:solidFill>
                      <a:latin typeface="Tahoma"/>
                      <a:ea typeface="+mn-ea"/>
                      <a:cs typeface="+mn-cs"/>
                    </a:endParaRPr>
                  </a:p>
                </p:txBody>
              </p:sp>
            </p:grpSp>
          </p:grpSp>
          <p:sp>
            <p:nvSpPr>
              <p:cNvPr id="162" name="Freeform 76"/>
              <p:cNvSpPr>
                <a:spLocks noEditPoints="1"/>
              </p:cNvSpPr>
              <p:nvPr/>
            </p:nvSpPr>
            <p:spPr bwMode="auto">
              <a:xfrm>
                <a:off x="2671006" y="4753576"/>
                <a:ext cx="743427" cy="377825"/>
              </a:xfrm>
              <a:custGeom>
                <a:avLst/>
                <a:gdLst>
                  <a:gd name="T0" fmla="*/ 31015 w 1130"/>
                  <a:gd name="T1" fmla="*/ 60286 h 573"/>
                  <a:gd name="T2" fmla="*/ 56391 w 1130"/>
                  <a:gd name="T3" fmla="*/ 33911 h 573"/>
                  <a:gd name="T4" fmla="*/ 31015 w 1130"/>
                  <a:gd name="T5" fmla="*/ 8478 h 573"/>
                  <a:gd name="T6" fmla="*/ 4699 w 1130"/>
                  <a:gd name="T7" fmla="*/ 33911 h 573"/>
                  <a:gd name="T8" fmla="*/ 31015 w 1130"/>
                  <a:gd name="T9" fmla="*/ 60286 h 573"/>
                  <a:gd name="T10" fmla="*/ 1019744 w 1130"/>
                  <a:gd name="T11" fmla="*/ 273172 h 573"/>
                  <a:gd name="T12" fmla="*/ 946436 w 1130"/>
                  <a:gd name="T13" fmla="*/ 251507 h 573"/>
                  <a:gd name="T14" fmla="*/ 947375 w 1130"/>
                  <a:gd name="T15" fmla="*/ 251507 h 573"/>
                  <a:gd name="T16" fmla="*/ 817675 w 1130"/>
                  <a:gd name="T17" fmla="*/ 145064 h 573"/>
                  <a:gd name="T18" fmla="*/ 769743 w 1130"/>
                  <a:gd name="T19" fmla="*/ 130934 h 573"/>
                  <a:gd name="T20" fmla="*/ 769743 w 1130"/>
                  <a:gd name="T21" fmla="*/ 40505 h 573"/>
                  <a:gd name="T22" fmla="*/ 721810 w 1130"/>
                  <a:gd name="T23" fmla="*/ 0 h 573"/>
                  <a:gd name="T24" fmla="*/ 87407 w 1130"/>
                  <a:gd name="T25" fmla="*/ 0 h 573"/>
                  <a:gd name="T26" fmla="*/ 97745 w 1130"/>
                  <a:gd name="T27" fmla="*/ 35795 h 573"/>
                  <a:gd name="T28" fmla="*/ 30075 w 1130"/>
                  <a:gd name="T29" fmla="*/ 103617 h 573"/>
                  <a:gd name="T30" fmla="*/ 1880 w 1130"/>
                  <a:gd name="T31" fmla="*/ 97023 h 573"/>
                  <a:gd name="T32" fmla="*/ 1880 w 1130"/>
                  <a:gd name="T33" fmla="*/ 279766 h 573"/>
                  <a:gd name="T34" fmla="*/ 1880 w 1130"/>
                  <a:gd name="T35" fmla="*/ 279766 h 573"/>
                  <a:gd name="T36" fmla="*/ 0 w 1130"/>
                  <a:gd name="T37" fmla="*/ 371137 h 573"/>
                  <a:gd name="T38" fmla="*/ 27256 w 1130"/>
                  <a:gd name="T39" fmla="*/ 442727 h 573"/>
                  <a:gd name="T40" fmla="*/ 109963 w 1130"/>
                  <a:gd name="T41" fmla="*/ 457798 h 573"/>
                  <a:gd name="T42" fmla="*/ 202069 w 1130"/>
                  <a:gd name="T43" fmla="*/ 539750 h 573"/>
                  <a:gd name="T44" fmla="*/ 293235 w 1130"/>
                  <a:gd name="T45" fmla="*/ 459682 h 573"/>
                  <a:gd name="T46" fmla="*/ 829893 w 1130"/>
                  <a:gd name="T47" fmla="*/ 459682 h 573"/>
                  <a:gd name="T48" fmla="*/ 921999 w 1130"/>
                  <a:gd name="T49" fmla="*/ 539750 h 573"/>
                  <a:gd name="T50" fmla="*/ 1013165 w 1130"/>
                  <a:gd name="T51" fmla="*/ 459682 h 573"/>
                  <a:gd name="T52" fmla="*/ 1039481 w 1130"/>
                  <a:gd name="T53" fmla="*/ 459682 h 573"/>
                  <a:gd name="T54" fmla="*/ 1039481 w 1130"/>
                  <a:gd name="T55" fmla="*/ 459682 h 573"/>
                  <a:gd name="T56" fmla="*/ 1042301 w 1130"/>
                  <a:gd name="T57" fmla="*/ 459682 h 573"/>
                  <a:gd name="T58" fmla="*/ 1061098 w 1130"/>
                  <a:gd name="T59" fmla="*/ 445553 h 573"/>
                  <a:gd name="T60" fmla="*/ 1062038 w 1130"/>
                  <a:gd name="T61" fmla="*/ 414468 h 573"/>
                  <a:gd name="T62" fmla="*/ 1057339 w 1130"/>
                  <a:gd name="T63" fmla="*/ 385267 h 573"/>
                  <a:gd name="T64" fmla="*/ 1049820 w 1130"/>
                  <a:gd name="T65" fmla="*/ 371137 h 573"/>
                  <a:gd name="T66" fmla="*/ 1050760 w 1130"/>
                  <a:gd name="T67" fmla="*/ 308025 h 573"/>
                  <a:gd name="T68" fmla="*/ 1019744 w 1130"/>
                  <a:gd name="T69" fmla="*/ 273172 h 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0"/>
                  <a:gd name="T106" fmla="*/ 0 h 573"/>
                  <a:gd name="T107" fmla="*/ 1130 w 1130"/>
                  <a:gd name="T108" fmla="*/ 573 h 5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0" h="573">
                    <a:moveTo>
                      <a:pt x="33" y="64"/>
                    </a:moveTo>
                    <a:cubicBezTo>
                      <a:pt x="48" y="64"/>
                      <a:pt x="60" y="52"/>
                      <a:pt x="60" y="36"/>
                    </a:cubicBezTo>
                    <a:cubicBezTo>
                      <a:pt x="60" y="21"/>
                      <a:pt x="48" y="9"/>
                      <a:pt x="33" y="9"/>
                    </a:cubicBezTo>
                    <a:cubicBezTo>
                      <a:pt x="18" y="9"/>
                      <a:pt x="5" y="21"/>
                      <a:pt x="5" y="36"/>
                    </a:cubicBezTo>
                    <a:cubicBezTo>
                      <a:pt x="5" y="52"/>
                      <a:pt x="18" y="64"/>
                      <a:pt x="33" y="64"/>
                    </a:cubicBezTo>
                    <a:close/>
                    <a:moveTo>
                      <a:pt x="1085" y="290"/>
                    </a:moveTo>
                    <a:cubicBezTo>
                      <a:pt x="1057" y="282"/>
                      <a:pt x="1019" y="271"/>
                      <a:pt x="1007" y="267"/>
                    </a:cubicBezTo>
                    <a:cubicBezTo>
                      <a:pt x="1008" y="267"/>
                      <a:pt x="1008" y="267"/>
                      <a:pt x="1008" y="267"/>
                    </a:cubicBezTo>
                    <a:cubicBezTo>
                      <a:pt x="989" y="256"/>
                      <a:pt x="917" y="175"/>
                      <a:pt x="870" y="154"/>
                    </a:cubicBezTo>
                    <a:cubicBezTo>
                      <a:pt x="856" y="147"/>
                      <a:pt x="839" y="143"/>
                      <a:pt x="819" y="139"/>
                    </a:cubicBezTo>
                    <a:cubicBezTo>
                      <a:pt x="819" y="43"/>
                      <a:pt x="819" y="43"/>
                      <a:pt x="819" y="43"/>
                    </a:cubicBezTo>
                    <a:cubicBezTo>
                      <a:pt x="819" y="20"/>
                      <a:pt x="796" y="0"/>
                      <a:pt x="768" y="0"/>
                    </a:cubicBezTo>
                    <a:cubicBezTo>
                      <a:pt x="93" y="0"/>
                      <a:pt x="93" y="0"/>
                      <a:pt x="93" y="0"/>
                    </a:cubicBezTo>
                    <a:cubicBezTo>
                      <a:pt x="99" y="11"/>
                      <a:pt x="104" y="24"/>
                      <a:pt x="104" y="38"/>
                    </a:cubicBezTo>
                    <a:cubicBezTo>
                      <a:pt x="104" y="78"/>
                      <a:pt x="71" y="110"/>
                      <a:pt x="32" y="110"/>
                    </a:cubicBezTo>
                    <a:cubicBezTo>
                      <a:pt x="21" y="110"/>
                      <a:pt x="11" y="107"/>
                      <a:pt x="2" y="103"/>
                    </a:cubicBezTo>
                    <a:cubicBezTo>
                      <a:pt x="2" y="297"/>
                      <a:pt x="2" y="297"/>
                      <a:pt x="2" y="297"/>
                    </a:cubicBezTo>
                    <a:cubicBezTo>
                      <a:pt x="2" y="297"/>
                      <a:pt x="2" y="297"/>
                      <a:pt x="2" y="297"/>
                    </a:cubicBezTo>
                    <a:cubicBezTo>
                      <a:pt x="0" y="394"/>
                      <a:pt x="0" y="394"/>
                      <a:pt x="0" y="394"/>
                    </a:cubicBezTo>
                    <a:cubicBezTo>
                      <a:pt x="0" y="460"/>
                      <a:pt x="29" y="470"/>
                      <a:pt x="29" y="470"/>
                    </a:cubicBezTo>
                    <a:cubicBezTo>
                      <a:pt x="117" y="486"/>
                      <a:pt x="117" y="486"/>
                      <a:pt x="117" y="486"/>
                    </a:cubicBezTo>
                    <a:cubicBezTo>
                      <a:pt x="122" y="535"/>
                      <a:pt x="164" y="573"/>
                      <a:pt x="215" y="573"/>
                    </a:cubicBezTo>
                    <a:cubicBezTo>
                      <a:pt x="265" y="573"/>
                      <a:pt x="306" y="536"/>
                      <a:pt x="312" y="488"/>
                    </a:cubicBezTo>
                    <a:cubicBezTo>
                      <a:pt x="883" y="488"/>
                      <a:pt x="883" y="488"/>
                      <a:pt x="883" y="488"/>
                    </a:cubicBezTo>
                    <a:cubicBezTo>
                      <a:pt x="890" y="536"/>
                      <a:pt x="931" y="573"/>
                      <a:pt x="981" y="573"/>
                    </a:cubicBezTo>
                    <a:cubicBezTo>
                      <a:pt x="1031" y="573"/>
                      <a:pt x="1072" y="536"/>
                      <a:pt x="1078" y="488"/>
                    </a:cubicBezTo>
                    <a:cubicBezTo>
                      <a:pt x="1106" y="488"/>
                      <a:pt x="1106" y="488"/>
                      <a:pt x="1106" y="488"/>
                    </a:cubicBezTo>
                    <a:cubicBezTo>
                      <a:pt x="1106" y="488"/>
                      <a:pt x="1106" y="488"/>
                      <a:pt x="1106" y="488"/>
                    </a:cubicBezTo>
                    <a:cubicBezTo>
                      <a:pt x="1109" y="488"/>
                      <a:pt x="1109" y="488"/>
                      <a:pt x="1109" y="488"/>
                    </a:cubicBezTo>
                    <a:cubicBezTo>
                      <a:pt x="1123" y="488"/>
                      <a:pt x="1129" y="480"/>
                      <a:pt x="1129" y="473"/>
                    </a:cubicBezTo>
                    <a:cubicBezTo>
                      <a:pt x="1130" y="440"/>
                      <a:pt x="1130" y="440"/>
                      <a:pt x="1130" y="440"/>
                    </a:cubicBezTo>
                    <a:cubicBezTo>
                      <a:pt x="1130" y="436"/>
                      <a:pt x="1130" y="413"/>
                      <a:pt x="1125" y="409"/>
                    </a:cubicBezTo>
                    <a:cubicBezTo>
                      <a:pt x="1118" y="404"/>
                      <a:pt x="1119" y="397"/>
                      <a:pt x="1117" y="394"/>
                    </a:cubicBezTo>
                    <a:cubicBezTo>
                      <a:pt x="1117" y="376"/>
                      <a:pt x="1118" y="347"/>
                      <a:pt x="1118" y="327"/>
                    </a:cubicBezTo>
                    <a:cubicBezTo>
                      <a:pt x="1117" y="304"/>
                      <a:pt x="1085" y="290"/>
                      <a:pt x="1085" y="290"/>
                    </a:cubicBezTo>
                    <a:close/>
                  </a:path>
                </a:pathLst>
              </a:custGeom>
              <a:solidFill>
                <a:schemeClr val="accent6"/>
              </a:solidFill>
              <a:ln w="9525">
                <a:noFill/>
                <a:round/>
                <a:headEnd/>
                <a:tailEnd/>
              </a:ln>
            </p:spPr>
            <p:txBody>
              <a:bodyPr/>
              <a:lstStyle/>
              <a:p>
                <a:pPr defTabSz="696690">
                  <a:spcBef>
                    <a:spcPct val="50000"/>
                  </a:spcBef>
                </a:pPr>
                <a:endParaRPr lang="en-US">
                  <a:solidFill>
                    <a:srgbClr val="000000"/>
                  </a:solidFill>
                  <a:latin typeface="Tahoma" pitchFamily="34" charset="0"/>
                  <a:ea typeface="+mn-ea"/>
                  <a:cs typeface="+mn-cs"/>
                </a:endParaRPr>
              </a:p>
            </p:txBody>
          </p:sp>
          <p:sp>
            <p:nvSpPr>
              <p:cNvPr id="163" name="Text Box 66"/>
              <p:cNvSpPr txBox="1">
                <a:spLocks noChangeArrowheads="1"/>
              </p:cNvSpPr>
              <p:nvPr/>
            </p:nvSpPr>
            <p:spPr bwMode="auto">
              <a:xfrm>
                <a:off x="2728727" y="5132217"/>
                <a:ext cx="697306" cy="369332"/>
              </a:xfrm>
              <a:prstGeom prst="rect">
                <a:avLst/>
              </a:prstGeom>
              <a:noFill/>
              <a:ln w="9525" algn="ctr">
                <a:noFill/>
                <a:miter lim="800000"/>
                <a:headEnd/>
                <a:tailEnd/>
              </a:ln>
              <a:effectLst/>
            </p:spPr>
            <p:txBody>
              <a:bodyPr wrap="none" lIns="0" tIns="0" rIns="0" bIns="0">
                <a:spAutoFit/>
              </a:bodyPr>
              <a:lstStyle/>
              <a:p>
                <a:pPr algn="ctr" defTabSz="696603" fontAlgn="auto">
                  <a:spcBef>
                    <a:spcPts val="0"/>
                  </a:spcBef>
                  <a:spcAft>
                    <a:spcPts val="915"/>
                  </a:spcAft>
                  <a:defRPr/>
                </a:pPr>
                <a:r>
                  <a:rPr lang="en-US" sz="900" kern="0" dirty="0">
                    <a:solidFill>
                      <a:sysClr val="windowText" lastClr="000000"/>
                    </a:solidFill>
                    <a:latin typeface="Tahoma" pitchFamily="34" charset="0"/>
                    <a:ea typeface="+mn-ea"/>
                    <a:cs typeface="+mn-cs"/>
                  </a:rPr>
                  <a:t>Mobile</a:t>
                </a:r>
                <a:br>
                  <a:rPr lang="en-US" sz="900" kern="0" dirty="0">
                    <a:solidFill>
                      <a:sysClr val="windowText" lastClr="000000"/>
                    </a:solidFill>
                    <a:latin typeface="Tahoma" pitchFamily="34" charset="0"/>
                    <a:ea typeface="+mn-ea"/>
                    <a:cs typeface="+mn-cs"/>
                  </a:rPr>
                </a:br>
                <a:r>
                  <a:rPr lang="en-US" sz="900" kern="0" dirty="0">
                    <a:solidFill>
                      <a:sysClr val="windowText" lastClr="000000"/>
                    </a:solidFill>
                    <a:latin typeface="Tahoma" pitchFamily="34" charset="0"/>
                    <a:ea typeface="+mn-ea"/>
                    <a:cs typeface="+mn-cs"/>
                  </a:rPr>
                  <a:t>Workforce</a:t>
                </a:r>
              </a:p>
            </p:txBody>
          </p:sp>
          <p:sp>
            <p:nvSpPr>
              <p:cNvPr id="164" name="TextBox 163"/>
              <p:cNvSpPr txBox="1"/>
              <p:nvPr/>
            </p:nvSpPr>
            <p:spPr>
              <a:xfrm>
                <a:off x="3831768" y="5660994"/>
                <a:ext cx="2182733" cy="914400"/>
              </a:xfrm>
              <a:prstGeom prst="rect">
                <a:avLst/>
              </a:prstGeom>
              <a:noFill/>
            </p:spPr>
            <p:txBody>
              <a:bodyPr wrap="none" lIns="0" tIns="0" rIns="0" bIns="0" rtlCol="0" anchor="ctr" anchorCtr="0">
                <a:noAutofit/>
              </a:bodyPr>
              <a:lstStyle/>
              <a:p>
                <a:pPr algn="ctr" defTabSz="696690">
                  <a:spcBef>
                    <a:spcPct val="50000"/>
                  </a:spcBef>
                </a:pPr>
                <a:r>
                  <a:rPr lang="en-US" sz="900" dirty="0">
                    <a:solidFill>
                      <a:srgbClr val="000000"/>
                    </a:solidFill>
                    <a:latin typeface="Tahoma"/>
                    <a:ea typeface="+mn-ea"/>
                    <a:cs typeface="+mn-cs"/>
                  </a:rPr>
                  <a:t>Advanced Metering</a:t>
                </a:r>
                <a:br>
                  <a:rPr lang="en-US" sz="900" dirty="0">
                    <a:solidFill>
                      <a:srgbClr val="000000"/>
                    </a:solidFill>
                    <a:latin typeface="Tahoma"/>
                    <a:ea typeface="+mn-ea"/>
                    <a:cs typeface="+mn-cs"/>
                  </a:rPr>
                </a:br>
                <a:r>
                  <a:rPr lang="en-US" sz="900" dirty="0">
                    <a:solidFill>
                      <a:srgbClr val="000000"/>
                    </a:solidFill>
                    <a:latin typeface="Tahoma"/>
                    <a:ea typeface="+mn-ea"/>
                    <a:cs typeface="+mn-cs"/>
                  </a:rPr>
                  <a:t>Infrastructure (AMI)</a:t>
                </a:r>
              </a:p>
            </p:txBody>
          </p:sp>
          <p:sp>
            <p:nvSpPr>
              <p:cNvPr id="165" name="TextBox 120"/>
              <p:cNvSpPr txBox="1"/>
              <p:nvPr/>
            </p:nvSpPr>
            <p:spPr>
              <a:xfrm>
                <a:off x="771395" y="4648902"/>
                <a:ext cx="808028" cy="914400"/>
              </a:xfrm>
              <a:prstGeom prst="rect">
                <a:avLst/>
              </a:prstGeom>
              <a:noFill/>
            </p:spPr>
            <p:txBody>
              <a:bodyPr wrap="none" lIns="0" tIns="0" rIns="0" bIns="0" rtlCol="0" anchor="ctr" anchorCtr="0">
                <a:noAutofit/>
              </a:bodyPr>
              <a:lstStyle/>
              <a:p>
                <a:pPr defTabSz="696690">
                  <a:spcBef>
                    <a:spcPct val="50000"/>
                  </a:spcBef>
                </a:pPr>
                <a:r>
                  <a:rPr lang="en-US" sz="900" dirty="0">
                    <a:solidFill>
                      <a:srgbClr val="000000"/>
                    </a:solidFill>
                    <a:latin typeface="Tahoma" pitchFamily="34" charset="0"/>
                    <a:ea typeface="Tahoma" pitchFamily="34" charset="0"/>
                    <a:cs typeface="Tahoma" pitchFamily="34" charset="0"/>
                  </a:rPr>
                  <a:t>DA</a:t>
                </a:r>
                <a:br>
                  <a:rPr lang="en-US" sz="900" dirty="0">
                    <a:solidFill>
                      <a:srgbClr val="000000"/>
                    </a:solidFill>
                    <a:latin typeface="Tahoma" pitchFamily="34" charset="0"/>
                    <a:ea typeface="Tahoma" pitchFamily="34" charset="0"/>
                    <a:cs typeface="Tahoma" pitchFamily="34" charset="0"/>
                  </a:rPr>
                </a:br>
                <a:r>
                  <a:rPr lang="en-US" sz="900" dirty="0">
                    <a:solidFill>
                      <a:srgbClr val="000000"/>
                    </a:solidFill>
                    <a:latin typeface="Tahoma" pitchFamily="34" charset="0"/>
                    <a:ea typeface="Tahoma" pitchFamily="34" charset="0"/>
                    <a:cs typeface="Tahoma" pitchFamily="34" charset="0"/>
                  </a:rPr>
                  <a:t>IEDs</a:t>
                </a:r>
                <a:br>
                  <a:rPr lang="en-US" sz="900" dirty="0">
                    <a:solidFill>
                      <a:srgbClr val="000000"/>
                    </a:solidFill>
                    <a:latin typeface="Tahoma" pitchFamily="34" charset="0"/>
                    <a:ea typeface="Tahoma" pitchFamily="34" charset="0"/>
                    <a:cs typeface="Tahoma" pitchFamily="34" charset="0"/>
                  </a:rPr>
                </a:br>
                <a:r>
                  <a:rPr lang="en-US" sz="900" dirty="0">
                    <a:solidFill>
                      <a:srgbClr val="000000"/>
                    </a:solidFill>
                    <a:latin typeface="Tahoma" pitchFamily="34" charset="0"/>
                    <a:ea typeface="Tahoma" pitchFamily="34" charset="0"/>
                    <a:cs typeface="Tahoma" pitchFamily="34" charset="0"/>
                  </a:rPr>
                  <a:t>PMUs</a:t>
                </a:r>
              </a:p>
            </p:txBody>
          </p:sp>
          <p:grpSp>
            <p:nvGrpSpPr>
              <p:cNvPr id="214" name="Group 12"/>
              <p:cNvGrpSpPr/>
              <p:nvPr/>
            </p:nvGrpSpPr>
            <p:grpSpPr>
              <a:xfrm>
                <a:off x="273496" y="5693162"/>
                <a:ext cx="468947" cy="353378"/>
                <a:chOff x="1350963" y="2654300"/>
                <a:chExt cx="669925" cy="504825"/>
              </a:xfrm>
              <a:solidFill>
                <a:schemeClr val="accent6"/>
              </a:solidFill>
            </p:grpSpPr>
            <p:sp>
              <p:nvSpPr>
                <p:cNvPr id="264" name="Oval 124"/>
                <p:cNvSpPr>
                  <a:spLocks noChangeArrowheads="1"/>
                </p:cNvSpPr>
                <p:nvPr/>
              </p:nvSpPr>
              <p:spPr bwMode="auto">
                <a:xfrm>
                  <a:off x="1354138" y="2654300"/>
                  <a:ext cx="52388" cy="523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defTabSz="696690">
                    <a:spcBef>
                      <a:spcPct val="50000"/>
                    </a:spcBef>
                  </a:pPr>
                  <a:endParaRPr lang="en-US">
                    <a:solidFill>
                      <a:srgbClr val="000000"/>
                    </a:solidFill>
                    <a:latin typeface="Tahoma"/>
                    <a:ea typeface="+mn-ea"/>
                    <a:cs typeface="+mn-cs"/>
                  </a:endParaRPr>
                </a:p>
              </p:txBody>
            </p:sp>
            <p:sp>
              <p:nvSpPr>
                <p:cNvPr id="265" name="Freeform 125"/>
                <p:cNvSpPr>
                  <a:spLocks noEditPoints="1"/>
                </p:cNvSpPr>
                <p:nvPr/>
              </p:nvSpPr>
              <p:spPr bwMode="auto">
                <a:xfrm>
                  <a:off x="1350963" y="2667000"/>
                  <a:ext cx="669925" cy="492125"/>
                </a:xfrm>
                <a:custGeom>
                  <a:avLst/>
                  <a:gdLst/>
                  <a:ahLst/>
                  <a:cxnLst>
                    <a:cxn ang="0">
                      <a:pos x="657" y="1"/>
                    </a:cxn>
                    <a:cxn ang="0">
                      <a:pos x="583" y="0"/>
                    </a:cxn>
                    <a:cxn ang="0">
                      <a:pos x="561" y="70"/>
                    </a:cxn>
                    <a:cxn ang="0">
                      <a:pos x="143" y="13"/>
                    </a:cxn>
                    <a:cxn ang="0">
                      <a:pos x="97" y="0"/>
                    </a:cxn>
                    <a:cxn ang="0">
                      <a:pos x="123" y="20"/>
                    </a:cxn>
                    <a:cxn ang="0">
                      <a:pos x="85" y="54"/>
                    </a:cxn>
                    <a:cxn ang="0">
                      <a:pos x="47" y="122"/>
                    </a:cxn>
                    <a:cxn ang="0">
                      <a:pos x="23" y="179"/>
                    </a:cxn>
                    <a:cxn ang="0">
                      <a:pos x="23" y="485"/>
                    </a:cxn>
                    <a:cxn ang="0">
                      <a:pos x="156" y="485"/>
                    </a:cxn>
                    <a:cxn ang="0">
                      <a:pos x="179" y="522"/>
                    </a:cxn>
                    <a:cxn ang="0">
                      <a:pos x="531" y="522"/>
                    </a:cxn>
                    <a:cxn ang="0">
                      <a:pos x="554" y="485"/>
                    </a:cxn>
                    <a:cxn ang="0">
                      <a:pos x="687" y="485"/>
                    </a:cxn>
                    <a:cxn ang="0">
                      <a:pos x="128" y="48"/>
                    </a:cxn>
                    <a:cxn ang="0">
                      <a:pos x="128" y="48"/>
                    </a:cxn>
                    <a:cxn ang="0">
                      <a:pos x="583" y="44"/>
                    </a:cxn>
                    <a:cxn ang="0">
                      <a:pos x="663" y="118"/>
                    </a:cxn>
                    <a:cxn ang="0">
                      <a:pos x="583" y="169"/>
                    </a:cxn>
                    <a:cxn ang="0">
                      <a:pos x="583" y="169"/>
                    </a:cxn>
                    <a:cxn ang="0">
                      <a:pos x="573" y="188"/>
                    </a:cxn>
                    <a:cxn ang="0">
                      <a:pos x="510" y="228"/>
                    </a:cxn>
                    <a:cxn ang="0">
                      <a:pos x="622" y="240"/>
                    </a:cxn>
                    <a:cxn ang="0">
                      <a:pos x="622" y="240"/>
                    </a:cxn>
                    <a:cxn ang="0">
                      <a:pos x="673" y="265"/>
                    </a:cxn>
                    <a:cxn ang="0">
                      <a:pos x="583" y="149"/>
                    </a:cxn>
                    <a:cxn ang="0">
                      <a:pos x="496" y="214"/>
                    </a:cxn>
                    <a:cxn ang="0">
                      <a:pos x="496" y="214"/>
                    </a:cxn>
                    <a:cxn ang="0">
                      <a:pos x="427" y="170"/>
                    </a:cxn>
                    <a:cxn ang="0">
                      <a:pos x="362" y="209"/>
                    </a:cxn>
                    <a:cxn ang="0">
                      <a:pos x="362" y="209"/>
                    </a:cxn>
                    <a:cxn ang="0">
                      <a:pos x="295" y="169"/>
                    </a:cxn>
                    <a:cxn ang="0">
                      <a:pos x="294" y="282"/>
                    </a:cxn>
                    <a:cxn ang="0">
                      <a:pos x="267" y="169"/>
                    </a:cxn>
                    <a:cxn ang="0">
                      <a:pos x="213" y="227"/>
                    </a:cxn>
                    <a:cxn ang="0">
                      <a:pos x="157" y="169"/>
                    </a:cxn>
                    <a:cxn ang="0">
                      <a:pos x="105" y="225"/>
                    </a:cxn>
                    <a:cxn ang="0">
                      <a:pos x="52" y="169"/>
                    </a:cxn>
                    <a:cxn ang="0">
                      <a:pos x="140" y="292"/>
                    </a:cxn>
                    <a:cxn ang="0">
                      <a:pos x="140" y="292"/>
                    </a:cxn>
                    <a:cxn ang="0">
                      <a:pos x="92" y="96"/>
                    </a:cxn>
                    <a:cxn ang="0">
                      <a:pos x="78" y="225"/>
                    </a:cxn>
                    <a:cxn ang="0">
                      <a:pos x="138" y="312"/>
                    </a:cxn>
                    <a:cxn ang="0">
                      <a:pos x="138" y="312"/>
                    </a:cxn>
                    <a:cxn ang="0">
                      <a:pos x="179" y="292"/>
                    </a:cxn>
                    <a:cxn ang="0">
                      <a:pos x="409" y="292"/>
                    </a:cxn>
                    <a:cxn ang="0">
                      <a:pos x="496" y="243"/>
                    </a:cxn>
                    <a:cxn ang="0">
                      <a:pos x="496" y="243"/>
                    </a:cxn>
                    <a:cxn ang="0">
                      <a:pos x="572" y="312"/>
                    </a:cxn>
                    <a:cxn ang="0">
                      <a:pos x="622" y="63"/>
                    </a:cxn>
                    <a:cxn ang="0">
                      <a:pos x="654" y="21"/>
                    </a:cxn>
                    <a:cxn ang="0">
                      <a:pos x="155" y="149"/>
                    </a:cxn>
                    <a:cxn ang="0">
                      <a:pos x="25" y="451"/>
                    </a:cxn>
                    <a:cxn ang="0">
                      <a:pos x="25" y="451"/>
                    </a:cxn>
                    <a:cxn ang="0">
                      <a:pos x="155" y="452"/>
                    </a:cxn>
                    <a:cxn ang="0">
                      <a:pos x="563" y="333"/>
                    </a:cxn>
                    <a:cxn ang="0">
                      <a:pos x="633" y="387"/>
                    </a:cxn>
                    <a:cxn ang="0">
                      <a:pos x="633" y="387"/>
                    </a:cxn>
                  </a:cxnLst>
                  <a:rect l="0" t="0" r="r" b="b"/>
                  <a:pathLst>
                    <a:path w="710" h="522">
                      <a:moveTo>
                        <a:pt x="710" y="522"/>
                      </a:moveTo>
                      <a:cubicBezTo>
                        <a:pt x="677" y="22"/>
                        <a:pt x="677" y="22"/>
                        <a:pt x="677" y="22"/>
                      </a:cubicBezTo>
                      <a:cubicBezTo>
                        <a:pt x="674" y="4"/>
                        <a:pt x="658" y="1"/>
                        <a:pt x="657" y="1"/>
                      </a:cubicBezTo>
                      <a:cubicBezTo>
                        <a:pt x="656" y="0"/>
                        <a:pt x="656" y="0"/>
                        <a:pt x="656" y="0"/>
                      </a:cubicBezTo>
                      <a:cubicBezTo>
                        <a:pt x="584" y="0"/>
                        <a:pt x="584" y="0"/>
                        <a:pt x="584" y="0"/>
                      </a:cubicBezTo>
                      <a:cubicBezTo>
                        <a:pt x="583" y="0"/>
                        <a:pt x="583" y="0"/>
                        <a:pt x="583" y="0"/>
                      </a:cubicBezTo>
                      <a:cubicBezTo>
                        <a:pt x="582" y="0"/>
                        <a:pt x="569" y="4"/>
                        <a:pt x="565" y="19"/>
                      </a:cubicBezTo>
                      <a:cubicBezTo>
                        <a:pt x="565" y="20"/>
                        <a:pt x="565" y="20"/>
                        <a:pt x="565" y="20"/>
                      </a:cubicBezTo>
                      <a:cubicBezTo>
                        <a:pt x="561" y="70"/>
                        <a:pt x="561" y="70"/>
                        <a:pt x="561" y="70"/>
                      </a:cubicBezTo>
                      <a:cubicBezTo>
                        <a:pt x="150" y="70"/>
                        <a:pt x="150" y="70"/>
                        <a:pt x="150" y="70"/>
                      </a:cubicBezTo>
                      <a:cubicBezTo>
                        <a:pt x="146" y="22"/>
                        <a:pt x="146" y="22"/>
                        <a:pt x="146" y="22"/>
                      </a:cubicBezTo>
                      <a:cubicBezTo>
                        <a:pt x="146" y="18"/>
                        <a:pt x="145" y="15"/>
                        <a:pt x="143" y="13"/>
                      </a:cubicBezTo>
                      <a:cubicBezTo>
                        <a:pt x="137" y="3"/>
                        <a:pt x="127" y="1"/>
                        <a:pt x="127" y="1"/>
                      </a:cubicBezTo>
                      <a:cubicBezTo>
                        <a:pt x="126" y="0"/>
                        <a:pt x="126" y="0"/>
                        <a:pt x="126" y="0"/>
                      </a:cubicBezTo>
                      <a:cubicBezTo>
                        <a:pt x="97" y="0"/>
                        <a:pt x="97" y="0"/>
                        <a:pt x="97" y="0"/>
                      </a:cubicBezTo>
                      <a:cubicBezTo>
                        <a:pt x="98" y="4"/>
                        <a:pt x="98" y="8"/>
                        <a:pt x="98" y="12"/>
                      </a:cubicBezTo>
                      <a:cubicBezTo>
                        <a:pt x="98" y="15"/>
                        <a:pt x="98" y="17"/>
                        <a:pt x="97" y="20"/>
                      </a:cubicBezTo>
                      <a:cubicBezTo>
                        <a:pt x="123" y="20"/>
                        <a:pt x="123" y="20"/>
                        <a:pt x="123" y="20"/>
                      </a:cubicBezTo>
                      <a:cubicBezTo>
                        <a:pt x="123" y="20"/>
                        <a:pt x="123" y="21"/>
                        <a:pt x="124" y="21"/>
                      </a:cubicBezTo>
                      <a:cubicBezTo>
                        <a:pt x="92" y="63"/>
                        <a:pt x="92" y="63"/>
                        <a:pt x="92" y="63"/>
                      </a:cubicBezTo>
                      <a:cubicBezTo>
                        <a:pt x="85" y="54"/>
                        <a:pt x="85" y="54"/>
                        <a:pt x="85" y="54"/>
                      </a:cubicBezTo>
                      <a:cubicBezTo>
                        <a:pt x="81" y="59"/>
                        <a:pt x="76" y="64"/>
                        <a:pt x="71" y="68"/>
                      </a:cubicBezTo>
                      <a:cubicBezTo>
                        <a:pt x="79" y="80"/>
                        <a:pt x="79" y="80"/>
                        <a:pt x="79" y="80"/>
                      </a:cubicBezTo>
                      <a:cubicBezTo>
                        <a:pt x="47" y="122"/>
                        <a:pt x="47" y="122"/>
                        <a:pt x="47" y="122"/>
                      </a:cubicBezTo>
                      <a:cubicBezTo>
                        <a:pt x="50" y="80"/>
                        <a:pt x="50" y="80"/>
                        <a:pt x="50" y="80"/>
                      </a:cubicBezTo>
                      <a:cubicBezTo>
                        <a:pt x="44" y="82"/>
                        <a:pt x="37" y="83"/>
                        <a:pt x="30" y="83"/>
                      </a:cubicBezTo>
                      <a:cubicBezTo>
                        <a:pt x="23" y="179"/>
                        <a:pt x="23" y="179"/>
                        <a:pt x="23" y="179"/>
                      </a:cubicBezTo>
                      <a:cubicBezTo>
                        <a:pt x="0" y="522"/>
                        <a:pt x="0" y="522"/>
                        <a:pt x="0" y="522"/>
                      </a:cubicBezTo>
                      <a:cubicBezTo>
                        <a:pt x="20" y="522"/>
                        <a:pt x="20" y="522"/>
                        <a:pt x="20" y="522"/>
                      </a:cubicBezTo>
                      <a:cubicBezTo>
                        <a:pt x="23" y="485"/>
                        <a:pt x="23" y="485"/>
                        <a:pt x="23" y="485"/>
                      </a:cubicBezTo>
                      <a:cubicBezTo>
                        <a:pt x="23" y="485"/>
                        <a:pt x="23" y="485"/>
                        <a:pt x="23" y="485"/>
                      </a:cubicBezTo>
                      <a:cubicBezTo>
                        <a:pt x="90" y="403"/>
                        <a:pt x="90" y="403"/>
                        <a:pt x="90" y="403"/>
                      </a:cubicBezTo>
                      <a:cubicBezTo>
                        <a:pt x="156" y="485"/>
                        <a:pt x="156" y="485"/>
                        <a:pt x="156" y="485"/>
                      </a:cubicBezTo>
                      <a:cubicBezTo>
                        <a:pt x="157" y="485"/>
                        <a:pt x="157" y="485"/>
                        <a:pt x="157" y="485"/>
                      </a:cubicBezTo>
                      <a:cubicBezTo>
                        <a:pt x="159" y="522"/>
                        <a:pt x="159" y="522"/>
                        <a:pt x="159" y="522"/>
                      </a:cubicBezTo>
                      <a:cubicBezTo>
                        <a:pt x="179" y="522"/>
                        <a:pt x="179" y="522"/>
                        <a:pt x="179" y="522"/>
                      </a:cubicBezTo>
                      <a:cubicBezTo>
                        <a:pt x="166" y="312"/>
                        <a:pt x="166" y="312"/>
                        <a:pt x="166" y="312"/>
                      </a:cubicBezTo>
                      <a:cubicBezTo>
                        <a:pt x="545" y="312"/>
                        <a:pt x="545" y="312"/>
                        <a:pt x="545" y="312"/>
                      </a:cubicBezTo>
                      <a:cubicBezTo>
                        <a:pt x="531" y="522"/>
                        <a:pt x="531" y="522"/>
                        <a:pt x="531" y="522"/>
                      </a:cubicBezTo>
                      <a:cubicBezTo>
                        <a:pt x="551" y="522"/>
                        <a:pt x="551" y="522"/>
                        <a:pt x="551" y="522"/>
                      </a:cubicBezTo>
                      <a:cubicBezTo>
                        <a:pt x="553" y="485"/>
                        <a:pt x="553" y="485"/>
                        <a:pt x="553" y="485"/>
                      </a:cubicBezTo>
                      <a:cubicBezTo>
                        <a:pt x="554" y="485"/>
                        <a:pt x="554" y="485"/>
                        <a:pt x="554" y="485"/>
                      </a:cubicBezTo>
                      <a:cubicBezTo>
                        <a:pt x="620" y="403"/>
                        <a:pt x="620" y="403"/>
                        <a:pt x="620" y="403"/>
                      </a:cubicBezTo>
                      <a:cubicBezTo>
                        <a:pt x="687" y="485"/>
                        <a:pt x="687" y="485"/>
                        <a:pt x="687" y="485"/>
                      </a:cubicBezTo>
                      <a:cubicBezTo>
                        <a:pt x="687" y="485"/>
                        <a:pt x="687" y="485"/>
                        <a:pt x="687" y="485"/>
                      </a:cubicBezTo>
                      <a:cubicBezTo>
                        <a:pt x="690" y="522"/>
                        <a:pt x="690" y="522"/>
                        <a:pt x="690" y="522"/>
                      </a:cubicBezTo>
                      <a:lnTo>
                        <a:pt x="710" y="522"/>
                      </a:lnTo>
                      <a:close/>
                      <a:moveTo>
                        <a:pt x="128" y="48"/>
                      </a:moveTo>
                      <a:cubicBezTo>
                        <a:pt x="133" y="118"/>
                        <a:pt x="133" y="118"/>
                        <a:pt x="133" y="118"/>
                      </a:cubicBezTo>
                      <a:cubicBezTo>
                        <a:pt x="104" y="80"/>
                        <a:pt x="104" y="80"/>
                        <a:pt x="104" y="80"/>
                      </a:cubicBezTo>
                      <a:lnTo>
                        <a:pt x="128" y="48"/>
                      </a:lnTo>
                      <a:close/>
                      <a:moveTo>
                        <a:pt x="610" y="80"/>
                      </a:moveTo>
                      <a:cubicBezTo>
                        <a:pt x="578" y="122"/>
                        <a:pt x="578" y="122"/>
                        <a:pt x="578" y="122"/>
                      </a:cubicBezTo>
                      <a:cubicBezTo>
                        <a:pt x="583" y="44"/>
                        <a:pt x="583" y="44"/>
                        <a:pt x="583" y="44"/>
                      </a:cubicBezTo>
                      <a:lnTo>
                        <a:pt x="610" y="80"/>
                      </a:lnTo>
                      <a:close/>
                      <a:moveTo>
                        <a:pt x="659" y="48"/>
                      </a:moveTo>
                      <a:cubicBezTo>
                        <a:pt x="663" y="118"/>
                        <a:pt x="663" y="118"/>
                        <a:pt x="663" y="118"/>
                      </a:cubicBezTo>
                      <a:cubicBezTo>
                        <a:pt x="635" y="80"/>
                        <a:pt x="635" y="80"/>
                        <a:pt x="635" y="80"/>
                      </a:cubicBezTo>
                      <a:lnTo>
                        <a:pt x="659" y="48"/>
                      </a:lnTo>
                      <a:close/>
                      <a:moveTo>
                        <a:pt x="583" y="169"/>
                      </a:moveTo>
                      <a:cubicBezTo>
                        <a:pt x="660" y="169"/>
                        <a:pt x="660" y="169"/>
                        <a:pt x="660" y="169"/>
                      </a:cubicBezTo>
                      <a:cubicBezTo>
                        <a:pt x="622" y="210"/>
                        <a:pt x="622" y="210"/>
                        <a:pt x="622" y="210"/>
                      </a:cubicBezTo>
                      <a:lnTo>
                        <a:pt x="583" y="169"/>
                      </a:lnTo>
                      <a:close/>
                      <a:moveTo>
                        <a:pt x="608" y="225"/>
                      </a:moveTo>
                      <a:cubicBezTo>
                        <a:pt x="568" y="269"/>
                        <a:pt x="568" y="269"/>
                        <a:pt x="568" y="269"/>
                      </a:cubicBezTo>
                      <a:cubicBezTo>
                        <a:pt x="573" y="188"/>
                        <a:pt x="573" y="188"/>
                        <a:pt x="573" y="188"/>
                      </a:cubicBezTo>
                      <a:lnTo>
                        <a:pt x="608" y="225"/>
                      </a:lnTo>
                      <a:close/>
                      <a:moveTo>
                        <a:pt x="548" y="269"/>
                      </a:moveTo>
                      <a:cubicBezTo>
                        <a:pt x="510" y="228"/>
                        <a:pt x="510" y="228"/>
                        <a:pt x="510" y="228"/>
                      </a:cubicBezTo>
                      <a:cubicBezTo>
                        <a:pt x="554" y="185"/>
                        <a:pt x="554" y="185"/>
                        <a:pt x="554" y="185"/>
                      </a:cubicBezTo>
                      <a:lnTo>
                        <a:pt x="548" y="269"/>
                      </a:lnTo>
                      <a:close/>
                      <a:moveTo>
                        <a:pt x="622" y="240"/>
                      </a:moveTo>
                      <a:cubicBezTo>
                        <a:pt x="671" y="292"/>
                        <a:pt x="671" y="292"/>
                        <a:pt x="671" y="292"/>
                      </a:cubicBezTo>
                      <a:cubicBezTo>
                        <a:pt x="574" y="292"/>
                        <a:pt x="574" y="292"/>
                        <a:pt x="574" y="292"/>
                      </a:cubicBezTo>
                      <a:lnTo>
                        <a:pt x="622" y="240"/>
                      </a:lnTo>
                      <a:close/>
                      <a:moveTo>
                        <a:pt x="635" y="225"/>
                      </a:moveTo>
                      <a:cubicBezTo>
                        <a:pt x="668" y="189"/>
                        <a:pt x="668" y="189"/>
                        <a:pt x="668" y="189"/>
                      </a:cubicBezTo>
                      <a:cubicBezTo>
                        <a:pt x="673" y="265"/>
                        <a:pt x="673" y="265"/>
                        <a:pt x="673" y="265"/>
                      </a:cubicBezTo>
                      <a:lnTo>
                        <a:pt x="635" y="225"/>
                      </a:lnTo>
                      <a:close/>
                      <a:moveTo>
                        <a:pt x="661" y="149"/>
                      </a:moveTo>
                      <a:cubicBezTo>
                        <a:pt x="583" y="149"/>
                        <a:pt x="583" y="149"/>
                        <a:pt x="583" y="149"/>
                      </a:cubicBezTo>
                      <a:cubicBezTo>
                        <a:pt x="622" y="96"/>
                        <a:pt x="622" y="96"/>
                        <a:pt x="622" y="96"/>
                      </a:cubicBezTo>
                      <a:lnTo>
                        <a:pt x="661" y="149"/>
                      </a:lnTo>
                      <a:close/>
                      <a:moveTo>
                        <a:pt x="496" y="214"/>
                      </a:moveTo>
                      <a:cubicBezTo>
                        <a:pt x="453" y="169"/>
                        <a:pt x="453" y="169"/>
                        <a:pt x="453" y="169"/>
                      </a:cubicBezTo>
                      <a:cubicBezTo>
                        <a:pt x="542" y="169"/>
                        <a:pt x="542" y="169"/>
                        <a:pt x="542" y="169"/>
                      </a:cubicBezTo>
                      <a:lnTo>
                        <a:pt x="496" y="214"/>
                      </a:lnTo>
                      <a:close/>
                      <a:moveTo>
                        <a:pt x="428" y="282"/>
                      </a:moveTo>
                      <a:cubicBezTo>
                        <a:pt x="376" y="224"/>
                        <a:pt x="376" y="224"/>
                        <a:pt x="376" y="224"/>
                      </a:cubicBezTo>
                      <a:cubicBezTo>
                        <a:pt x="427" y="170"/>
                        <a:pt x="427" y="170"/>
                        <a:pt x="427" y="170"/>
                      </a:cubicBezTo>
                      <a:cubicBezTo>
                        <a:pt x="482" y="228"/>
                        <a:pt x="482" y="228"/>
                        <a:pt x="482" y="228"/>
                      </a:cubicBezTo>
                      <a:lnTo>
                        <a:pt x="428" y="282"/>
                      </a:lnTo>
                      <a:close/>
                      <a:moveTo>
                        <a:pt x="362" y="209"/>
                      </a:moveTo>
                      <a:cubicBezTo>
                        <a:pt x="326" y="169"/>
                        <a:pt x="326" y="169"/>
                        <a:pt x="326" y="169"/>
                      </a:cubicBezTo>
                      <a:cubicBezTo>
                        <a:pt x="401" y="169"/>
                        <a:pt x="401" y="169"/>
                        <a:pt x="401" y="169"/>
                      </a:cubicBezTo>
                      <a:lnTo>
                        <a:pt x="362" y="209"/>
                      </a:lnTo>
                      <a:close/>
                      <a:moveTo>
                        <a:pt x="294" y="282"/>
                      </a:moveTo>
                      <a:cubicBezTo>
                        <a:pt x="241" y="226"/>
                        <a:pt x="241" y="226"/>
                        <a:pt x="241" y="226"/>
                      </a:cubicBezTo>
                      <a:cubicBezTo>
                        <a:pt x="295" y="169"/>
                        <a:pt x="295" y="169"/>
                        <a:pt x="295" y="169"/>
                      </a:cubicBezTo>
                      <a:cubicBezTo>
                        <a:pt x="299" y="169"/>
                        <a:pt x="299" y="169"/>
                        <a:pt x="299" y="169"/>
                      </a:cubicBezTo>
                      <a:cubicBezTo>
                        <a:pt x="349" y="224"/>
                        <a:pt x="349" y="224"/>
                        <a:pt x="349" y="224"/>
                      </a:cubicBezTo>
                      <a:lnTo>
                        <a:pt x="294" y="282"/>
                      </a:lnTo>
                      <a:close/>
                      <a:moveTo>
                        <a:pt x="227" y="212"/>
                      </a:moveTo>
                      <a:cubicBezTo>
                        <a:pt x="185" y="169"/>
                        <a:pt x="185" y="169"/>
                        <a:pt x="185" y="169"/>
                      </a:cubicBezTo>
                      <a:cubicBezTo>
                        <a:pt x="267" y="169"/>
                        <a:pt x="267" y="169"/>
                        <a:pt x="267" y="169"/>
                      </a:cubicBezTo>
                      <a:lnTo>
                        <a:pt x="227" y="212"/>
                      </a:lnTo>
                      <a:close/>
                      <a:moveTo>
                        <a:pt x="157" y="169"/>
                      </a:moveTo>
                      <a:cubicBezTo>
                        <a:pt x="213" y="227"/>
                        <a:pt x="213" y="227"/>
                        <a:pt x="213" y="227"/>
                      </a:cubicBezTo>
                      <a:cubicBezTo>
                        <a:pt x="163" y="279"/>
                        <a:pt x="163" y="279"/>
                        <a:pt x="163" y="279"/>
                      </a:cubicBezTo>
                      <a:cubicBezTo>
                        <a:pt x="156" y="169"/>
                        <a:pt x="156" y="169"/>
                        <a:pt x="156" y="169"/>
                      </a:cubicBezTo>
                      <a:lnTo>
                        <a:pt x="157" y="169"/>
                      </a:lnTo>
                      <a:close/>
                      <a:moveTo>
                        <a:pt x="137" y="189"/>
                      </a:moveTo>
                      <a:cubicBezTo>
                        <a:pt x="142" y="265"/>
                        <a:pt x="142" y="265"/>
                        <a:pt x="142" y="265"/>
                      </a:cubicBezTo>
                      <a:cubicBezTo>
                        <a:pt x="105" y="225"/>
                        <a:pt x="105" y="225"/>
                        <a:pt x="105" y="225"/>
                      </a:cubicBezTo>
                      <a:lnTo>
                        <a:pt x="137" y="189"/>
                      </a:lnTo>
                      <a:close/>
                      <a:moveTo>
                        <a:pt x="91" y="210"/>
                      </a:moveTo>
                      <a:cubicBezTo>
                        <a:pt x="52" y="169"/>
                        <a:pt x="52" y="169"/>
                        <a:pt x="52" y="169"/>
                      </a:cubicBezTo>
                      <a:cubicBezTo>
                        <a:pt x="129" y="169"/>
                        <a:pt x="129" y="169"/>
                        <a:pt x="129" y="169"/>
                      </a:cubicBezTo>
                      <a:lnTo>
                        <a:pt x="91" y="210"/>
                      </a:lnTo>
                      <a:close/>
                      <a:moveTo>
                        <a:pt x="140" y="292"/>
                      </a:moveTo>
                      <a:cubicBezTo>
                        <a:pt x="44" y="292"/>
                        <a:pt x="44" y="292"/>
                        <a:pt x="44" y="292"/>
                      </a:cubicBezTo>
                      <a:cubicBezTo>
                        <a:pt x="91" y="240"/>
                        <a:pt x="91" y="240"/>
                        <a:pt x="91" y="240"/>
                      </a:cubicBezTo>
                      <a:lnTo>
                        <a:pt x="140" y="292"/>
                      </a:lnTo>
                      <a:close/>
                      <a:moveTo>
                        <a:pt x="131" y="149"/>
                      </a:moveTo>
                      <a:cubicBezTo>
                        <a:pt x="52" y="149"/>
                        <a:pt x="52" y="149"/>
                        <a:pt x="52" y="149"/>
                      </a:cubicBezTo>
                      <a:cubicBezTo>
                        <a:pt x="92" y="96"/>
                        <a:pt x="92" y="96"/>
                        <a:pt x="92" y="96"/>
                      </a:cubicBezTo>
                      <a:lnTo>
                        <a:pt x="131" y="149"/>
                      </a:lnTo>
                      <a:close/>
                      <a:moveTo>
                        <a:pt x="43" y="188"/>
                      </a:moveTo>
                      <a:cubicBezTo>
                        <a:pt x="78" y="225"/>
                        <a:pt x="78" y="225"/>
                        <a:pt x="78" y="225"/>
                      </a:cubicBezTo>
                      <a:cubicBezTo>
                        <a:pt x="37" y="269"/>
                        <a:pt x="37" y="269"/>
                        <a:pt x="37" y="269"/>
                      </a:cubicBezTo>
                      <a:lnTo>
                        <a:pt x="43" y="188"/>
                      </a:lnTo>
                      <a:close/>
                      <a:moveTo>
                        <a:pt x="138" y="312"/>
                      </a:moveTo>
                      <a:cubicBezTo>
                        <a:pt x="90" y="371"/>
                        <a:pt x="90" y="371"/>
                        <a:pt x="90" y="371"/>
                      </a:cubicBezTo>
                      <a:cubicBezTo>
                        <a:pt x="41" y="312"/>
                        <a:pt x="41" y="312"/>
                        <a:pt x="41" y="312"/>
                      </a:cubicBezTo>
                      <a:lnTo>
                        <a:pt x="138" y="312"/>
                      </a:lnTo>
                      <a:close/>
                      <a:moveTo>
                        <a:pt x="227" y="241"/>
                      </a:moveTo>
                      <a:cubicBezTo>
                        <a:pt x="275" y="292"/>
                        <a:pt x="275" y="292"/>
                        <a:pt x="275" y="292"/>
                      </a:cubicBezTo>
                      <a:cubicBezTo>
                        <a:pt x="179" y="292"/>
                        <a:pt x="179" y="292"/>
                        <a:pt x="179" y="292"/>
                      </a:cubicBezTo>
                      <a:lnTo>
                        <a:pt x="227" y="241"/>
                      </a:lnTo>
                      <a:close/>
                      <a:moveTo>
                        <a:pt x="362" y="239"/>
                      </a:moveTo>
                      <a:cubicBezTo>
                        <a:pt x="409" y="292"/>
                        <a:pt x="409" y="292"/>
                        <a:pt x="409" y="292"/>
                      </a:cubicBezTo>
                      <a:cubicBezTo>
                        <a:pt x="313" y="292"/>
                        <a:pt x="313" y="292"/>
                        <a:pt x="313" y="292"/>
                      </a:cubicBezTo>
                      <a:lnTo>
                        <a:pt x="362" y="239"/>
                      </a:lnTo>
                      <a:close/>
                      <a:moveTo>
                        <a:pt x="496" y="243"/>
                      </a:moveTo>
                      <a:cubicBezTo>
                        <a:pt x="542" y="292"/>
                        <a:pt x="542" y="292"/>
                        <a:pt x="542" y="292"/>
                      </a:cubicBezTo>
                      <a:cubicBezTo>
                        <a:pt x="446" y="292"/>
                        <a:pt x="446" y="292"/>
                        <a:pt x="446" y="292"/>
                      </a:cubicBezTo>
                      <a:lnTo>
                        <a:pt x="496" y="243"/>
                      </a:lnTo>
                      <a:close/>
                      <a:moveTo>
                        <a:pt x="669" y="312"/>
                      </a:moveTo>
                      <a:cubicBezTo>
                        <a:pt x="620" y="371"/>
                        <a:pt x="620" y="371"/>
                        <a:pt x="620" y="371"/>
                      </a:cubicBezTo>
                      <a:cubicBezTo>
                        <a:pt x="572" y="312"/>
                        <a:pt x="572" y="312"/>
                        <a:pt x="572" y="312"/>
                      </a:cubicBezTo>
                      <a:lnTo>
                        <a:pt x="669" y="312"/>
                      </a:lnTo>
                      <a:close/>
                      <a:moveTo>
                        <a:pt x="654" y="21"/>
                      </a:moveTo>
                      <a:cubicBezTo>
                        <a:pt x="622" y="63"/>
                        <a:pt x="622" y="63"/>
                        <a:pt x="622" y="63"/>
                      </a:cubicBezTo>
                      <a:cubicBezTo>
                        <a:pt x="590" y="20"/>
                        <a:pt x="590" y="20"/>
                        <a:pt x="590" y="20"/>
                      </a:cubicBezTo>
                      <a:cubicBezTo>
                        <a:pt x="654" y="20"/>
                        <a:pt x="654" y="20"/>
                        <a:pt x="654" y="20"/>
                      </a:cubicBezTo>
                      <a:cubicBezTo>
                        <a:pt x="654" y="20"/>
                        <a:pt x="654" y="21"/>
                        <a:pt x="654" y="21"/>
                      </a:cubicBezTo>
                      <a:close/>
                      <a:moveTo>
                        <a:pt x="560" y="90"/>
                      </a:moveTo>
                      <a:cubicBezTo>
                        <a:pt x="556" y="149"/>
                        <a:pt x="556" y="149"/>
                        <a:pt x="556" y="149"/>
                      </a:cubicBezTo>
                      <a:cubicBezTo>
                        <a:pt x="155" y="149"/>
                        <a:pt x="155" y="149"/>
                        <a:pt x="155" y="149"/>
                      </a:cubicBezTo>
                      <a:cubicBezTo>
                        <a:pt x="151" y="90"/>
                        <a:pt x="151" y="90"/>
                        <a:pt x="151" y="90"/>
                      </a:cubicBezTo>
                      <a:lnTo>
                        <a:pt x="560" y="90"/>
                      </a:lnTo>
                      <a:close/>
                      <a:moveTo>
                        <a:pt x="25" y="451"/>
                      </a:moveTo>
                      <a:cubicBezTo>
                        <a:pt x="33" y="333"/>
                        <a:pt x="33" y="333"/>
                        <a:pt x="33" y="333"/>
                      </a:cubicBezTo>
                      <a:cubicBezTo>
                        <a:pt x="77" y="387"/>
                        <a:pt x="77" y="387"/>
                        <a:pt x="77" y="387"/>
                      </a:cubicBezTo>
                      <a:lnTo>
                        <a:pt x="25" y="451"/>
                      </a:lnTo>
                      <a:close/>
                      <a:moveTo>
                        <a:pt x="103" y="387"/>
                      </a:moveTo>
                      <a:cubicBezTo>
                        <a:pt x="147" y="333"/>
                        <a:pt x="147" y="333"/>
                        <a:pt x="147" y="333"/>
                      </a:cubicBezTo>
                      <a:cubicBezTo>
                        <a:pt x="155" y="452"/>
                        <a:pt x="155" y="452"/>
                        <a:pt x="155" y="452"/>
                      </a:cubicBezTo>
                      <a:lnTo>
                        <a:pt x="103" y="387"/>
                      </a:lnTo>
                      <a:close/>
                      <a:moveTo>
                        <a:pt x="556" y="451"/>
                      </a:moveTo>
                      <a:cubicBezTo>
                        <a:pt x="563" y="333"/>
                        <a:pt x="563" y="333"/>
                        <a:pt x="563" y="333"/>
                      </a:cubicBezTo>
                      <a:cubicBezTo>
                        <a:pt x="607" y="387"/>
                        <a:pt x="607" y="387"/>
                        <a:pt x="607" y="387"/>
                      </a:cubicBezTo>
                      <a:lnTo>
                        <a:pt x="556" y="451"/>
                      </a:lnTo>
                      <a:close/>
                      <a:moveTo>
                        <a:pt x="633" y="387"/>
                      </a:moveTo>
                      <a:cubicBezTo>
                        <a:pt x="677" y="333"/>
                        <a:pt x="677" y="333"/>
                        <a:pt x="677" y="333"/>
                      </a:cubicBezTo>
                      <a:cubicBezTo>
                        <a:pt x="685" y="452"/>
                        <a:pt x="685" y="452"/>
                        <a:pt x="685" y="452"/>
                      </a:cubicBezTo>
                      <a:lnTo>
                        <a:pt x="633" y="3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96690">
                    <a:spcBef>
                      <a:spcPct val="50000"/>
                    </a:spcBef>
                  </a:pPr>
                  <a:endParaRPr lang="en-US">
                    <a:solidFill>
                      <a:srgbClr val="000000"/>
                    </a:solidFill>
                    <a:latin typeface="Tahoma"/>
                    <a:ea typeface="+mn-ea"/>
                    <a:cs typeface="+mn-cs"/>
                  </a:endParaRPr>
                </a:p>
              </p:txBody>
            </p:sp>
          </p:grpSp>
          <p:grpSp>
            <p:nvGrpSpPr>
              <p:cNvPr id="266" name="Group 71"/>
              <p:cNvGrpSpPr/>
              <p:nvPr/>
            </p:nvGrpSpPr>
            <p:grpSpPr>
              <a:xfrm>
                <a:off x="871780" y="5644267"/>
                <a:ext cx="378937" cy="402273"/>
                <a:chOff x="3495676" y="1790700"/>
                <a:chExt cx="541338" cy="574675"/>
              </a:xfrm>
              <a:solidFill>
                <a:schemeClr val="accent6"/>
              </a:solidFill>
            </p:grpSpPr>
            <p:sp>
              <p:nvSpPr>
                <p:cNvPr id="261" name="Freeform 63"/>
                <p:cNvSpPr>
                  <a:spLocks/>
                </p:cNvSpPr>
                <p:nvPr/>
              </p:nvSpPr>
              <p:spPr bwMode="auto">
                <a:xfrm>
                  <a:off x="3910013" y="1790700"/>
                  <a:ext cx="46038" cy="266700"/>
                </a:xfrm>
                <a:custGeom>
                  <a:avLst/>
                  <a:gdLst/>
                  <a:ahLst/>
                  <a:cxnLst>
                    <a:cxn ang="0">
                      <a:pos x="0" y="226"/>
                    </a:cxn>
                    <a:cxn ang="0">
                      <a:pos x="14" y="242"/>
                    </a:cxn>
                    <a:cxn ang="0">
                      <a:pos x="14" y="283"/>
                    </a:cxn>
                    <a:cxn ang="0">
                      <a:pos x="34" y="283"/>
                    </a:cxn>
                    <a:cxn ang="0">
                      <a:pos x="34" y="242"/>
                    </a:cxn>
                    <a:cxn ang="0">
                      <a:pos x="49" y="226"/>
                    </a:cxn>
                    <a:cxn ang="0">
                      <a:pos x="34" y="210"/>
                    </a:cxn>
                    <a:cxn ang="0">
                      <a:pos x="34" y="200"/>
                    </a:cxn>
                    <a:cxn ang="0">
                      <a:pos x="49" y="184"/>
                    </a:cxn>
                    <a:cxn ang="0">
                      <a:pos x="34" y="168"/>
                    </a:cxn>
                    <a:cxn ang="0">
                      <a:pos x="34" y="158"/>
                    </a:cxn>
                    <a:cxn ang="0">
                      <a:pos x="49" y="142"/>
                    </a:cxn>
                    <a:cxn ang="0">
                      <a:pos x="34" y="127"/>
                    </a:cxn>
                    <a:cxn ang="0">
                      <a:pos x="34" y="116"/>
                    </a:cxn>
                    <a:cxn ang="0">
                      <a:pos x="49" y="101"/>
                    </a:cxn>
                    <a:cxn ang="0">
                      <a:pos x="34" y="85"/>
                    </a:cxn>
                    <a:cxn ang="0">
                      <a:pos x="34" y="74"/>
                    </a:cxn>
                    <a:cxn ang="0">
                      <a:pos x="49" y="59"/>
                    </a:cxn>
                    <a:cxn ang="0">
                      <a:pos x="34" y="43"/>
                    </a:cxn>
                    <a:cxn ang="0">
                      <a:pos x="34" y="32"/>
                    </a:cxn>
                    <a:cxn ang="0">
                      <a:pos x="49" y="17"/>
                    </a:cxn>
                    <a:cxn ang="0">
                      <a:pos x="24" y="0"/>
                    </a:cxn>
                    <a:cxn ang="0">
                      <a:pos x="0" y="17"/>
                    </a:cxn>
                    <a:cxn ang="0">
                      <a:pos x="14" y="32"/>
                    </a:cxn>
                    <a:cxn ang="0">
                      <a:pos x="14" y="43"/>
                    </a:cxn>
                    <a:cxn ang="0">
                      <a:pos x="0" y="59"/>
                    </a:cxn>
                    <a:cxn ang="0">
                      <a:pos x="14" y="74"/>
                    </a:cxn>
                    <a:cxn ang="0">
                      <a:pos x="14" y="85"/>
                    </a:cxn>
                    <a:cxn ang="0">
                      <a:pos x="0" y="101"/>
                    </a:cxn>
                    <a:cxn ang="0">
                      <a:pos x="14" y="116"/>
                    </a:cxn>
                    <a:cxn ang="0">
                      <a:pos x="14" y="127"/>
                    </a:cxn>
                    <a:cxn ang="0">
                      <a:pos x="0" y="142"/>
                    </a:cxn>
                    <a:cxn ang="0">
                      <a:pos x="14" y="158"/>
                    </a:cxn>
                    <a:cxn ang="0">
                      <a:pos x="14" y="169"/>
                    </a:cxn>
                    <a:cxn ang="0">
                      <a:pos x="0" y="184"/>
                    </a:cxn>
                    <a:cxn ang="0">
                      <a:pos x="14" y="200"/>
                    </a:cxn>
                    <a:cxn ang="0">
                      <a:pos x="14" y="210"/>
                    </a:cxn>
                    <a:cxn ang="0">
                      <a:pos x="0" y="226"/>
                    </a:cxn>
                  </a:cxnLst>
                  <a:rect l="0" t="0" r="r" b="b"/>
                  <a:pathLst>
                    <a:path w="49" h="283">
                      <a:moveTo>
                        <a:pt x="0" y="226"/>
                      </a:moveTo>
                      <a:cubicBezTo>
                        <a:pt x="0" y="233"/>
                        <a:pt x="6" y="239"/>
                        <a:pt x="14" y="242"/>
                      </a:cubicBezTo>
                      <a:cubicBezTo>
                        <a:pt x="14" y="283"/>
                        <a:pt x="14" y="283"/>
                        <a:pt x="14" y="283"/>
                      </a:cubicBezTo>
                      <a:cubicBezTo>
                        <a:pt x="34" y="283"/>
                        <a:pt x="34" y="283"/>
                        <a:pt x="34" y="283"/>
                      </a:cubicBezTo>
                      <a:cubicBezTo>
                        <a:pt x="34" y="242"/>
                        <a:pt x="34" y="242"/>
                        <a:pt x="34" y="242"/>
                      </a:cubicBezTo>
                      <a:cubicBezTo>
                        <a:pt x="43" y="239"/>
                        <a:pt x="49" y="233"/>
                        <a:pt x="49" y="226"/>
                      </a:cubicBezTo>
                      <a:cubicBezTo>
                        <a:pt x="49" y="219"/>
                        <a:pt x="43" y="213"/>
                        <a:pt x="34" y="210"/>
                      </a:cubicBezTo>
                      <a:cubicBezTo>
                        <a:pt x="34" y="200"/>
                        <a:pt x="34" y="200"/>
                        <a:pt x="34" y="200"/>
                      </a:cubicBezTo>
                      <a:cubicBezTo>
                        <a:pt x="43" y="197"/>
                        <a:pt x="49" y="191"/>
                        <a:pt x="49" y="184"/>
                      </a:cubicBezTo>
                      <a:cubicBezTo>
                        <a:pt x="49" y="177"/>
                        <a:pt x="43" y="171"/>
                        <a:pt x="34" y="168"/>
                      </a:cubicBezTo>
                      <a:cubicBezTo>
                        <a:pt x="34" y="158"/>
                        <a:pt x="34" y="158"/>
                        <a:pt x="34" y="158"/>
                      </a:cubicBezTo>
                      <a:cubicBezTo>
                        <a:pt x="43" y="155"/>
                        <a:pt x="49" y="149"/>
                        <a:pt x="49" y="142"/>
                      </a:cubicBezTo>
                      <a:cubicBezTo>
                        <a:pt x="49" y="135"/>
                        <a:pt x="43" y="129"/>
                        <a:pt x="34" y="127"/>
                      </a:cubicBezTo>
                      <a:cubicBezTo>
                        <a:pt x="34" y="116"/>
                        <a:pt x="34" y="116"/>
                        <a:pt x="34" y="116"/>
                      </a:cubicBezTo>
                      <a:cubicBezTo>
                        <a:pt x="43" y="113"/>
                        <a:pt x="49" y="107"/>
                        <a:pt x="49" y="101"/>
                      </a:cubicBezTo>
                      <a:cubicBezTo>
                        <a:pt x="49" y="94"/>
                        <a:pt x="43" y="88"/>
                        <a:pt x="34" y="85"/>
                      </a:cubicBezTo>
                      <a:cubicBezTo>
                        <a:pt x="34" y="74"/>
                        <a:pt x="34" y="74"/>
                        <a:pt x="34" y="74"/>
                      </a:cubicBezTo>
                      <a:cubicBezTo>
                        <a:pt x="43" y="72"/>
                        <a:pt x="49" y="66"/>
                        <a:pt x="49" y="59"/>
                      </a:cubicBezTo>
                      <a:cubicBezTo>
                        <a:pt x="49" y="52"/>
                        <a:pt x="43" y="46"/>
                        <a:pt x="34" y="43"/>
                      </a:cubicBezTo>
                      <a:cubicBezTo>
                        <a:pt x="34" y="32"/>
                        <a:pt x="34" y="32"/>
                        <a:pt x="34" y="32"/>
                      </a:cubicBezTo>
                      <a:cubicBezTo>
                        <a:pt x="43" y="30"/>
                        <a:pt x="49" y="24"/>
                        <a:pt x="49" y="17"/>
                      </a:cubicBezTo>
                      <a:cubicBezTo>
                        <a:pt x="49" y="7"/>
                        <a:pt x="38" y="0"/>
                        <a:pt x="24" y="0"/>
                      </a:cubicBezTo>
                      <a:cubicBezTo>
                        <a:pt x="11" y="0"/>
                        <a:pt x="0" y="7"/>
                        <a:pt x="0" y="17"/>
                      </a:cubicBezTo>
                      <a:cubicBezTo>
                        <a:pt x="0" y="24"/>
                        <a:pt x="6" y="30"/>
                        <a:pt x="14" y="32"/>
                      </a:cubicBezTo>
                      <a:cubicBezTo>
                        <a:pt x="14" y="43"/>
                        <a:pt x="14" y="43"/>
                        <a:pt x="14" y="43"/>
                      </a:cubicBezTo>
                      <a:cubicBezTo>
                        <a:pt x="6" y="46"/>
                        <a:pt x="0" y="52"/>
                        <a:pt x="0" y="59"/>
                      </a:cubicBezTo>
                      <a:cubicBezTo>
                        <a:pt x="0" y="66"/>
                        <a:pt x="6" y="72"/>
                        <a:pt x="14" y="74"/>
                      </a:cubicBezTo>
                      <a:cubicBezTo>
                        <a:pt x="14" y="85"/>
                        <a:pt x="14" y="85"/>
                        <a:pt x="14" y="85"/>
                      </a:cubicBezTo>
                      <a:cubicBezTo>
                        <a:pt x="6" y="88"/>
                        <a:pt x="0" y="94"/>
                        <a:pt x="0" y="101"/>
                      </a:cubicBezTo>
                      <a:cubicBezTo>
                        <a:pt x="0" y="107"/>
                        <a:pt x="6" y="113"/>
                        <a:pt x="14" y="116"/>
                      </a:cubicBezTo>
                      <a:cubicBezTo>
                        <a:pt x="14" y="127"/>
                        <a:pt x="14" y="127"/>
                        <a:pt x="14" y="127"/>
                      </a:cubicBezTo>
                      <a:cubicBezTo>
                        <a:pt x="6" y="129"/>
                        <a:pt x="0" y="135"/>
                        <a:pt x="0" y="142"/>
                      </a:cubicBezTo>
                      <a:cubicBezTo>
                        <a:pt x="0" y="149"/>
                        <a:pt x="6" y="155"/>
                        <a:pt x="14" y="158"/>
                      </a:cubicBezTo>
                      <a:cubicBezTo>
                        <a:pt x="14" y="169"/>
                        <a:pt x="14" y="169"/>
                        <a:pt x="14" y="169"/>
                      </a:cubicBezTo>
                      <a:cubicBezTo>
                        <a:pt x="6" y="171"/>
                        <a:pt x="0" y="177"/>
                        <a:pt x="0" y="184"/>
                      </a:cubicBezTo>
                      <a:cubicBezTo>
                        <a:pt x="0" y="191"/>
                        <a:pt x="6" y="197"/>
                        <a:pt x="14" y="200"/>
                      </a:cubicBezTo>
                      <a:cubicBezTo>
                        <a:pt x="14" y="210"/>
                        <a:pt x="14" y="210"/>
                        <a:pt x="14" y="210"/>
                      </a:cubicBezTo>
                      <a:cubicBezTo>
                        <a:pt x="6" y="213"/>
                        <a:pt x="0" y="219"/>
                        <a:pt x="0" y="226"/>
                      </a:cubicBezTo>
                      <a:close/>
                    </a:path>
                  </a:pathLst>
                </a:custGeom>
                <a:grpFill/>
                <a:ln w="9525">
                  <a:noFill/>
                  <a:round/>
                  <a:headEnd/>
                  <a:tailEnd/>
                </a:ln>
              </p:spPr>
              <p:txBody>
                <a:bodyPr wrap="square" lIns="0" tIns="0" rIns="0" bIns="0">
                  <a:noAutofit/>
                </a:bodyPr>
                <a:lstStyle/>
                <a:p>
                  <a:pPr defTabSz="696690">
                    <a:spcBef>
                      <a:spcPct val="50000"/>
                    </a:spcBef>
                    <a:defRPr/>
                  </a:pPr>
                  <a:endParaRPr lang="en-US">
                    <a:solidFill>
                      <a:srgbClr val="000000"/>
                    </a:solidFill>
                    <a:latin typeface="Tahoma"/>
                    <a:ea typeface="MS PGothic"/>
                    <a:cs typeface="MS PGothic"/>
                  </a:endParaRPr>
                </a:p>
              </p:txBody>
            </p:sp>
            <p:sp>
              <p:nvSpPr>
                <p:cNvPr id="262" name="Freeform 64"/>
                <p:cNvSpPr>
                  <a:spLocks/>
                </p:cNvSpPr>
                <p:nvPr/>
              </p:nvSpPr>
              <p:spPr bwMode="auto">
                <a:xfrm>
                  <a:off x="3495676" y="1790700"/>
                  <a:ext cx="541338" cy="574675"/>
                </a:xfrm>
                <a:custGeom>
                  <a:avLst/>
                  <a:gdLst/>
                  <a:ahLst/>
                  <a:cxnLst>
                    <a:cxn ang="0">
                      <a:pos x="453" y="283"/>
                    </a:cxn>
                    <a:cxn ang="0">
                      <a:pos x="380" y="265"/>
                    </a:cxn>
                    <a:cxn ang="0">
                      <a:pos x="380" y="233"/>
                    </a:cxn>
                    <a:cxn ang="0">
                      <a:pos x="395" y="207"/>
                    </a:cxn>
                    <a:cxn ang="0">
                      <a:pos x="380" y="181"/>
                    </a:cxn>
                    <a:cxn ang="0">
                      <a:pos x="380" y="150"/>
                    </a:cxn>
                    <a:cxn ang="0">
                      <a:pos x="395" y="124"/>
                    </a:cxn>
                    <a:cxn ang="0">
                      <a:pos x="345" y="124"/>
                    </a:cxn>
                    <a:cxn ang="0">
                      <a:pos x="360" y="150"/>
                    </a:cxn>
                    <a:cxn ang="0">
                      <a:pos x="360" y="181"/>
                    </a:cxn>
                    <a:cxn ang="0">
                      <a:pos x="345" y="207"/>
                    </a:cxn>
                    <a:cxn ang="0">
                      <a:pos x="360" y="233"/>
                    </a:cxn>
                    <a:cxn ang="0">
                      <a:pos x="360" y="265"/>
                    </a:cxn>
                    <a:cxn ang="0">
                      <a:pos x="267" y="283"/>
                    </a:cxn>
                    <a:cxn ang="0">
                      <a:pos x="281" y="226"/>
                    </a:cxn>
                    <a:cxn ang="0">
                      <a:pos x="267" y="200"/>
                    </a:cxn>
                    <a:cxn ang="0">
                      <a:pos x="267" y="168"/>
                    </a:cxn>
                    <a:cxn ang="0">
                      <a:pos x="281" y="142"/>
                    </a:cxn>
                    <a:cxn ang="0">
                      <a:pos x="267" y="116"/>
                    </a:cxn>
                    <a:cxn ang="0">
                      <a:pos x="267" y="85"/>
                    </a:cxn>
                    <a:cxn ang="0">
                      <a:pos x="281" y="59"/>
                    </a:cxn>
                    <a:cxn ang="0">
                      <a:pos x="267" y="32"/>
                    </a:cxn>
                    <a:cxn ang="0">
                      <a:pos x="257" y="0"/>
                    </a:cxn>
                    <a:cxn ang="0">
                      <a:pos x="247" y="32"/>
                    </a:cxn>
                    <a:cxn ang="0">
                      <a:pos x="232" y="59"/>
                    </a:cxn>
                    <a:cxn ang="0">
                      <a:pos x="247" y="85"/>
                    </a:cxn>
                    <a:cxn ang="0">
                      <a:pos x="247" y="116"/>
                    </a:cxn>
                    <a:cxn ang="0">
                      <a:pos x="232" y="142"/>
                    </a:cxn>
                    <a:cxn ang="0">
                      <a:pos x="247" y="169"/>
                    </a:cxn>
                    <a:cxn ang="0">
                      <a:pos x="247" y="200"/>
                    </a:cxn>
                    <a:cxn ang="0">
                      <a:pos x="232" y="226"/>
                    </a:cxn>
                    <a:cxn ang="0">
                      <a:pos x="247" y="283"/>
                    </a:cxn>
                    <a:cxn ang="0">
                      <a:pos x="157" y="242"/>
                    </a:cxn>
                    <a:cxn ang="0">
                      <a:pos x="157" y="210"/>
                    </a:cxn>
                    <a:cxn ang="0">
                      <a:pos x="171" y="184"/>
                    </a:cxn>
                    <a:cxn ang="0">
                      <a:pos x="157" y="158"/>
                    </a:cxn>
                    <a:cxn ang="0">
                      <a:pos x="157" y="127"/>
                    </a:cxn>
                    <a:cxn ang="0">
                      <a:pos x="171" y="101"/>
                    </a:cxn>
                    <a:cxn ang="0">
                      <a:pos x="157" y="74"/>
                    </a:cxn>
                    <a:cxn ang="0">
                      <a:pos x="157" y="43"/>
                    </a:cxn>
                    <a:cxn ang="0">
                      <a:pos x="150" y="34"/>
                    </a:cxn>
                    <a:cxn ang="0">
                      <a:pos x="147" y="0"/>
                    </a:cxn>
                    <a:cxn ang="0">
                      <a:pos x="144" y="34"/>
                    </a:cxn>
                    <a:cxn ang="0">
                      <a:pos x="137" y="43"/>
                    </a:cxn>
                    <a:cxn ang="0">
                      <a:pos x="137" y="74"/>
                    </a:cxn>
                    <a:cxn ang="0">
                      <a:pos x="122" y="101"/>
                    </a:cxn>
                    <a:cxn ang="0">
                      <a:pos x="137" y="127"/>
                    </a:cxn>
                    <a:cxn ang="0">
                      <a:pos x="137" y="158"/>
                    </a:cxn>
                    <a:cxn ang="0">
                      <a:pos x="122" y="184"/>
                    </a:cxn>
                    <a:cxn ang="0">
                      <a:pos x="137" y="210"/>
                    </a:cxn>
                    <a:cxn ang="0">
                      <a:pos x="137" y="242"/>
                    </a:cxn>
                    <a:cxn ang="0">
                      <a:pos x="101" y="283"/>
                    </a:cxn>
                    <a:cxn ang="0">
                      <a:pos x="42" y="396"/>
                    </a:cxn>
                    <a:cxn ang="0">
                      <a:pos x="0" y="569"/>
                    </a:cxn>
                    <a:cxn ang="0">
                      <a:pos x="532" y="611"/>
                    </a:cxn>
                    <a:cxn ang="0">
                      <a:pos x="574" y="325"/>
                    </a:cxn>
                  </a:cxnLst>
                  <a:rect l="0" t="0" r="r" b="b"/>
                  <a:pathLst>
                    <a:path w="574" h="611">
                      <a:moveTo>
                        <a:pt x="539" y="283"/>
                      </a:moveTo>
                      <a:cubicBezTo>
                        <a:pt x="453" y="283"/>
                        <a:pt x="453" y="283"/>
                        <a:pt x="453" y="283"/>
                      </a:cubicBezTo>
                      <a:cubicBezTo>
                        <a:pt x="380" y="283"/>
                        <a:pt x="380" y="283"/>
                        <a:pt x="380" y="283"/>
                      </a:cubicBezTo>
                      <a:cubicBezTo>
                        <a:pt x="380" y="265"/>
                        <a:pt x="380" y="265"/>
                        <a:pt x="380" y="265"/>
                      </a:cubicBezTo>
                      <a:cubicBezTo>
                        <a:pt x="389" y="262"/>
                        <a:pt x="395" y="256"/>
                        <a:pt x="395" y="249"/>
                      </a:cubicBezTo>
                      <a:cubicBezTo>
                        <a:pt x="395" y="242"/>
                        <a:pt x="389" y="236"/>
                        <a:pt x="380" y="233"/>
                      </a:cubicBezTo>
                      <a:cubicBezTo>
                        <a:pt x="380" y="223"/>
                        <a:pt x="380" y="223"/>
                        <a:pt x="380" y="223"/>
                      </a:cubicBezTo>
                      <a:cubicBezTo>
                        <a:pt x="389" y="220"/>
                        <a:pt x="395" y="214"/>
                        <a:pt x="395" y="207"/>
                      </a:cubicBezTo>
                      <a:cubicBezTo>
                        <a:pt x="395" y="200"/>
                        <a:pt x="389" y="194"/>
                        <a:pt x="380" y="192"/>
                      </a:cubicBezTo>
                      <a:cubicBezTo>
                        <a:pt x="380" y="181"/>
                        <a:pt x="380" y="181"/>
                        <a:pt x="380" y="181"/>
                      </a:cubicBezTo>
                      <a:cubicBezTo>
                        <a:pt x="389" y="178"/>
                        <a:pt x="395" y="172"/>
                        <a:pt x="395" y="165"/>
                      </a:cubicBezTo>
                      <a:cubicBezTo>
                        <a:pt x="395" y="158"/>
                        <a:pt x="389" y="152"/>
                        <a:pt x="380" y="150"/>
                      </a:cubicBezTo>
                      <a:cubicBezTo>
                        <a:pt x="380" y="139"/>
                        <a:pt x="380" y="139"/>
                        <a:pt x="380" y="139"/>
                      </a:cubicBezTo>
                      <a:cubicBezTo>
                        <a:pt x="389" y="137"/>
                        <a:pt x="395" y="131"/>
                        <a:pt x="395" y="124"/>
                      </a:cubicBezTo>
                      <a:cubicBezTo>
                        <a:pt x="395" y="114"/>
                        <a:pt x="384" y="106"/>
                        <a:pt x="370" y="106"/>
                      </a:cubicBezTo>
                      <a:cubicBezTo>
                        <a:pt x="356" y="106"/>
                        <a:pt x="345" y="114"/>
                        <a:pt x="345" y="124"/>
                      </a:cubicBezTo>
                      <a:cubicBezTo>
                        <a:pt x="345" y="131"/>
                        <a:pt x="351" y="136"/>
                        <a:pt x="360" y="139"/>
                      </a:cubicBezTo>
                      <a:cubicBezTo>
                        <a:pt x="360" y="150"/>
                        <a:pt x="360" y="150"/>
                        <a:pt x="360" y="150"/>
                      </a:cubicBezTo>
                      <a:cubicBezTo>
                        <a:pt x="351" y="152"/>
                        <a:pt x="345" y="158"/>
                        <a:pt x="345" y="165"/>
                      </a:cubicBezTo>
                      <a:cubicBezTo>
                        <a:pt x="345" y="172"/>
                        <a:pt x="351" y="178"/>
                        <a:pt x="360" y="181"/>
                      </a:cubicBezTo>
                      <a:cubicBezTo>
                        <a:pt x="360" y="192"/>
                        <a:pt x="360" y="192"/>
                        <a:pt x="360" y="192"/>
                      </a:cubicBezTo>
                      <a:cubicBezTo>
                        <a:pt x="351" y="194"/>
                        <a:pt x="345" y="200"/>
                        <a:pt x="345" y="207"/>
                      </a:cubicBezTo>
                      <a:cubicBezTo>
                        <a:pt x="345" y="214"/>
                        <a:pt x="351" y="220"/>
                        <a:pt x="360" y="223"/>
                      </a:cubicBezTo>
                      <a:cubicBezTo>
                        <a:pt x="360" y="233"/>
                        <a:pt x="360" y="233"/>
                        <a:pt x="360" y="233"/>
                      </a:cubicBezTo>
                      <a:cubicBezTo>
                        <a:pt x="351" y="236"/>
                        <a:pt x="345" y="242"/>
                        <a:pt x="345" y="249"/>
                      </a:cubicBezTo>
                      <a:cubicBezTo>
                        <a:pt x="345" y="256"/>
                        <a:pt x="351" y="262"/>
                        <a:pt x="360" y="265"/>
                      </a:cubicBezTo>
                      <a:cubicBezTo>
                        <a:pt x="360" y="283"/>
                        <a:pt x="360" y="283"/>
                        <a:pt x="360" y="283"/>
                      </a:cubicBezTo>
                      <a:cubicBezTo>
                        <a:pt x="267" y="283"/>
                        <a:pt x="267" y="283"/>
                        <a:pt x="267" y="283"/>
                      </a:cubicBezTo>
                      <a:cubicBezTo>
                        <a:pt x="267" y="242"/>
                        <a:pt x="267" y="242"/>
                        <a:pt x="267" y="242"/>
                      </a:cubicBezTo>
                      <a:cubicBezTo>
                        <a:pt x="275" y="239"/>
                        <a:pt x="281" y="233"/>
                        <a:pt x="281" y="226"/>
                      </a:cubicBezTo>
                      <a:cubicBezTo>
                        <a:pt x="281" y="219"/>
                        <a:pt x="275" y="213"/>
                        <a:pt x="267" y="210"/>
                      </a:cubicBezTo>
                      <a:cubicBezTo>
                        <a:pt x="267" y="200"/>
                        <a:pt x="267" y="200"/>
                        <a:pt x="267" y="200"/>
                      </a:cubicBezTo>
                      <a:cubicBezTo>
                        <a:pt x="275" y="197"/>
                        <a:pt x="281" y="191"/>
                        <a:pt x="281" y="184"/>
                      </a:cubicBezTo>
                      <a:cubicBezTo>
                        <a:pt x="281" y="177"/>
                        <a:pt x="275" y="171"/>
                        <a:pt x="267" y="168"/>
                      </a:cubicBezTo>
                      <a:cubicBezTo>
                        <a:pt x="267" y="158"/>
                        <a:pt x="267" y="158"/>
                        <a:pt x="267" y="158"/>
                      </a:cubicBezTo>
                      <a:cubicBezTo>
                        <a:pt x="275" y="155"/>
                        <a:pt x="281" y="149"/>
                        <a:pt x="281" y="142"/>
                      </a:cubicBezTo>
                      <a:cubicBezTo>
                        <a:pt x="281" y="135"/>
                        <a:pt x="275" y="129"/>
                        <a:pt x="267" y="127"/>
                      </a:cubicBezTo>
                      <a:cubicBezTo>
                        <a:pt x="267" y="116"/>
                        <a:pt x="267" y="116"/>
                        <a:pt x="267" y="116"/>
                      </a:cubicBezTo>
                      <a:cubicBezTo>
                        <a:pt x="275" y="113"/>
                        <a:pt x="281" y="107"/>
                        <a:pt x="281" y="101"/>
                      </a:cubicBezTo>
                      <a:cubicBezTo>
                        <a:pt x="281" y="94"/>
                        <a:pt x="275" y="88"/>
                        <a:pt x="267" y="85"/>
                      </a:cubicBezTo>
                      <a:cubicBezTo>
                        <a:pt x="267" y="74"/>
                        <a:pt x="267" y="74"/>
                        <a:pt x="267" y="74"/>
                      </a:cubicBezTo>
                      <a:cubicBezTo>
                        <a:pt x="275" y="72"/>
                        <a:pt x="281" y="66"/>
                        <a:pt x="281" y="59"/>
                      </a:cubicBezTo>
                      <a:cubicBezTo>
                        <a:pt x="281" y="52"/>
                        <a:pt x="275" y="46"/>
                        <a:pt x="267" y="43"/>
                      </a:cubicBezTo>
                      <a:cubicBezTo>
                        <a:pt x="267" y="32"/>
                        <a:pt x="267" y="32"/>
                        <a:pt x="267" y="32"/>
                      </a:cubicBezTo>
                      <a:cubicBezTo>
                        <a:pt x="275" y="30"/>
                        <a:pt x="281" y="24"/>
                        <a:pt x="281" y="17"/>
                      </a:cubicBezTo>
                      <a:cubicBezTo>
                        <a:pt x="281" y="7"/>
                        <a:pt x="270" y="0"/>
                        <a:pt x="257" y="0"/>
                      </a:cubicBezTo>
                      <a:cubicBezTo>
                        <a:pt x="243" y="0"/>
                        <a:pt x="232" y="7"/>
                        <a:pt x="232" y="17"/>
                      </a:cubicBezTo>
                      <a:cubicBezTo>
                        <a:pt x="232" y="24"/>
                        <a:pt x="238" y="30"/>
                        <a:pt x="247" y="32"/>
                      </a:cubicBezTo>
                      <a:cubicBezTo>
                        <a:pt x="247" y="43"/>
                        <a:pt x="247" y="43"/>
                        <a:pt x="247" y="43"/>
                      </a:cubicBezTo>
                      <a:cubicBezTo>
                        <a:pt x="238" y="46"/>
                        <a:pt x="232" y="52"/>
                        <a:pt x="232" y="59"/>
                      </a:cubicBezTo>
                      <a:cubicBezTo>
                        <a:pt x="232" y="66"/>
                        <a:pt x="238" y="72"/>
                        <a:pt x="247" y="74"/>
                      </a:cubicBezTo>
                      <a:cubicBezTo>
                        <a:pt x="247" y="85"/>
                        <a:pt x="247" y="85"/>
                        <a:pt x="247" y="85"/>
                      </a:cubicBezTo>
                      <a:cubicBezTo>
                        <a:pt x="238" y="88"/>
                        <a:pt x="232" y="94"/>
                        <a:pt x="232" y="101"/>
                      </a:cubicBezTo>
                      <a:cubicBezTo>
                        <a:pt x="232" y="107"/>
                        <a:pt x="238" y="113"/>
                        <a:pt x="247" y="116"/>
                      </a:cubicBezTo>
                      <a:cubicBezTo>
                        <a:pt x="247" y="127"/>
                        <a:pt x="247" y="127"/>
                        <a:pt x="247" y="127"/>
                      </a:cubicBezTo>
                      <a:cubicBezTo>
                        <a:pt x="238" y="129"/>
                        <a:pt x="232" y="135"/>
                        <a:pt x="232" y="142"/>
                      </a:cubicBezTo>
                      <a:cubicBezTo>
                        <a:pt x="232" y="149"/>
                        <a:pt x="238" y="155"/>
                        <a:pt x="247" y="158"/>
                      </a:cubicBezTo>
                      <a:cubicBezTo>
                        <a:pt x="247" y="169"/>
                        <a:pt x="247" y="169"/>
                        <a:pt x="247" y="169"/>
                      </a:cubicBezTo>
                      <a:cubicBezTo>
                        <a:pt x="238" y="171"/>
                        <a:pt x="232" y="177"/>
                        <a:pt x="232" y="184"/>
                      </a:cubicBezTo>
                      <a:cubicBezTo>
                        <a:pt x="232" y="191"/>
                        <a:pt x="238" y="197"/>
                        <a:pt x="247" y="200"/>
                      </a:cubicBezTo>
                      <a:cubicBezTo>
                        <a:pt x="247" y="210"/>
                        <a:pt x="247" y="210"/>
                        <a:pt x="247" y="210"/>
                      </a:cubicBezTo>
                      <a:cubicBezTo>
                        <a:pt x="238" y="213"/>
                        <a:pt x="232" y="219"/>
                        <a:pt x="232" y="226"/>
                      </a:cubicBezTo>
                      <a:cubicBezTo>
                        <a:pt x="232" y="233"/>
                        <a:pt x="238" y="239"/>
                        <a:pt x="247" y="242"/>
                      </a:cubicBezTo>
                      <a:cubicBezTo>
                        <a:pt x="247" y="283"/>
                        <a:pt x="247" y="283"/>
                        <a:pt x="247" y="283"/>
                      </a:cubicBezTo>
                      <a:cubicBezTo>
                        <a:pt x="157" y="283"/>
                        <a:pt x="157" y="283"/>
                        <a:pt x="157" y="283"/>
                      </a:cubicBezTo>
                      <a:cubicBezTo>
                        <a:pt x="157" y="242"/>
                        <a:pt x="157" y="242"/>
                        <a:pt x="157" y="242"/>
                      </a:cubicBezTo>
                      <a:cubicBezTo>
                        <a:pt x="165" y="239"/>
                        <a:pt x="171" y="233"/>
                        <a:pt x="171" y="226"/>
                      </a:cubicBezTo>
                      <a:cubicBezTo>
                        <a:pt x="171" y="219"/>
                        <a:pt x="165" y="213"/>
                        <a:pt x="157" y="210"/>
                      </a:cubicBezTo>
                      <a:cubicBezTo>
                        <a:pt x="157" y="200"/>
                        <a:pt x="157" y="200"/>
                        <a:pt x="157" y="200"/>
                      </a:cubicBezTo>
                      <a:cubicBezTo>
                        <a:pt x="165" y="197"/>
                        <a:pt x="171" y="191"/>
                        <a:pt x="171" y="184"/>
                      </a:cubicBezTo>
                      <a:cubicBezTo>
                        <a:pt x="171" y="177"/>
                        <a:pt x="165" y="171"/>
                        <a:pt x="157" y="169"/>
                      </a:cubicBezTo>
                      <a:cubicBezTo>
                        <a:pt x="157" y="158"/>
                        <a:pt x="157" y="158"/>
                        <a:pt x="157" y="158"/>
                      </a:cubicBezTo>
                      <a:cubicBezTo>
                        <a:pt x="165" y="155"/>
                        <a:pt x="171" y="149"/>
                        <a:pt x="171" y="142"/>
                      </a:cubicBezTo>
                      <a:cubicBezTo>
                        <a:pt x="171" y="135"/>
                        <a:pt x="165" y="129"/>
                        <a:pt x="157" y="127"/>
                      </a:cubicBezTo>
                      <a:cubicBezTo>
                        <a:pt x="157" y="116"/>
                        <a:pt x="157" y="116"/>
                        <a:pt x="157" y="116"/>
                      </a:cubicBezTo>
                      <a:cubicBezTo>
                        <a:pt x="165" y="113"/>
                        <a:pt x="171" y="107"/>
                        <a:pt x="171" y="101"/>
                      </a:cubicBezTo>
                      <a:cubicBezTo>
                        <a:pt x="171" y="94"/>
                        <a:pt x="165" y="88"/>
                        <a:pt x="157" y="85"/>
                      </a:cubicBezTo>
                      <a:cubicBezTo>
                        <a:pt x="157" y="74"/>
                        <a:pt x="157" y="74"/>
                        <a:pt x="157" y="74"/>
                      </a:cubicBezTo>
                      <a:cubicBezTo>
                        <a:pt x="165" y="72"/>
                        <a:pt x="171" y="66"/>
                        <a:pt x="171" y="59"/>
                      </a:cubicBezTo>
                      <a:cubicBezTo>
                        <a:pt x="171" y="52"/>
                        <a:pt x="165" y="46"/>
                        <a:pt x="157" y="43"/>
                      </a:cubicBezTo>
                      <a:cubicBezTo>
                        <a:pt x="157" y="34"/>
                        <a:pt x="157" y="34"/>
                        <a:pt x="157" y="34"/>
                      </a:cubicBezTo>
                      <a:cubicBezTo>
                        <a:pt x="150" y="34"/>
                        <a:pt x="150" y="34"/>
                        <a:pt x="150" y="34"/>
                      </a:cubicBezTo>
                      <a:cubicBezTo>
                        <a:pt x="162" y="33"/>
                        <a:pt x="171" y="26"/>
                        <a:pt x="171" y="17"/>
                      </a:cubicBezTo>
                      <a:cubicBezTo>
                        <a:pt x="171" y="7"/>
                        <a:pt x="160" y="0"/>
                        <a:pt x="147" y="0"/>
                      </a:cubicBezTo>
                      <a:cubicBezTo>
                        <a:pt x="133" y="0"/>
                        <a:pt x="122" y="7"/>
                        <a:pt x="122" y="17"/>
                      </a:cubicBezTo>
                      <a:cubicBezTo>
                        <a:pt x="122" y="26"/>
                        <a:pt x="131" y="33"/>
                        <a:pt x="144" y="34"/>
                      </a:cubicBezTo>
                      <a:cubicBezTo>
                        <a:pt x="137" y="34"/>
                        <a:pt x="137" y="34"/>
                        <a:pt x="137" y="34"/>
                      </a:cubicBezTo>
                      <a:cubicBezTo>
                        <a:pt x="137" y="43"/>
                        <a:pt x="137" y="43"/>
                        <a:pt x="137" y="43"/>
                      </a:cubicBezTo>
                      <a:cubicBezTo>
                        <a:pt x="128" y="46"/>
                        <a:pt x="122" y="52"/>
                        <a:pt x="122" y="59"/>
                      </a:cubicBezTo>
                      <a:cubicBezTo>
                        <a:pt x="122" y="66"/>
                        <a:pt x="128" y="72"/>
                        <a:pt x="137" y="74"/>
                      </a:cubicBezTo>
                      <a:cubicBezTo>
                        <a:pt x="137" y="85"/>
                        <a:pt x="137" y="85"/>
                        <a:pt x="137" y="85"/>
                      </a:cubicBezTo>
                      <a:cubicBezTo>
                        <a:pt x="128" y="88"/>
                        <a:pt x="122" y="94"/>
                        <a:pt x="122" y="101"/>
                      </a:cubicBezTo>
                      <a:cubicBezTo>
                        <a:pt x="122" y="107"/>
                        <a:pt x="128" y="113"/>
                        <a:pt x="137" y="116"/>
                      </a:cubicBezTo>
                      <a:cubicBezTo>
                        <a:pt x="137" y="127"/>
                        <a:pt x="137" y="127"/>
                        <a:pt x="137" y="127"/>
                      </a:cubicBezTo>
                      <a:cubicBezTo>
                        <a:pt x="128" y="129"/>
                        <a:pt x="122" y="135"/>
                        <a:pt x="122" y="142"/>
                      </a:cubicBezTo>
                      <a:cubicBezTo>
                        <a:pt x="122" y="149"/>
                        <a:pt x="128" y="155"/>
                        <a:pt x="137" y="158"/>
                      </a:cubicBezTo>
                      <a:cubicBezTo>
                        <a:pt x="137" y="169"/>
                        <a:pt x="137" y="169"/>
                        <a:pt x="137" y="169"/>
                      </a:cubicBezTo>
                      <a:cubicBezTo>
                        <a:pt x="128" y="171"/>
                        <a:pt x="122" y="177"/>
                        <a:pt x="122" y="184"/>
                      </a:cubicBezTo>
                      <a:cubicBezTo>
                        <a:pt x="122" y="191"/>
                        <a:pt x="128" y="197"/>
                        <a:pt x="137" y="200"/>
                      </a:cubicBezTo>
                      <a:cubicBezTo>
                        <a:pt x="137" y="210"/>
                        <a:pt x="137" y="210"/>
                        <a:pt x="137" y="210"/>
                      </a:cubicBezTo>
                      <a:cubicBezTo>
                        <a:pt x="128" y="213"/>
                        <a:pt x="122" y="219"/>
                        <a:pt x="122" y="226"/>
                      </a:cubicBezTo>
                      <a:cubicBezTo>
                        <a:pt x="122" y="233"/>
                        <a:pt x="128" y="239"/>
                        <a:pt x="137" y="242"/>
                      </a:cubicBezTo>
                      <a:cubicBezTo>
                        <a:pt x="137" y="283"/>
                        <a:pt x="137" y="283"/>
                        <a:pt x="137" y="283"/>
                      </a:cubicBezTo>
                      <a:cubicBezTo>
                        <a:pt x="101" y="283"/>
                        <a:pt x="101" y="283"/>
                        <a:pt x="101" y="283"/>
                      </a:cubicBezTo>
                      <a:cubicBezTo>
                        <a:pt x="109" y="295"/>
                        <a:pt x="114" y="309"/>
                        <a:pt x="114" y="324"/>
                      </a:cubicBezTo>
                      <a:cubicBezTo>
                        <a:pt x="114" y="364"/>
                        <a:pt x="82" y="396"/>
                        <a:pt x="42" y="396"/>
                      </a:cubicBezTo>
                      <a:cubicBezTo>
                        <a:pt x="26" y="396"/>
                        <a:pt x="12" y="391"/>
                        <a:pt x="0" y="382"/>
                      </a:cubicBezTo>
                      <a:cubicBezTo>
                        <a:pt x="0" y="569"/>
                        <a:pt x="0" y="569"/>
                        <a:pt x="0" y="569"/>
                      </a:cubicBezTo>
                      <a:cubicBezTo>
                        <a:pt x="0" y="592"/>
                        <a:pt x="18" y="611"/>
                        <a:pt x="41" y="611"/>
                      </a:cubicBezTo>
                      <a:cubicBezTo>
                        <a:pt x="532" y="611"/>
                        <a:pt x="532" y="611"/>
                        <a:pt x="532" y="611"/>
                      </a:cubicBezTo>
                      <a:cubicBezTo>
                        <a:pt x="555" y="611"/>
                        <a:pt x="574" y="592"/>
                        <a:pt x="574" y="569"/>
                      </a:cubicBezTo>
                      <a:cubicBezTo>
                        <a:pt x="574" y="325"/>
                        <a:pt x="574" y="325"/>
                        <a:pt x="574" y="325"/>
                      </a:cubicBezTo>
                      <a:cubicBezTo>
                        <a:pt x="574" y="302"/>
                        <a:pt x="562" y="283"/>
                        <a:pt x="539" y="283"/>
                      </a:cubicBezTo>
                      <a:close/>
                    </a:path>
                  </a:pathLst>
                </a:custGeom>
                <a:grpFill/>
                <a:ln w="9525">
                  <a:noFill/>
                  <a:round/>
                  <a:headEnd/>
                  <a:tailEnd/>
                </a:ln>
              </p:spPr>
              <p:txBody>
                <a:bodyPr wrap="square" lIns="0" tIns="0" rIns="0" bIns="0">
                  <a:noAutofit/>
                </a:bodyPr>
                <a:lstStyle/>
                <a:p>
                  <a:pPr defTabSz="696690">
                    <a:spcBef>
                      <a:spcPct val="50000"/>
                    </a:spcBef>
                    <a:defRPr/>
                  </a:pPr>
                  <a:endParaRPr lang="en-US">
                    <a:solidFill>
                      <a:srgbClr val="000000"/>
                    </a:solidFill>
                    <a:latin typeface="Tahoma"/>
                    <a:ea typeface="MS PGothic"/>
                    <a:cs typeface="MS PGothic"/>
                  </a:endParaRPr>
                </a:p>
              </p:txBody>
            </p:sp>
            <p:sp>
              <p:nvSpPr>
                <p:cNvPr id="263" name="Oval 65"/>
                <p:cNvSpPr>
                  <a:spLocks noChangeArrowheads="1"/>
                </p:cNvSpPr>
                <p:nvPr/>
              </p:nvSpPr>
              <p:spPr bwMode="auto">
                <a:xfrm>
                  <a:off x="3509963" y="2070100"/>
                  <a:ext cx="52388" cy="50800"/>
                </a:xfrm>
                <a:prstGeom prst="ellipse">
                  <a:avLst/>
                </a:prstGeom>
                <a:grpFill/>
                <a:ln w="9525">
                  <a:noFill/>
                  <a:round/>
                  <a:headEnd/>
                  <a:tailEnd/>
                </a:ln>
              </p:spPr>
              <p:txBody>
                <a:bodyPr wrap="square" lIns="0" tIns="0" rIns="0" bIns="0">
                  <a:noAutofit/>
                </a:bodyPr>
                <a:lstStyle/>
                <a:p>
                  <a:pPr defTabSz="696690">
                    <a:spcBef>
                      <a:spcPct val="50000"/>
                    </a:spcBef>
                    <a:defRPr/>
                  </a:pPr>
                  <a:endParaRPr lang="en-US">
                    <a:solidFill>
                      <a:srgbClr val="000000"/>
                    </a:solidFill>
                    <a:latin typeface="Tahoma"/>
                    <a:ea typeface="MS PGothic"/>
                    <a:cs typeface="MS PGothic"/>
                  </a:endParaRPr>
                </a:p>
              </p:txBody>
            </p:sp>
          </p:grpSp>
          <p:sp>
            <p:nvSpPr>
              <p:cNvPr id="168" name="TextBox 167"/>
              <p:cNvSpPr txBox="1"/>
              <p:nvPr/>
            </p:nvSpPr>
            <p:spPr>
              <a:xfrm>
                <a:off x="291182" y="5985153"/>
                <a:ext cx="1000692" cy="307776"/>
              </a:xfrm>
              <a:prstGeom prst="rect">
                <a:avLst/>
              </a:prstGeom>
              <a:noFill/>
            </p:spPr>
            <p:txBody>
              <a:bodyPr wrap="none" rtlCol="0">
                <a:spAutoFit/>
              </a:bodyPr>
              <a:lstStyle/>
              <a:p>
                <a:pPr defTabSz="696690">
                  <a:spcBef>
                    <a:spcPct val="50000"/>
                  </a:spcBef>
                </a:pPr>
                <a:r>
                  <a:rPr lang="en-US" sz="900" dirty="0">
                    <a:solidFill>
                      <a:srgbClr val="000000"/>
                    </a:solidFill>
                    <a:latin typeface="Tahoma" pitchFamily="34" charset="0"/>
                    <a:ea typeface="+mn-ea"/>
                    <a:cs typeface="+mn-cs"/>
                  </a:rPr>
                  <a:t>Substations</a:t>
                </a:r>
              </a:p>
            </p:txBody>
          </p:sp>
          <p:pic>
            <p:nvPicPr>
              <p:cNvPr id="169" name="Picture 2"/>
              <p:cNvPicPr>
                <a:picLocks noChangeAspect="1" noChangeArrowheads="1"/>
              </p:cNvPicPr>
              <p:nvPr/>
            </p:nvPicPr>
            <p:blipFill>
              <a:blip r:embed="rId8" cstate="print"/>
              <a:srcRect/>
              <a:stretch>
                <a:fillRect/>
              </a:stretch>
            </p:blipFill>
            <p:spPr bwMode="auto">
              <a:xfrm>
                <a:off x="3999634" y="4890684"/>
                <a:ext cx="1652552" cy="956398"/>
              </a:xfrm>
              <a:prstGeom prst="rect">
                <a:avLst/>
              </a:prstGeom>
              <a:noFill/>
              <a:ln w="9525">
                <a:noFill/>
                <a:miter lim="800000"/>
                <a:headEnd/>
                <a:tailEnd/>
              </a:ln>
              <a:effectLst/>
            </p:spPr>
          </p:pic>
          <p:grpSp>
            <p:nvGrpSpPr>
              <p:cNvPr id="267" name="Group 258"/>
              <p:cNvGrpSpPr/>
              <p:nvPr/>
            </p:nvGrpSpPr>
            <p:grpSpPr>
              <a:xfrm>
                <a:off x="96985" y="4752128"/>
                <a:ext cx="640743" cy="605647"/>
                <a:chOff x="-615933" y="3379389"/>
                <a:chExt cx="1316168" cy="1244076"/>
              </a:xfrm>
            </p:grpSpPr>
            <p:grpSp>
              <p:nvGrpSpPr>
                <p:cNvPr id="268" name="Group 159"/>
                <p:cNvGrpSpPr/>
                <p:nvPr/>
              </p:nvGrpSpPr>
              <p:grpSpPr>
                <a:xfrm>
                  <a:off x="-615933" y="3379389"/>
                  <a:ext cx="1127112" cy="1244076"/>
                  <a:chOff x="1198563" y="1419225"/>
                  <a:chExt cx="673100" cy="742950"/>
                </a:xfrm>
                <a:solidFill>
                  <a:schemeClr val="accent2">
                    <a:lumMod val="60000"/>
                    <a:lumOff val="40000"/>
                  </a:schemeClr>
                </a:solidFill>
              </p:grpSpPr>
              <p:sp>
                <p:nvSpPr>
                  <p:cNvPr id="216" name="Freeform 122"/>
                  <p:cNvSpPr>
                    <a:spLocks/>
                  </p:cNvSpPr>
                  <p:nvPr/>
                </p:nvSpPr>
                <p:spPr bwMode="auto">
                  <a:xfrm>
                    <a:off x="1547813" y="1473200"/>
                    <a:ext cx="52388" cy="95250"/>
                  </a:xfrm>
                  <a:custGeom>
                    <a:avLst/>
                    <a:gdLst/>
                    <a:ahLst/>
                    <a:cxnLst>
                      <a:cxn ang="0">
                        <a:pos x="8" y="100"/>
                      </a:cxn>
                      <a:cxn ang="0">
                        <a:pos x="2" y="87"/>
                      </a:cxn>
                      <a:cxn ang="0">
                        <a:pos x="2" y="87"/>
                      </a:cxn>
                      <a:cxn ang="0">
                        <a:pos x="34" y="7"/>
                      </a:cxn>
                      <a:cxn ang="0">
                        <a:pos x="47" y="2"/>
                      </a:cxn>
                      <a:cxn ang="0">
                        <a:pos x="47" y="2"/>
                      </a:cxn>
                      <a:cxn ang="0">
                        <a:pos x="53" y="15"/>
                      </a:cxn>
                      <a:cxn ang="0">
                        <a:pos x="53" y="15"/>
                      </a:cxn>
                      <a:cxn ang="0">
                        <a:pos x="21" y="95"/>
                      </a:cxn>
                      <a:cxn ang="0">
                        <a:pos x="11" y="101"/>
                      </a:cxn>
                      <a:cxn ang="0">
                        <a:pos x="11" y="101"/>
                      </a:cxn>
                      <a:cxn ang="0">
                        <a:pos x="8" y="100"/>
                      </a:cxn>
                    </a:cxnLst>
                    <a:rect l="0" t="0" r="r" b="b"/>
                    <a:pathLst>
                      <a:path w="55" h="101">
                        <a:moveTo>
                          <a:pt x="8" y="100"/>
                        </a:moveTo>
                        <a:cubicBezTo>
                          <a:pt x="3" y="98"/>
                          <a:pt x="0" y="92"/>
                          <a:pt x="2" y="87"/>
                        </a:cubicBezTo>
                        <a:cubicBezTo>
                          <a:pt x="2" y="87"/>
                          <a:pt x="2" y="87"/>
                          <a:pt x="2" y="87"/>
                        </a:cubicBezTo>
                        <a:cubicBezTo>
                          <a:pt x="34" y="7"/>
                          <a:pt x="34" y="7"/>
                          <a:pt x="34" y="7"/>
                        </a:cubicBezTo>
                        <a:cubicBezTo>
                          <a:pt x="36" y="2"/>
                          <a:pt x="42" y="0"/>
                          <a:pt x="47" y="2"/>
                        </a:cubicBezTo>
                        <a:cubicBezTo>
                          <a:pt x="47" y="2"/>
                          <a:pt x="47" y="2"/>
                          <a:pt x="47" y="2"/>
                        </a:cubicBezTo>
                        <a:cubicBezTo>
                          <a:pt x="52" y="4"/>
                          <a:pt x="55" y="10"/>
                          <a:pt x="53" y="15"/>
                        </a:cubicBezTo>
                        <a:cubicBezTo>
                          <a:pt x="53" y="15"/>
                          <a:pt x="53" y="15"/>
                          <a:pt x="53" y="15"/>
                        </a:cubicBezTo>
                        <a:cubicBezTo>
                          <a:pt x="21" y="95"/>
                          <a:pt x="21" y="95"/>
                          <a:pt x="21" y="95"/>
                        </a:cubicBezTo>
                        <a:cubicBezTo>
                          <a:pt x="19" y="99"/>
                          <a:pt x="15" y="101"/>
                          <a:pt x="11" y="101"/>
                        </a:cubicBezTo>
                        <a:cubicBezTo>
                          <a:pt x="11" y="101"/>
                          <a:pt x="11" y="101"/>
                          <a:pt x="11" y="101"/>
                        </a:cubicBezTo>
                        <a:cubicBezTo>
                          <a:pt x="10" y="101"/>
                          <a:pt x="9" y="101"/>
                          <a:pt x="8" y="100"/>
                        </a:cubicBez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17" name="Freeform 123"/>
                  <p:cNvSpPr>
                    <a:spLocks/>
                  </p:cNvSpPr>
                  <p:nvPr/>
                </p:nvSpPr>
                <p:spPr bwMode="auto">
                  <a:xfrm>
                    <a:off x="1450975" y="1535113"/>
                    <a:ext cx="112713" cy="19050"/>
                  </a:xfrm>
                  <a:custGeom>
                    <a:avLst/>
                    <a:gdLst/>
                    <a:ahLst/>
                    <a:cxnLst>
                      <a:cxn ang="0">
                        <a:pos x="0" y="12"/>
                      </a:cxn>
                      <a:cxn ang="0">
                        <a:pos x="0" y="0"/>
                      </a:cxn>
                      <a:cxn ang="0">
                        <a:pos x="71" y="0"/>
                      </a:cxn>
                      <a:cxn ang="0">
                        <a:pos x="71" y="12"/>
                      </a:cxn>
                      <a:cxn ang="0">
                        <a:pos x="0" y="12"/>
                      </a:cxn>
                      <a:cxn ang="0">
                        <a:pos x="0" y="12"/>
                      </a:cxn>
                    </a:cxnLst>
                    <a:rect l="0" t="0" r="r" b="b"/>
                    <a:pathLst>
                      <a:path w="71" h="12">
                        <a:moveTo>
                          <a:pt x="0" y="12"/>
                        </a:moveTo>
                        <a:lnTo>
                          <a:pt x="0" y="0"/>
                        </a:lnTo>
                        <a:lnTo>
                          <a:pt x="71" y="0"/>
                        </a:lnTo>
                        <a:lnTo>
                          <a:pt x="71" y="12"/>
                        </a:lnTo>
                        <a:lnTo>
                          <a:pt x="0" y="12"/>
                        </a:lnTo>
                        <a:lnTo>
                          <a:pt x="0" y="12"/>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18" name="Freeform 124"/>
                  <p:cNvSpPr>
                    <a:spLocks noEditPoints="1"/>
                  </p:cNvSpPr>
                  <p:nvPr/>
                </p:nvSpPr>
                <p:spPr bwMode="auto">
                  <a:xfrm>
                    <a:off x="1443038" y="1482725"/>
                    <a:ext cx="127000" cy="65088"/>
                  </a:xfrm>
                  <a:custGeom>
                    <a:avLst/>
                    <a:gdLst/>
                    <a:ahLst/>
                    <a:cxnLst>
                      <a:cxn ang="0">
                        <a:pos x="8" y="41"/>
                      </a:cxn>
                      <a:cxn ang="0">
                        <a:pos x="8" y="41"/>
                      </a:cxn>
                      <a:cxn ang="0">
                        <a:pos x="8" y="41"/>
                      </a:cxn>
                      <a:cxn ang="0">
                        <a:pos x="8" y="41"/>
                      </a:cxn>
                      <a:cxn ang="0">
                        <a:pos x="8" y="41"/>
                      </a:cxn>
                      <a:cxn ang="0">
                        <a:pos x="0" y="32"/>
                      </a:cxn>
                      <a:cxn ang="0">
                        <a:pos x="40" y="0"/>
                      </a:cxn>
                      <a:cxn ang="0">
                        <a:pos x="80" y="31"/>
                      </a:cxn>
                      <a:cxn ang="0">
                        <a:pos x="73" y="41"/>
                      </a:cxn>
                      <a:cxn ang="0">
                        <a:pos x="40" y="15"/>
                      </a:cxn>
                      <a:cxn ang="0">
                        <a:pos x="8" y="41"/>
                      </a:cxn>
                      <a:cxn ang="0">
                        <a:pos x="0" y="32"/>
                      </a:cxn>
                      <a:cxn ang="0">
                        <a:pos x="0" y="32"/>
                      </a:cxn>
                    </a:cxnLst>
                    <a:rect l="0" t="0" r="r" b="b"/>
                    <a:pathLst>
                      <a:path w="80" h="41">
                        <a:moveTo>
                          <a:pt x="8" y="41"/>
                        </a:moveTo>
                        <a:lnTo>
                          <a:pt x="8" y="41"/>
                        </a:lnTo>
                        <a:lnTo>
                          <a:pt x="8" y="41"/>
                        </a:lnTo>
                        <a:lnTo>
                          <a:pt x="8" y="41"/>
                        </a:lnTo>
                        <a:lnTo>
                          <a:pt x="8" y="41"/>
                        </a:lnTo>
                        <a:close/>
                        <a:moveTo>
                          <a:pt x="0" y="32"/>
                        </a:moveTo>
                        <a:lnTo>
                          <a:pt x="40" y="0"/>
                        </a:lnTo>
                        <a:lnTo>
                          <a:pt x="80" y="31"/>
                        </a:lnTo>
                        <a:lnTo>
                          <a:pt x="73" y="41"/>
                        </a:lnTo>
                        <a:lnTo>
                          <a:pt x="40" y="15"/>
                        </a:lnTo>
                        <a:lnTo>
                          <a:pt x="8" y="41"/>
                        </a:lnTo>
                        <a:lnTo>
                          <a:pt x="0" y="32"/>
                        </a:lnTo>
                        <a:lnTo>
                          <a:pt x="0" y="32"/>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19" name="Freeform 125"/>
                  <p:cNvSpPr>
                    <a:spLocks/>
                  </p:cNvSpPr>
                  <p:nvPr/>
                </p:nvSpPr>
                <p:spPr bwMode="auto">
                  <a:xfrm>
                    <a:off x="1412875" y="1476375"/>
                    <a:ext cx="49213" cy="95250"/>
                  </a:xfrm>
                  <a:custGeom>
                    <a:avLst/>
                    <a:gdLst/>
                    <a:ahLst/>
                    <a:cxnLst>
                      <a:cxn ang="0">
                        <a:pos x="31" y="96"/>
                      </a:cxn>
                      <a:cxn ang="0">
                        <a:pos x="2" y="15"/>
                      </a:cxn>
                      <a:cxn ang="0">
                        <a:pos x="8" y="2"/>
                      </a:cxn>
                      <a:cxn ang="0">
                        <a:pos x="8" y="2"/>
                      </a:cxn>
                      <a:cxn ang="0">
                        <a:pos x="21" y="8"/>
                      </a:cxn>
                      <a:cxn ang="0">
                        <a:pos x="21" y="8"/>
                      </a:cxn>
                      <a:cxn ang="0">
                        <a:pos x="50" y="89"/>
                      </a:cxn>
                      <a:cxn ang="0">
                        <a:pos x="44" y="102"/>
                      </a:cxn>
                      <a:cxn ang="0">
                        <a:pos x="44" y="102"/>
                      </a:cxn>
                      <a:cxn ang="0">
                        <a:pos x="40" y="102"/>
                      </a:cxn>
                      <a:cxn ang="0">
                        <a:pos x="40" y="102"/>
                      </a:cxn>
                      <a:cxn ang="0">
                        <a:pos x="31" y="96"/>
                      </a:cxn>
                    </a:cxnLst>
                    <a:rect l="0" t="0" r="r" b="b"/>
                    <a:pathLst>
                      <a:path w="52" h="102">
                        <a:moveTo>
                          <a:pt x="31" y="96"/>
                        </a:moveTo>
                        <a:cubicBezTo>
                          <a:pt x="2" y="15"/>
                          <a:pt x="2" y="15"/>
                          <a:pt x="2" y="15"/>
                        </a:cubicBezTo>
                        <a:cubicBezTo>
                          <a:pt x="0" y="10"/>
                          <a:pt x="3" y="4"/>
                          <a:pt x="8" y="2"/>
                        </a:cubicBezTo>
                        <a:cubicBezTo>
                          <a:pt x="8" y="2"/>
                          <a:pt x="8" y="2"/>
                          <a:pt x="8" y="2"/>
                        </a:cubicBezTo>
                        <a:cubicBezTo>
                          <a:pt x="13" y="0"/>
                          <a:pt x="19" y="3"/>
                          <a:pt x="21" y="8"/>
                        </a:cubicBezTo>
                        <a:cubicBezTo>
                          <a:pt x="21" y="8"/>
                          <a:pt x="21" y="8"/>
                          <a:pt x="21" y="8"/>
                        </a:cubicBezTo>
                        <a:cubicBezTo>
                          <a:pt x="50" y="89"/>
                          <a:pt x="50" y="89"/>
                          <a:pt x="50" y="89"/>
                        </a:cubicBezTo>
                        <a:cubicBezTo>
                          <a:pt x="52" y="94"/>
                          <a:pt x="49" y="100"/>
                          <a:pt x="44" y="102"/>
                        </a:cubicBezTo>
                        <a:cubicBezTo>
                          <a:pt x="44" y="102"/>
                          <a:pt x="44" y="102"/>
                          <a:pt x="44" y="102"/>
                        </a:cubicBezTo>
                        <a:cubicBezTo>
                          <a:pt x="43" y="102"/>
                          <a:pt x="41" y="102"/>
                          <a:pt x="40" y="102"/>
                        </a:cubicBezTo>
                        <a:cubicBezTo>
                          <a:pt x="40" y="102"/>
                          <a:pt x="40" y="102"/>
                          <a:pt x="40" y="102"/>
                        </a:cubicBezTo>
                        <a:cubicBezTo>
                          <a:pt x="36" y="102"/>
                          <a:pt x="32" y="100"/>
                          <a:pt x="31" y="96"/>
                        </a:cubicBez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20" name="Freeform 126"/>
                  <p:cNvSpPr>
                    <a:spLocks/>
                  </p:cNvSpPr>
                  <p:nvPr/>
                </p:nvSpPr>
                <p:spPr bwMode="auto">
                  <a:xfrm>
                    <a:off x="1497013" y="1419225"/>
                    <a:ext cx="19050" cy="138113"/>
                  </a:xfrm>
                  <a:custGeom>
                    <a:avLst/>
                    <a:gdLst/>
                    <a:ahLst/>
                    <a:cxnLst>
                      <a:cxn ang="0">
                        <a:pos x="0" y="137"/>
                      </a:cxn>
                      <a:cxn ang="0">
                        <a:pos x="0" y="10"/>
                      </a:cxn>
                      <a:cxn ang="0">
                        <a:pos x="10" y="0"/>
                      </a:cxn>
                      <a:cxn ang="0">
                        <a:pos x="10" y="0"/>
                      </a:cxn>
                      <a:cxn ang="0">
                        <a:pos x="20" y="10"/>
                      </a:cxn>
                      <a:cxn ang="0">
                        <a:pos x="20" y="10"/>
                      </a:cxn>
                      <a:cxn ang="0">
                        <a:pos x="20" y="137"/>
                      </a:cxn>
                      <a:cxn ang="0">
                        <a:pos x="10" y="147"/>
                      </a:cxn>
                      <a:cxn ang="0">
                        <a:pos x="10" y="147"/>
                      </a:cxn>
                      <a:cxn ang="0">
                        <a:pos x="0" y="137"/>
                      </a:cxn>
                    </a:cxnLst>
                    <a:rect l="0" t="0" r="r" b="b"/>
                    <a:pathLst>
                      <a:path w="20" h="147">
                        <a:moveTo>
                          <a:pt x="0" y="137"/>
                        </a:moveTo>
                        <a:cubicBezTo>
                          <a:pt x="0" y="10"/>
                          <a:pt x="0" y="10"/>
                          <a:pt x="0" y="10"/>
                        </a:cubicBezTo>
                        <a:cubicBezTo>
                          <a:pt x="0" y="4"/>
                          <a:pt x="4" y="0"/>
                          <a:pt x="10" y="0"/>
                        </a:cubicBezTo>
                        <a:cubicBezTo>
                          <a:pt x="10" y="0"/>
                          <a:pt x="10" y="0"/>
                          <a:pt x="10" y="0"/>
                        </a:cubicBezTo>
                        <a:cubicBezTo>
                          <a:pt x="15" y="0"/>
                          <a:pt x="20" y="4"/>
                          <a:pt x="20" y="10"/>
                        </a:cubicBezTo>
                        <a:cubicBezTo>
                          <a:pt x="20" y="10"/>
                          <a:pt x="20" y="10"/>
                          <a:pt x="20" y="10"/>
                        </a:cubicBezTo>
                        <a:cubicBezTo>
                          <a:pt x="20" y="137"/>
                          <a:pt x="20" y="137"/>
                          <a:pt x="20" y="137"/>
                        </a:cubicBezTo>
                        <a:cubicBezTo>
                          <a:pt x="20" y="142"/>
                          <a:pt x="15" y="147"/>
                          <a:pt x="10" y="147"/>
                        </a:cubicBezTo>
                        <a:cubicBezTo>
                          <a:pt x="10" y="147"/>
                          <a:pt x="10" y="147"/>
                          <a:pt x="10" y="147"/>
                        </a:cubicBezTo>
                        <a:cubicBezTo>
                          <a:pt x="4" y="147"/>
                          <a:pt x="0" y="142"/>
                          <a:pt x="0" y="137"/>
                        </a:cubicBez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21" name="Freeform 127"/>
                  <p:cNvSpPr>
                    <a:spLocks/>
                  </p:cNvSpPr>
                  <p:nvPr/>
                </p:nvSpPr>
                <p:spPr bwMode="auto">
                  <a:xfrm>
                    <a:off x="1535113" y="1598613"/>
                    <a:ext cx="201613" cy="76200"/>
                  </a:xfrm>
                  <a:custGeom>
                    <a:avLst/>
                    <a:gdLst/>
                    <a:ahLst/>
                    <a:cxnLst>
                      <a:cxn ang="0">
                        <a:pos x="0" y="11"/>
                      </a:cxn>
                      <a:cxn ang="0">
                        <a:pos x="3" y="0"/>
                      </a:cxn>
                      <a:cxn ang="0">
                        <a:pos x="127" y="37"/>
                      </a:cxn>
                      <a:cxn ang="0">
                        <a:pos x="124" y="48"/>
                      </a:cxn>
                      <a:cxn ang="0">
                        <a:pos x="0" y="11"/>
                      </a:cxn>
                      <a:cxn ang="0">
                        <a:pos x="0" y="11"/>
                      </a:cxn>
                    </a:cxnLst>
                    <a:rect l="0" t="0" r="r" b="b"/>
                    <a:pathLst>
                      <a:path w="127" h="48">
                        <a:moveTo>
                          <a:pt x="0" y="11"/>
                        </a:moveTo>
                        <a:lnTo>
                          <a:pt x="3" y="0"/>
                        </a:lnTo>
                        <a:lnTo>
                          <a:pt x="127" y="37"/>
                        </a:lnTo>
                        <a:lnTo>
                          <a:pt x="124" y="48"/>
                        </a:lnTo>
                        <a:lnTo>
                          <a:pt x="0" y="11"/>
                        </a:lnTo>
                        <a:lnTo>
                          <a:pt x="0" y="11"/>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22" name="Freeform 128"/>
                  <p:cNvSpPr>
                    <a:spLocks/>
                  </p:cNvSpPr>
                  <p:nvPr/>
                </p:nvSpPr>
                <p:spPr bwMode="auto">
                  <a:xfrm>
                    <a:off x="1536700" y="1652588"/>
                    <a:ext cx="200025" cy="65088"/>
                  </a:xfrm>
                  <a:custGeom>
                    <a:avLst/>
                    <a:gdLst/>
                    <a:ahLst/>
                    <a:cxnLst>
                      <a:cxn ang="0">
                        <a:pos x="0" y="11"/>
                      </a:cxn>
                      <a:cxn ang="0">
                        <a:pos x="3" y="0"/>
                      </a:cxn>
                      <a:cxn ang="0">
                        <a:pos x="126" y="29"/>
                      </a:cxn>
                      <a:cxn ang="0">
                        <a:pos x="123" y="41"/>
                      </a:cxn>
                      <a:cxn ang="0">
                        <a:pos x="0" y="11"/>
                      </a:cxn>
                      <a:cxn ang="0">
                        <a:pos x="0" y="11"/>
                      </a:cxn>
                    </a:cxnLst>
                    <a:rect l="0" t="0" r="r" b="b"/>
                    <a:pathLst>
                      <a:path w="126" h="41">
                        <a:moveTo>
                          <a:pt x="0" y="11"/>
                        </a:moveTo>
                        <a:lnTo>
                          <a:pt x="3" y="0"/>
                        </a:lnTo>
                        <a:lnTo>
                          <a:pt x="126" y="29"/>
                        </a:lnTo>
                        <a:lnTo>
                          <a:pt x="123" y="41"/>
                        </a:lnTo>
                        <a:lnTo>
                          <a:pt x="0" y="11"/>
                        </a:lnTo>
                        <a:lnTo>
                          <a:pt x="0" y="11"/>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23" name="Freeform 129"/>
                  <p:cNvSpPr>
                    <a:spLocks/>
                  </p:cNvSpPr>
                  <p:nvPr/>
                </p:nvSpPr>
                <p:spPr bwMode="auto">
                  <a:xfrm>
                    <a:off x="1539875" y="1716088"/>
                    <a:ext cx="195263" cy="42863"/>
                  </a:xfrm>
                  <a:custGeom>
                    <a:avLst/>
                    <a:gdLst/>
                    <a:ahLst/>
                    <a:cxnLst>
                      <a:cxn ang="0">
                        <a:pos x="0" y="11"/>
                      </a:cxn>
                      <a:cxn ang="0">
                        <a:pos x="1" y="0"/>
                      </a:cxn>
                      <a:cxn ang="0">
                        <a:pos x="123" y="16"/>
                      </a:cxn>
                      <a:cxn ang="0">
                        <a:pos x="121" y="27"/>
                      </a:cxn>
                      <a:cxn ang="0">
                        <a:pos x="0" y="11"/>
                      </a:cxn>
                      <a:cxn ang="0">
                        <a:pos x="0" y="11"/>
                      </a:cxn>
                    </a:cxnLst>
                    <a:rect l="0" t="0" r="r" b="b"/>
                    <a:pathLst>
                      <a:path w="123" h="27">
                        <a:moveTo>
                          <a:pt x="0" y="11"/>
                        </a:moveTo>
                        <a:lnTo>
                          <a:pt x="1" y="0"/>
                        </a:lnTo>
                        <a:lnTo>
                          <a:pt x="123" y="16"/>
                        </a:lnTo>
                        <a:lnTo>
                          <a:pt x="121" y="27"/>
                        </a:lnTo>
                        <a:lnTo>
                          <a:pt x="0" y="11"/>
                        </a:lnTo>
                        <a:lnTo>
                          <a:pt x="0" y="11"/>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24" name="Freeform 130"/>
                  <p:cNvSpPr>
                    <a:spLocks/>
                  </p:cNvSpPr>
                  <p:nvPr/>
                </p:nvSpPr>
                <p:spPr bwMode="auto">
                  <a:xfrm>
                    <a:off x="1687513" y="1606550"/>
                    <a:ext cx="60325" cy="541338"/>
                  </a:xfrm>
                  <a:custGeom>
                    <a:avLst/>
                    <a:gdLst/>
                    <a:ahLst/>
                    <a:cxnLst>
                      <a:cxn ang="0">
                        <a:pos x="10" y="576"/>
                      </a:cxn>
                      <a:cxn ang="0">
                        <a:pos x="1" y="565"/>
                      </a:cxn>
                      <a:cxn ang="0">
                        <a:pos x="1" y="565"/>
                      </a:cxn>
                      <a:cxn ang="0">
                        <a:pos x="43" y="10"/>
                      </a:cxn>
                      <a:cxn ang="0">
                        <a:pos x="54" y="1"/>
                      </a:cxn>
                      <a:cxn ang="0">
                        <a:pos x="54" y="1"/>
                      </a:cxn>
                      <a:cxn ang="0">
                        <a:pos x="63" y="12"/>
                      </a:cxn>
                      <a:cxn ang="0">
                        <a:pos x="63" y="12"/>
                      </a:cxn>
                      <a:cxn ang="0">
                        <a:pos x="21" y="567"/>
                      </a:cxn>
                      <a:cxn ang="0">
                        <a:pos x="11" y="576"/>
                      </a:cxn>
                      <a:cxn ang="0">
                        <a:pos x="11" y="576"/>
                      </a:cxn>
                      <a:cxn ang="0">
                        <a:pos x="10" y="576"/>
                      </a:cxn>
                    </a:cxnLst>
                    <a:rect l="0" t="0" r="r" b="b"/>
                    <a:pathLst>
                      <a:path w="64" h="576">
                        <a:moveTo>
                          <a:pt x="10" y="576"/>
                        </a:moveTo>
                        <a:cubicBezTo>
                          <a:pt x="4" y="575"/>
                          <a:pt x="0" y="571"/>
                          <a:pt x="1" y="565"/>
                        </a:cubicBezTo>
                        <a:cubicBezTo>
                          <a:pt x="1" y="565"/>
                          <a:pt x="1" y="565"/>
                          <a:pt x="1" y="565"/>
                        </a:cubicBezTo>
                        <a:cubicBezTo>
                          <a:pt x="43" y="10"/>
                          <a:pt x="43" y="10"/>
                          <a:pt x="43" y="10"/>
                        </a:cubicBezTo>
                        <a:cubicBezTo>
                          <a:pt x="44" y="5"/>
                          <a:pt x="48" y="0"/>
                          <a:pt x="54" y="1"/>
                        </a:cubicBezTo>
                        <a:cubicBezTo>
                          <a:pt x="54" y="1"/>
                          <a:pt x="54" y="1"/>
                          <a:pt x="54" y="1"/>
                        </a:cubicBezTo>
                        <a:cubicBezTo>
                          <a:pt x="59" y="1"/>
                          <a:pt x="64" y="6"/>
                          <a:pt x="63" y="12"/>
                        </a:cubicBezTo>
                        <a:cubicBezTo>
                          <a:pt x="63" y="12"/>
                          <a:pt x="63" y="12"/>
                          <a:pt x="63" y="12"/>
                        </a:cubicBezTo>
                        <a:cubicBezTo>
                          <a:pt x="21" y="567"/>
                          <a:pt x="21" y="567"/>
                          <a:pt x="21" y="567"/>
                        </a:cubicBezTo>
                        <a:cubicBezTo>
                          <a:pt x="20" y="572"/>
                          <a:pt x="16" y="576"/>
                          <a:pt x="11" y="576"/>
                        </a:cubicBezTo>
                        <a:cubicBezTo>
                          <a:pt x="11" y="576"/>
                          <a:pt x="11" y="576"/>
                          <a:pt x="11" y="576"/>
                        </a:cubicBezTo>
                        <a:cubicBezTo>
                          <a:pt x="10" y="576"/>
                          <a:pt x="10" y="576"/>
                          <a:pt x="10" y="576"/>
                        </a:cubicBez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25" name="Freeform 131"/>
                  <p:cNvSpPr>
                    <a:spLocks/>
                  </p:cNvSpPr>
                  <p:nvPr/>
                </p:nvSpPr>
                <p:spPr bwMode="auto">
                  <a:xfrm>
                    <a:off x="1795463" y="1606550"/>
                    <a:ext cx="58738" cy="541338"/>
                  </a:xfrm>
                  <a:custGeom>
                    <a:avLst/>
                    <a:gdLst/>
                    <a:ahLst/>
                    <a:cxnLst>
                      <a:cxn ang="0">
                        <a:pos x="43" y="567"/>
                      </a:cxn>
                      <a:cxn ang="0">
                        <a:pos x="0" y="12"/>
                      </a:cxn>
                      <a:cxn ang="0">
                        <a:pos x="9" y="1"/>
                      </a:cxn>
                      <a:cxn ang="0">
                        <a:pos x="9" y="1"/>
                      </a:cxn>
                      <a:cxn ang="0">
                        <a:pos x="20" y="10"/>
                      </a:cxn>
                      <a:cxn ang="0">
                        <a:pos x="20" y="10"/>
                      </a:cxn>
                      <a:cxn ang="0">
                        <a:pos x="63" y="565"/>
                      </a:cxn>
                      <a:cxn ang="0">
                        <a:pos x="54" y="576"/>
                      </a:cxn>
                      <a:cxn ang="0">
                        <a:pos x="54" y="576"/>
                      </a:cxn>
                      <a:cxn ang="0">
                        <a:pos x="53" y="576"/>
                      </a:cxn>
                      <a:cxn ang="0">
                        <a:pos x="53" y="576"/>
                      </a:cxn>
                      <a:cxn ang="0">
                        <a:pos x="43" y="567"/>
                      </a:cxn>
                    </a:cxnLst>
                    <a:rect l="0" t="0" r="r" b="b"/>
                    <a:pathLst>
                      <a:path w="63" h="576">
                        <a:moveTo>
                          <a:pt x="43" y="567"/>
                        </a:moveTo>
                        <a:cubicBezTo>
                          <a:pt x="0" y="12"/>
                          <a:pt x="0" y="12"/>
                          <a:pt x="0" y="12"/>
                        </a:cubicBezTo>
                        <a:cubicBezTo>
                          <a:pt x="0" y="6"/>
                          <a:pt x="4" y="1"/>
                          <a:pt x="9" y="1"/>
                        </a:cubicBezTo>
                        <a:cubicBezTo>
                          <a:pt x="9" y="1"/>
                          <a:pt x="9" y="1"/>
                          <a:pt x="9" y="1"/>
                        </a:cubicBezTo>
                        <a:cubicBezTo>
                          <a:pt x="15" y="0"/>
                          <a:pt x="20" y="5"/>
                          <a:pt x="20" y="10"/>
                        </a:cubicBezTo>
                        <a:cubicBezTo>
                          <a:pt x="20" y="10"/>
                          <a:pt x="20" y="10"/>
                          <a:pt x="20" y="10"/>
                        </a:cubicBezTo>
                        <a:cubicBezTo>
                          <a:pt x="63" y="565"/>
                          <a:pt x="63" y="565"/>
                          <a:pt x="63" y="565"/>
                        </a:cubicBezTo>
                        <a:cubicBezTo>
                          <a:pt x="63" y="571"/>
                          <a:pt x="59" y="575"/>
                          <a:pt x="54" y="576"/>
                        </a:cubicBezTo>
                        <a:cubicBezTo>
                          <a:pt x="54" y="576"/>
                          <a:pt x="54" y="576"/>
                          <a:pt x="54" y="576"/>
                        </a:cubicBezTo>
                        <a:cubicBezTo>
                          <a:pt x="53" y="576"/>
                          <a:pt x="53" y="576"/>
                          <a:pt x="53" y="576"/>
                        </a:cubicBezTo>
                        <a:cubicBezTo>
                          <a:pt x="53" y="576"/>
                          <a:pt x="53" y="576"/>
                          <a:pt x="53" y="576"/>
                        </a:cubicBezTo>
                        <a:cubicBezTo>
                          <a:pt x="48" y="576"/>
                          <a:pt x="43" y="572"/>
                          <a:pt x="43" y="567"/>
                        </a:cubicBez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26" name="Freeform 132"/>
                  <p:cNvSpPr>
                    <a:spLocks/>
                  </p:cNvSpPr>
                  <p:nvPr/>
                </p:nvSpPr>
                <p:spPr bwMode="auto">
                  <a:xfrm>
                    <a:off x="1709738" y="1971675"/>
                    <a:ext cx="125413" cy="17463"/>
                  </a:xfrm>
                  <a:custGeom>
                    <a:avLst/>
                    <a:gdLst/>
                    <a:ahLst/>
                    <a:cxnLst>
                      <a:cxn ang="0">
                        <a:pos x="0" y="11"/>
                      </a:cxn>
                      <a:cxn ang="0">
                        <a:pos x="0" y="0"/>
                      </a:cxn>
                      <a:cxn ang="0">
                        <a:pos x="79" y="0"/>
                      </a:cxn>
                      <a:cxn ang="0">
                        <a:pos x="79" y="11"/>
                      </a:cxn>
                      <a:cxn ang="0">
                        <a:pos x="0" y="11"/>
                      </a:cxn>
                      <a:cxn ang="0">
                        <a:pos x="0" y="11"/>
                      </a:cxn>
                    </a:cxnLst>
                    <a:rect l="0" t="0" r="r" b="b"/>
                    <a:pathLst>
                      <a:path w="79" h="11">
                        <a:moveTo>
                          <a:pt x="0" y="11"/>
                        </a:moveTo>
                        <a:lnTo>
                          <a:pt x="0" y="0"/>
                        </a:lnTo>
                        <a:lnTo>
                          <a:pt x="79" y="0"/>
                        </a:lnTo>
                        <a:lnTo>
                          <a:pt x="79" y="11"/>
                        </a:lnTo>
                        <a:lnTo>
                          <a:pt x="0" y="11"/>
                        </a:lnTo>
                        <a:lnTo>
                          <a:pt x="0" y="11"/>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27" name="Freeform 133"/>
                  <p:cNvSpPr>
                    <a:spLocks/>
                  </p:cNvSpPr>
                  <p:nvPr/>
                </p:nvSpPr>
                <p:spPr bwMode="auto">
                  <a:xfrm>
                    <a:off x="1720850" y="1844675"/>
                    <a:ext cx="103188" cy="19050"/>
                  </a:xfrm>
                  <a:custGeom>
                    <a:avLst/>
                    <a:gdLst/>
                    <a:ahLst/>
                    <a:cxnLst>
                      <a:cxn ang="0">
                        <a:pos x="0" y="12"/>
                      </a:cxn>
                      <a:cxn ang="0">
                        <a:pos x="0" y="0"/>
                      </a:cxn>
                      <a:cxn ang="0">
                        <a:pos x="65" y="0"/>
                      </a:cxn>
                      <a:cxn ang="0">
                        <a:pos x="65" y="12"/>
                      </a:cxn>
                      <a:cxn ang="0">
                        <a:pos x="0" y="12"/>
                      </a:cxn>
                      <a:cxn ang="0">
                        <a:pos x="0" y="12"/>
                      </a:cxn>
                    </a:cxnLst>
                    <a:rect l="0" t="0" r="r" b="b"/>
                    <a:pathLst>
                      <a:path w="65" h="12">
                        <a:moveTo>
                          <a:pt x="0" y="12"/>
                        </a:moveTo>
                        <a:lnTo>
                          <a:pt x="0" y="0"/>
                        </a:lnTo>
                        <a:lnTo>
                          <a:pt x="65" y="0"/>
                        </a:lnTo>
                        <a:lnTo>
                          <a:pt x="65" y="12"/>
                        </a:lnTo>
                        <a:lnTo>
                          <a:pt x="0" y="12"/>
                        </a:lnTo>
                        <a:lnTo>
                          <a:pt x="0" y="12"/>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28" name="Freeform 134"/>
                  <p:cNvSpPr>
                    <a:spLocks/>
                  </p:cNvSpPr>
                  <p:nvPr/>
                </p:nvSpPr>
                <p:spPr bwMode="auto">
                  <a:xfrm>
                    <a:off x="1730375" y="1719263"/>
                    <a:ext cx="84138" cy="19050"/>
                  </a:xfrm>
                  <a:custGeom>
                    <a:avLst/>
                    <a:gdLst/>
                    <a:ahLst/>
                    <a:cxnLst>
                      <a:cxn ang="0">
                        <a:pos x="0" y="12"/>
                      </a:cxn>
                      <a:cxn ang="0">
                        <a:pos x="0" y="0"/>
                      </a:cxn>
                      <a:cxn ang="0">
                        <a:pos x="53" y="0"/>
                      </a:cxn>
                      <a:cxn ang="0">
                        <a:pos x="53" y="12"/>
                      </a:cxn>
                      <a:cxn ang="0">
                        <a:pos x="0" y="12"/>
                      </a:cxn>
                      <a:cxn ang="0">
                        <a:pos x="0" y="12"/>
                      </a:cxn>
                    </a:cxnLst>
                    <a:rect l="0" t="0" r="r" b="b"/>
                    <a:pathLst>
                      <a:path w="53" h="12">
                        <a:moveTo>
                          <a:pt x="0" y="12"/>
                        </a:moveTo>
                        <a:lnTo>
                          <a:pt x="0" y="0"/>
                        </a:lnTo>
                        <a:lnTo>
                          <a:pt x="53" y="0"/>
                        </a:lnTo>
                        <a:lnTo>
                          <a:pt x="53" y="12"/>
                        </a:lnTo>
                        <a:lnTo>
                          <a:pt x="0" y="12"/>
                        </a:lnTo>
                        <a:lnTo>
                          <a:pt x="0" y="12"/>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29" name="Freeform 135"/>
                  <p:cNvSpPr>
                    <a:spLocks/>
                  </p:cNvSpPr>
                  <p:nvPr/>
                </p:nvSpPr>
                <p:spPr bwMode="auto">
                  <a:xfrm>
                    <a:off x="1711325" y="1608138"/>
                    <a:ext cx="122238" cy="19050"/>
                  </a:xfrm>
                  <a:custGeom>
                    <a:avLst/>
                    <a:gdLst/>
                    <a:ahLst/>
                    <a:cxnLst>
                      <a:cxn ang="0">
                        <a:pos x="0" y="12"/>
                      </a:cxn>
                      <a:cxn ang="0">
                        <a:pos x="0" y="0"/>
                      </a:cxn>
                      <a:cxn ang="0">
                        <a:pos x="77" y="0"/>
                      </a:cxn>
                      <a:cxn ang="0">
                        <a:pos x="77" y="12"/>
                      </a:cxn>
                      <a:cxn ang="0">
                        <a:pos x="0" y="12"/>
                      </a:cxn>
                      <a:cxn ang="0">
                        <a:pos x="0" y="12"/>
                      </a:cxn>
                    </a:cxnLst>
                    <a:rect l="0" t="0" r="r" b="b"/>
                    <a:pathLst>
                      <a:path w="77" h="12">
                        <a:moveTo>
                          <a:pt x="0" y="12"/>
                        </a:moveTo>
                        <a:lnTo>
                          <a:pt x="0" y="0"/>
                        </a:lnTo>
                        <a:lnTo>
                          <a:pt x="77" y="0"/>
                        </a:lnTo>
                        <a:lnTo>
                          <a:pt x="77" y="12"/>
                        </a:lnTo>
                        <a:lnTo>
                          <a:pt x="0" y="12"/>
                        </a:lnTo>
                        <a:lnTo>
                          <a:pt x="0" y="12"/>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30" name="Freeform 136"/>
                  <p:cNvSpPr>
                    <a:spLocks/>
                  </p:cNvSpPr>
                  <p:nvPr/>
                </p:nvSpPr>
                <p:spPr bwMode="auto">
                  <a:xfrm>
                    <a:off x="1695450" y="1976438"/>
                    <a:ext cx="141288" cy="134938"/>
                  </a:xfrm>
                  <a:custGeom>
                    <a:avLst/>
                    <a:gdLst/>
                    <a:ahLst/>
                    <a:cxnLst>
                      <a:cxn ang="0">
                        <a:pos x="0" y="77"/>
                      </a:cxn>
                      <a:cxn ang="0">
                        <a:pos x="81" y="0"/>
                      </a:cxn>
                      <a:cxn ang="0">
                        <a:pos x="89" y="8"/>
                      </a:cxn>
                      <a:cxn ang="0">
                        <a:pos x="8" y="85"/>
                      </a:cxn>
                      <a:cxn ang="0">
                        <a:pos x="0" y="77"/>
                      </a:cxn>
                      <a:cxn ang="0">
                        <a:pos x="0" y="77"/>
                      </a:cxn>
                    </a:cxnLst>
                    <a:rect l="0" t="0" r="r" b="b"/>
                    <a:pathLst>
                      <a:path w="89" h="85">
                        <a:moveTo>
                          <a:pt x="0" y="77"/>
                        </a:moveTo>
                        <a:lnTo>
                          <a:pt x="81" y="0"/>
                        </a:lnTo>
                        <a:lnTo>
                          <a:pt x="89" y="8"/>
                        </a:lnTo>
                        <a:lnTo>
                          <a:pt x="8" y="85"/>
                        </a:lnTo>
                        <a:lnTo>
                          <a:pt x="0" y="77"/>
                        </a:lnTo>
                        <a:lnTo>
                          <a:pt x="0" y="77"/>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31" name="Freeform 137"/>
                  <p:cNvSpPr>
                    <a:spLocks/>
                  </p:cNvSpPr>
                  <p:nvPr/>
                </p:nvSpPr>
                <p:spPr bwMode="auto">
                  <a:xfrm>
                    <a:off x="1704975" y="1849438"/>
                    <a:ext cx="127000" cy="134938"/>
                  </a:xfrm>
                  <a:custGeom>
                    <a:avLst/>
                    <a:gdLst/>
                    <a:ahLst/>
                    <a:cxnLst>
                      <a:cxn ang="0">
                        <a:pos x="0" y="78"/>
                      </a:cxn>
                      <a:cxn ang="0">
                        <a:pos x="71" y="0"/>
                      </a:cxn>
                      <a:cxn ang="0">
                        <a:pos x="80" y="8"/>
                      </a:cxn>
                      <a:cxn ang="0">
                        <a:pos x="8" y="85"/>
                      </a:cxn>
                      <a:cxn ang="0">
                        <a:pos x="0" y="78"/>
                      </a:cxn>
                      <a:cxn ang="0">
                        <a:pos x="0" y="78"/>
                      </a:cxn>
                    </a:cxnLst>
                    <a:rect l="0" t="0" r="r" b="b"/>
                    <a:pathLst>
                      <a:path w="80" h="85">
                        <a:moveTo>
                          <a:pt x="0" y="78"/>
                        </a:moveTo>
                        <a:lnTo>
                          <a:pt x="71" y="0"/>
                        </a:lnTo>
                        <a:lnTo>
                          <a:pt x="80" y="8"/>
                        </a:lnTo>
                        <a:lnTo>
                          <a:pt x="8" y="85"/>
                        </a:lnTo>
                        <a:lnTo>
                          <a:pt x="0" y="78"/>
                        </a:lnTo>
                        <a:lnTo>
                          <a:pt x="0" y="78"/>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32" name="Freeform 138"/>
                  <p:cNvSpPr>
                    <a:spLocks/>
                  </p:cNvSpPr>
                  <p:nvPr/>
                </p:nvSpPr>
                <p:spPr bwMode="auto">
                  <a:xfrm>
                    <a:off x="1714500" y="1724025"/>
                    <a:ext cx="107950" cy="133350"/>
                  </a:xfrm>
                  <a:custGeom>
                    <a:avLst/>
                    <a:gdLst/>
                    <a:ahLst/>
                    <a:cxnLst>
                      <a:cxn ang="0">
                        <a:pos x="0" y="77"/>
                      </a:cxn>
                      <a:cxn ang="0">
                        <a:pos x="58" y="0"/>
                      </a:cxn>
                      <a:cxn ang="0">
                        <a:pos x="68" y="7"/>
                      </a:cxn>
                      <a:cxn ang="0">
                        <a:pos x="10" y="84"/>
                      </a:cxn>
                      <a:cxn ang="0">
                        <a:pos x="0" y="77"/>
                      </a:cxn>
                      <a:cxn ang="0">
                        <a:pos x="0" y="77"/>
                      </a:cxn>
                    </a:cxnLst>
                    <a:rect l="0" t="0" r="r" b="b"/>
                    <a:pathLst>
                      <a:path w="68" h="84">
                        <a:moveTo>
                          <a:pt x="0" y="77"/>
                        </a:moveTo>
                        <a:lnTo>
                          <a:pt x="58" y="0"/>
                        </a:lnTo>
                        <a:lnTo>
                          <a:pt x="68" y="7"/>
                        </a:lnTo>
                        <a:lnTo>
                          <a:pt x="10" y="84"/>
                        </a:lnTo>
                        <a:lnTo>
                          <a:pt x="0" y="77"/>
                        </a:lnTo>
                        <a:lnTo>
                          <a:pt x="0" y="77"/>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33" name="Freeform 139"/>
                  <p:cNvSpPr>
                    <a:spLocks/>
                  </p:cNvSpPr>
                  <p:nvPr/>
                </p:nvSpPr>
                <p:spPr bwMode="auto">
                  <a:xfrm>
                    <a:off x="1722438" y="1612900"/>
                    <a:ext cx="88900" cy="119063"/>
                  </a:xfrm>
                  <a:custGeom>
                    <a:avLst/>
                    <a:gdLst/>
                    <a:ahLst/>
                    <a:cxnLst>
                      <a:cxn ang="0">
                        <a:pos x="0" y="69"/>
                      </a:cxn>
                      <a:cxn ang="0">
                        <a:pos x="46" y="0"/>
                      </a:cxn>
                      <a:cxn ang="0">
                        <a:pos x="56" y="6"/>
                      </a:cxn>
                      <a:cxn ang="0">
                        <a:pos x="9" y="75"/>
                      </a:cxn>
                      <a:cxn ang="0">
                        <a:pos x="0" y="69"/>
                      </a:cxn>
                      <a:cxn ang="0">
                        <a:pos x="0" y="69"/>
                      </a:cxn>
                    </a:cxnLst>
                    <a:rect l="0" t="0" r="r" b="b"/>
                    <a:pathLst>
                      <a:path w="56" h="75">
                        <a:moveTo>
                          <a:pt x="0" y="69"/>
                        </a:moveTo>
                        <a:lnTo>
                          <a:pt x="46" y="0"/>
                        </a:lnTo>
                        <a:lnTo>
                          <a:pt x="56" y="6"/>
                        </a:lnTo>
                        <a:lnTo>
                          <a:pt x="9" y="75"/>
                        </a:lnTo>
                        <a:lnTo>
                          <a:pt x="0" y="69"/>
                        </a:lnTo>
                        <a:lnTo>
                          <a:pt x="0" y="69"/>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34" name="Freeform 140"/>
                  <p:cNvSpPr>
                    <a:spLocks/>
                  </p:cNvSpPr>
                  <p:nvPr/>
                </p:nvSpPr>
                <p:spPr bwMode="auto">
                  <a:xfrm>
                    <a:off x="1712913" y="1851025"/>
                    <a:ext cx="128588" cy="133350"/>
                  </a:xfrm>
                  <a:custGeom>
                    <a:avLst/>
                    <a:gdLst/>
                    <a:ahLst/>
                    <a:cxnLst>
                      <a:cxn ang="0">
                        <a:pos x="0" y="8"/>
                      </a:cxn>
                      <a:cxn ang="0">
                        <a:pos x="9" y="0"/>
                      </a:cxn>
                      <a:cxn ang="0">
                        <a:pos x="81" y="76"/>
                      </a:cxn>
                      <a:cxn ang="0">
                        <a:pos x="72" y="84"/>
                      </a:cxn>
                      <a:cxn ang="0">
                        <a:pos x="0" y="8"/>
                      </a:cxn>
                      <a:cxn ang="0">
                        <a:pos x="0" y="8"/>
                      </a:cxn>
                    </a:cxnLst>
                    <a:rect l="0" t="0" r="r" b="b"/>
                    <a:pathLst>
                      <a:path w="81" h="84">
                        <a:moveTo>
                          <a:pt x="0" y="8"/>
                        </a:moveTo>
                        <a:lnTo>
                          <a:pt x="9" y="0"/>
                        </a:lnTo>
                        <a:lnTo>
                          <a:pt x="81" y="76"/>
                        </a:lnTo>
                        <a:lnTo>
                          <a:pt x="72" y="84"/>
                        </a:lnTo>
                        <a:lnTo>
                          <a:pt x="0" y="8"/>
                        </a:lnTo>
                        <a:lnTo>
                          <a:pt x="0" y="8"/>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35" name="Freeform 141"/>
                  <p:cNvSpPr>
                    <a:spLocks/>
                  </p:cNvSpPr>
                  <p:nvPr/>
                </p:nvSpPr>
                <p:spPr bwMode="auto">
                  <a:xfrm>
                    <a:off x="1724025" y="1722438"/>
                    <a:ext cx="107950" cy="136525"/>
                  </a:xfrm>
                  <a:custGeom>
                    <a:avLst/>
                    <a:gdLst/>
                    <a:ahLst/>
                    <a:cxnLst>
                      <a:cxn ang="0">
                        <a:pos x="0" y="7"/>
                      </a:cxn>
                      <a:cxn ang="0">
                        <a:pos x="9" y="0"/>
                      </a:cxn>
                      <a:cxn ang="0">
                        <a:pos x="68" y="78"/>
                      </a:cxn>
                      <a:cxn ang="0">
                        <a:pos x="59" y="86"/>
                      </a:cxn>
                      <a:cxn ang="0">
                        <a:pos x="0" y="7"/>
                      </a:cxn>
                      <a:cxn ang="0">
                        <a:pos x="0" y="7"/>
                      </a:cxn>
                    </a:cxnLst>
                    <a:rect l="0" t="0" r="r" b="b"/>
                    <a:pathLst>
                      <a:path w="68" h="86">
                        <a:moveTo>
                          <a:pt x="0" y="7"/>
                        </a:moveTo>
                        <a:lnTo>
                          <a:pt x="9" y="0"/>
                        </a:lnTo>
                        <a:lnTo>
                          <a:pt x="68" y="78"/>
                        </a:lnTo>
                        <a:lnTo>
                          <a:pt x="59" y="86"/>
                        </a:lnTo>
                        <a:lnTo>
                          <a:pt x="0" y="7"/>
                        </a:lnTo>
                        <a:lnTo>
                          <a:pt x="0" y="7"/>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36" name="Freeform 142"/>
                  <p:cNvSpPr>
                    <a:spLocks/>
                  </p:cNvSpPr>
                  <p:nvPr/>
                </p:nvSpPr>
                <p:spPr bwMode="auto">
                  <a:xfrm>
                    <a:off x="1730375" y="1611313"/>
                    <a:ext cx="90488" cy="122238"/>
                  </a:xfrm>
                  <a:custGeom>
                    <a:avLst/>
                    <a:gdLst/>
                    <a:ahLst/>
                    <a:cxnLst>
                      <a:cxn ang="0">
                        <a:pos x="0" y="6"/>
                      </a:cxn>
                      <a:cxn ang="0">
                        <a:pos x="10" y="0"/>
                      </a:cxn>
                      <a:cxn ang="0">
                        <a:pos x="57" y="70"/>
                      </a:cxn>
                      <a:cxn ang="0">
                        <a:pos x="47" y="77"/>
                      </a:cxn>
                      <a:cxn ang="0">
                        <a:pos x="0" y="6"/>
                      </a:cxn>
                      <a:cxn ang="0">
                        <a:pos x="0" y="6"/>
                      </a:cxn>
                    </a:cxnLst>
                    <a:rect l="0" t="0" r="r" b="b"/>
                    <a:pathLst>
                      <a:path w="57" h="77">
                        <a:moveTo>
                          <a:pt x="0" y="6"/>
                        </a:moveTo>
                        <a:lnTo>
                          <a:pt x="10" y="0"/>
                        </a:lnTo>
                        <a:lnTo>
                          <a:pt x="57" y="70"/>
                        </a:lnTo>
                        <a:lnTo>
                          <a:pt x="47" y="77"/>
                        </a:lnTo>
                        <a:lnTo>
                          <a:pt x="0" y="6"/>
                        </a:lnTo>
                        <a:lnTo>
                          <a:pt x="0" y="6"/>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37" name="Freeform 143"/>
                  <p:cNvSpPr>
                    <a:spLocks/>
                  </p:cNvSpPr>
                  <p:nvPr/>
                </p:nvSpPr>
                <p:spPr bwMode="auto">
                  <a:xfrm>
                    <a:off x="1704975" y="1976438"/>
                    <a:ext cx="142875" cy="134938"/>
                  </a:xfrm>
                  <a:custGeom>
                    <a:avLst/>
                    <a:gdLst/>
                    <a:ahLst/>
                    <a:cxnLst>
                      <a:cxn ang="0">
                        <a:pos x="0" y="8"/>
                      </a:cxn>
                      <a:cxn ang="0">
                        <a:pos x="8" y="0"/>
                      </a:cxn>
                      <a:cxn ang="0">
                        <a:pos x="90" y="77"/>
                      </a:cxn>
                      <a:cxn ang="0">
                        <a:pos x="82" y="85"/>
                      </a:cxn>
                      <a:cxn ang="0">
                        <a:pos x="0" y="8"/>
                      </a:cxn>
                      <a:cxn ang="0">
                        <a:pos x="0" y="8"/>
                      </a:cxn>
                    </a:cxnLst>
                    <a:rect l="0" t="0" r="r" b="b"/>
                    <a:pathLst>
                      <a:path w="90" h="85">
                        <a:moveTo>
                          <a:pt x="0" y="8"/>
                        </a:moveTo>
                        <a:lnTo>
                          <a:pt x="8" y="0"/>
                        </a:lnTo>
                        <a:lnTo>
                          <a:pt x="90" y="77"/>
                        </a:lnTo>
                        <a:lnTo>
                          <a:pt x="82" y="85"/>
                        </a:lnTo>
                        <a:lnTo>
                          <a:pt x="0" y="8"/>
                        </a:lnTo>
                        <a:lnTo>
                          <a:pt x="0" y="8"/>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38" name="Freeform 144"/>
                  <p:cNvSpPr>
                    <a:spLocks noEditPoints="1"/>
                  </p:cNvSpPr>
                  <p:nvPr/>
                </p:nvSpPr>
                <p:spPr bwMode="auto">
                  <a:xfrm>
                    <a:off x="1703388" y="1550988"/>
                    <a:ext cx="134938" cy="69850"/>
                  </a:xfrm>
                  <a:custGeom>
                    <a:avLst/>
                    <a:gdLst/>
                    <a:ahLst/>
                    <a:cxnLst>
                      <a:cxn ang="0">
                        <a:pos x="7" y="44"/>
                      </a:cxn>
                      <a:cxn ang="0">
                        <a:pos x="7" y="44"/>
                      </a:cxn>
                      <a:cxn ang="0">
                        <a:pos x="7" y="44"/>
                      </a:cxn>
                      <a:cxn ang="0">
                        <a:pos x="7" y="44"/>
                      </a:cxn>
                      <a:cxn ang="0">
                        <a:pos x="7" y="44"/>
                      </a:cxn>
                      <a:cxn ang="0">
                        <a:pos x="0" y="34"/>
                      </a:cxn>
                      <a:cxn ang="0">
                        <a:pos x="43" y="0"/>
                      </a:cxn>
                      <a:cxn ang="0">
                        <a:pos x="85" y="34"/>
                      </a:cxn>
                      <a:cxn ang="0">
                        <a:pos x="78" y="43"/>
                      </a:cxn>
                      <a:cxn ang="0">
                        <a:pos x="43" y="15"/>
                      </a:cxn>
                      <a:cxn ang="0">
                        <a:pos x="7" y="44"/>
                      </a:cxn>
                      <a:cxn ang="0">
                        <a:pos x="0" y="34"/>
                      </a:cxn>
                      <a:cxn ang="0">
                        <a:pos x="0" y="34"/>
                      </a:cxn>
                    </a:cxnLst>
                    <a:rect l="0" t="0" r="r" b="b"/>
                    <a:pathLst>
                      <a:path w="85" h="44">
                        <a:moveTo>
                          <a:pt x="7" y="44"/>
                        </a:moveTo>
                        <a:lnTo>
                          <a:pt x="7" y="44"/>
                        </a:lnTo>
                        <a:lnTo>
                          <a:pt x="7" y="44"/>
                        </a:lnTo>
                        <a:lnTo>
                          <a:pt x="7" y="44"/>
                        </a:lnTo>
                        <a:lnTo>
                          <a:pt x="7" y="44"/>
                        </a:lnTo>
                        <a:close/>
                        <a:moveTo>
                          <a:pt x="0" y="34"/>
                        </a:moveTo>
                        <a:lnTo>
                          <a:pt x="43" y="0"/>
                        </a:lnTo>
                        <a:lnTo>
                          <a:pt x="85" y="34"/>
                        </a:lnTo>
                        <a:lnTo>
                          <a:pt x="78" y="43"/>
                        </a:lnTo>
                        <a:lnTo>
                          <a:pt x="43" y="15"/>
                        </a:lnTo>
                        <a:lnTo>
                          <a:pt x="7" y="44"/>
                        </a:lnTo>
                        <a:lnTo>
                          <a:pt x="0" y="34"/>
                        </a:lnTo>
                        <a:lnTo>
                          <a:pt x="0" y="34"/>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39" name="Freeform 145"/>
                  <p:cNvSpPr>
                    <a:spLocks/>
                  </p:cNvSpPr>
                  <p:nvPr/>
                </p:nvSpPr>
                <p:spPr bwMode="auto">
                  <a:xfrm>
                    <a:off x="1670050" y="1544638"/>
                    <a:ext cx="50800" cy="101600"/>
                  </a:xfrm>
                  <a:custGeom>
                    <a:avLst/>
                    <a:gdLst/>
                    <a:ahLst/>
                    <a:cxnLst>
                      <a:cxn ang="0">
                        <a:pos x="34" y="102"/>
                      </a:cxn>
                      <a:cxn ang="0">
                        <a:pos x="2" y="15"/>
                      </a:cxn>
                      <a:cxn ang="0">
                        <a:pos x="8" y="2"/>
                      </a:cxn>
                      <a:cxn ang="0">
                        <a:pos x="8" y="2"/>
                      </a:cxn>
                      <a:cxn ang="0">
                        <a:pos x="21" y="8"/>
                      </a:cxn>
                      <a:cxn ang="0">
                        <a:pos x="21" y="8"/>
                      </a:cxn>
                      <a:cxn ang="0">
                        <a:pos x="52" y="95"/>
                      </a:cxn>
                      <a:cxn ang="0">
                        <a:pos x="46" y="108"/>
                      </a:cxn>
                      <a:cxn ang="0">
                        <a:pos x="46" y="108"/>
                      </a:cxn>
                      <a:cxn ang="0">
                        <a:pos x="43" y="109"/>
                      </a:cxn>
                      <a:cxn ang="0">
                        <a:pos x="43" y="109"/>
                      </a:cxn>
                      <a:cxn ang="0">
                        <a:pos x="34" y="102"/>
                      </a:cxn>
                    </a:cxnLst>
                    <a:rect l="0" t="0" r="r" b="b"/>
                    <a:pathLst>
                      <a:path w="54" h="109">
                        <a:moveTo>
                          <a:pt x="34" y="102"/>
                        </a:moveTo>
                        <a:cubicBezTo>
                          <a:pt x="2" y="15"/>
                          <a:pt x="2" y="15"/>
                          <a:pt x="2" y="15"/>
                        </a:cubicBezTo>
                        <a:cubicBezTo>
                          <a:pt x="0" y="9"/>
                          <a:pt x="3" y="4"/>
                          <a:pt x="8" y="2"/>
                        </a:cubicBezTo>
                        <a:cubicBezTo>
                          <a:pt x="8" y="2"/>
                          <a:pt x="8" y="2"/>
                          <a:pt x="8" y="2"/>
                        </a:cubicBezTo>
                        <a:cubicBezTo>
                          <a:pt x="13" y="0"/>
                          <a:pt x="19" y="3"/>
                          <a:pt x="21" y="8"/>
                        </a:cubicBezTo>
                        <a:cubicBezTo>
                          <a:pt x="21" y="8"/>
                          <a:pt x="21" y="8"/>
                          <a:pt x="21" y="8"/>
                        </a:cubicBezTo>
                        <a:cubicBezTo>
                          <a:pt x="52" y="95"/>
                          <a:pt x="52" y="95"/>
                          <a:pt x="52" y="95"/>
                        </a:cubicBezTo>
                        <a:cubicBezTo>
                          <a:pt x="54" y="101"/>
                          <a:pt x="52" y="106"/>
                          <a:pt x="46" y="108"/>
                        </a:cubicBezTo>
                        <a:cubicBezTo>
                          <a:pt x="46" y="108"/>
                          <a:pt x="46" y="108"/>
                          <a:pt x="46" y="108"/>
                        </a:cubicBezTo>
                        <a:cubicBezTo>
                          <a:pt x="45" y="108"/>
                          <a:pt x="44" y="109"/>
                          <a:pt x="43" y="109"/>
                        </a:cubicBezTo>
                        <a:cubicBezTo>
                          <a:pt x="43" y="109"/>
                          <a:pt x="43" y="109"/>
                          <a:pt x="43" y="109"/>
                        </a:cubicBezTo>
                        <a:cubicBezTo>
                          <a:pt x="39" y="109"/>
                          <a:pt x="35" y="106"/>
                          <a:pt x="34" y="102"/>
                        </a:cubicBez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40" name="Freeform 146"/>
                  <p:cNvSpPr>
                    <a:spLocks/>
                  </p:cNvSpPr>
                  <p:nvPr/>
                </p:nvSpPr>
                <p:spPr bwMode="auto">
                  <a:xfrm>
                    <a:off x="1817688" y="1543050"/>
                    <a:ext cx="53975" cy="101600"/>
                  </a:xfrm>
                  <a:custGeom>
                    <a:avLst/>
                    <a:gdLst/>
                    <a:ahLst/>
                    <a:cxnLst>
                      <a:cxn ang="0">
                        <a:pos x="8" y="107"/>
                      </a:cxn>
                      <a:cxn ang="0">
                        <a:pos x="2" y="95"/>
                      </a:cxn>
                      <a:cxn ang="0">
                        <a:pos x="2" y="95"/>
                      </a:cxn>
                      <a:cxn ang="0">
                        <a:pos x="37" y="8"/>
                      </a:cxn>
                      <a:cxn ang="0">
                        <a:pos x="50" y="2"/>
                      </a:cxn>
                      <a:cxn ang="0">
                        <a:pos x="50" y="2"/>
                      </a:cxn>
                      <a:cxn ang="0">
                        <a:pos x="55" y="15"/>
                      </a:cxn>
                      <a:cxn ang="0">
                        <a:pos x="55" y="15"/>
                      </a:cxn>
                      <a:cxn ang="0">
                        <a:pos x="21" y="102"/>
                      </a:cxn>
                      <a:cxn ang="0">
                        <a:pos x="12" y="108"/>
                      </a:cxn>
                      <a:cxn ang="0">
                        <a:pos x="12" y="108"/>
                      </a:cxn>
                      <a:cxn ang="0">
                        <a:pos x="8" y="107"/>
                      </a:cxn>
                    </a:cxnLst>
                    <a:rect l="0" t="0" r="r" b="b"/>
                    <a:pathLst>
                      <a:path w="57" h="108">
                        <a:moveTo>
                          <a:pt x="8" y="107"/>
                        </a:moveTo>
                        <a:cubicBezTo>
                          <a:pt x="3" y="105"/>
                          <a:pt x="0" y="100"/>
                          <a:pt x="2" y="95"/>
                        </a:cubicBezTo>
                        <a:cubicBezTo>
                          <a:pt x="2" y="95"/>
                          <a:pt x="2" y="95"/>
                          <a:pt x="2" y="95"/>
                        </a:cubicBezTo>
                        <a:cubicBezTo>
                          <a:pt x="37" y="8"/>
                          <a:pt x="37" y="8"/>
                          <a:pt x="37" y="8"/>
                        </a:cubicBezTo>
                        <a:cubicBezTo>
                          <a:pt x="39" y="3"/>
                          <a:pt x="45" y="0"/>
                          <a:pt x="50" y="2"/>
                        </a:cubicBezTo>
                        <a:cubicBezTo>
                          <a:pt x="50" y="2"/>
                          <a:pt x="50" y="2"/>
                          <a:pt x="50" y="2"/>
                        </a:cubicBezTo>
                        <a:cubicBezTo>
                          <a:pt x="55" y="4"/>
                          <a:pt x="57" y="10"/>
                          <a:pt x="55" y="15"/>
                        </a:cubicBezTo>
                        <a:cubicBezTo>
                          <a:pt x="55" y="15"/>
                          <a:pt x="55" y="15"/>
                          <a:pt x="55" y="15"/>
                        </a:cubicBezTo>
                        <a:cubicBezTo>
                          <a:pt x="21" y="102"/>
                          <a:pt x="21" y="102"/>
                          <a:pt x="21" y="102"/>
                        </a:cubicBezTo>
                        <a:cubicBezTo>
                          <a:pt x="19" y="106"/>
                          <a:pt x="16" y="108"/>
                          <a:pt x="12" y="108"/>
                        </a:cubicBezTo>
                        <a:cubicBezTo>
                          <a:pt x="12" y="108"/>
                          <a:pt x="12" y="108"/>
                          <a:pt x="12" y="108"/>
                        </a:cubicBezTo>
                        <a:cubicBezTo>
                          <a:pt x="11" y="108"/>
                          <a:pt x="9" y="108"/>
                          <a:pt x="8" y="107"/>
                        </a:cubicBez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41" name="Freeform 147"/>
                  <p:cNvSpPr>
                    <a:spLocks/>
                  </p:cNvSpPr>
                  <p:nvPr/>
                </p:nvSpPr>
                <p:spPr bwMode="auto">
                  <a:xfrm>
                    <a:off x="1760538" y="1482725"/>
                    <a:ext cx="19050" cy="147638"/>
                  </a:xfrm>
                  <a:custGeom>
                    <a:avLst/>
                    <a:gdLst/>
                    <a:ahLst/>
                    <a:cxnLst>
                      <a:cxn ang="0">
                        <a:pos x="0" y="148"/>
                      </a:cxn>
                      <a:cxn ang="0">
                        <a:pos x="0" y="10"/>
                      </a:cxn>
                      <a:cxn ang="0">
                        <a:pos x="10" y="0"/>
                      </a:cxn>
                      <a:cxn ang="0">
                        <a:pos x="10" y="0"/>
                      </a:cxn>
                      <a:cxn ang="0">
                        <a:pos x="20" y="10"/>
                      </a:cxn>
                      <a:cxn ang="0">
                        <a:pos x="20" y="10"/>
                      </a:cxn>
                      <a:cxn ang="0">
                        <a:pos x="20" y="148"/>
                      </a:cxn>
                      <a:cxn ang="0">
                        <a:pos x="10" y="158"/>
                      </a:cxn>
                      <a:cxn ang="0">
                        <a:pos x="10" y="158"/>
                      </a:cxn>
                      <a:cxn ang="0">
                        <a:pos x="0" y="148"/>
                      </a:cxn>
                    </a:cxnLst>
                    <a:rect l="0" t="0" r="r" b="b"/>
                    <a:pathLst>
                      <a:path w="20" h="158">
                        <a:moveTo>
                          <a:pt x="0" y="148"/>
                        </a:moveTo>
                        <a:cubicBezTo>
                          <a:pt x="0" y="10"/>
                          <a:pt x="0" y="10"/>
                          <a:pt x="0" y="10"/>
                        </a:cubicBezTo>
                        <a:cubicBezTo>
                          <a:pt x="0" y="5"/>
                          <a:pt x="5" y="0"/>
                          <a:pt x="10" y="0"/>
                        </a:cubicBezTo>
                        <a:cubicBezTo>
                          <a:pt x="10" y="0"/>
                          <a:pt x="10" y="0"/>
                          <a:pt x="10" y="0"/>
                        </a:cubicBezTo>
                        <a:cubicBezTo>
                          <a:pt x="16" y="0"/>
                          <a:pt x="20" y="5"/>
                          <a:pt x="20" y="10"/>
                        </a:cubicBezTo>
                        <a:cubicBezTo>
                          <a:pt x="20" y="10"/>
                          <a:pt x="20" y="10"/>
                          <a:pt x="20" y="10"/>
                        </a:cubicBezTo>
                        <a:cubicBezTo>
                          <a:pt x="20" y="148"/>
                          <a:pt x="20" y="148"/>
                          <a:pt x="20" y="148"/>
                        </a:cubicBezTo>
                        <a:cubicBezTo>
                          <a:pt x="20" y="153"/>
                          <a:pt x="16" y="158"/>
                          <a:pt x="10" y="158"/>
                        </a:cubicBezTo>
                        <a:cubicBezTo>
                          <a:pt x="10" y="158"/>
                          <a:pt x="10" y="158"/>
                          <a:pt x="10" y="158"/>
                        </a:cubicBezTo>
                        <a:cubicBezTo>
                          <a:pt x="5" y="158"/>
                          <a:pt x="0" y="153"/>
                          <a:pt x="0" y="148"/>
                        </a:cubicBez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42" name="Freeform 148"/>
                  <p:cNvSpPr>
                    <a:spLocks/>
                  </p:cNvSpPr>
                  <p:nvPr/>
                </p:nvSpPr>
                <p:spPr bwMode="auto">
                  <a:xfrm>
                    <a:off x="1216025" y="1606550"/>
                    <a:ext cx="58738" cy="541338"/>
                  </a:xfrm>
                  <a:custGeom>
                    <a:avLst/>
                    <a:gdLst/>
                    <a:ahLst/>
                    <a:cxnLst>
                      <a:cxn ang="0">
                        <a:pos x="9" y="576"/>
                      </a:cxn>
                      <a:cxn ang="0">
                        <a:pos x="0" y="565"/>
                      </a:cxn>
                      <a:cxn ang="0">
                        <a:pos x="0" y="565"/>
                      </a:cxn>
                      <a:cxn ang="0">
                        <a:pos x="43" y="10"/>
                      </a:cxn>
                      <a:cxn ang="0">
                        <a:pos x="53" y="1"/>
                      </a:cxn>
                      <a:cxn ang="0">
                        <a:pos x="53" y="1"/>
                      </a:cxn>
                      <a:cxn ang="0">
                        <a:pos x="63" y="12"/>
                      </a:cxn>
                      <a:cxn ang="0">
                        <a:pos x="63" y="12"/>
                      </a:cxn>
                      <a:cxn ang="0">
                        <a:pos x="20" y="567"/>
                      </a:cxn>
                      <a:cxn ang="0">
                        <a:pos x="10" y="576"/>
                      </a:cxn>
                      <a:cxn ang="0">
                        <a:pos x="10" y="576"/>
                      </a:cxn>
                      <a:cxn ang="0">
                        <a:pos x="9" y="576"/>
                      </a:cxn>
                    </a:cxnLst>
                    <a:rect l="0" t="0" r="r" b="b"/>
                    <a:pathLst>
                      <a:path w="63" h="576">
                        <a:moveTo>
                          <a:pt x="9" y="576"/>
                        </a:moveTo>
                        <a:cubicBezTo>
                          <a:pt x="4" y="575"/>
                          <a:pt x="0" y="571"/>
                          <a:pt x="0" y="565"/>
                        </a:cubicBezTo>
                        <a:cubicBezTo>
                          <a:pt x="0" y="565"/>
                          <a:pt x="0" y="565"/>
                          <a:pt x="0" y="565"/>
                        </a:cubicBezTo>
                        <a:cubicBezTo>
                          <a:pt x="43" y="10"/>
                          <a:pt x="43" y="10"/>
                          <a:pt x="43" y="10"/>
                        </a:cubicBezTo>
                        <a:cubicBezTo>
                          <a:pt x="43" y="5"/>
                          <a:pt x="48" y="0"/>
                          <a:pt x="53" y="1"/>
                        </a:cubicBezTo>
                        <a:cubicBezTo>
                          <a:pt x="53" y="1"/>
                          <a:pt x="53" y="1"/>
                          <a:pt x="53" y="1"/>
                        </a:cubicBezTo>
                        <a:cubicBezTo>
                          <a:pt x="59" y="1"/>
                          <a:pt x="63" y="6"/>
                          <a:pt x="63" y="12"/>
                        </a:cubicBezTo>
                        <a:cubicBezTo>
                          <a:pt x="63" y="12"/>
                          <a:pt x="63" y="12"/>
                          <a:pt x="63" y="12"/>
                        </a:cubicBezTo>
                        <a:cubicBezTo>
                          <a:pt x="20" y="567"/>
                          <a:pt x="20" y="567"/>
                          <a:pt x="20" y="567"/>
                        </a:cubicBezTo>
                        <a:cubicBezTo>
                          <a:pt x="20" y="572"/>
                          <a:pt x="15" y="576"/>
                          <a:pt x="10" y="576"/>
                        </a:cubicBezTo>
                        <a:cubicBezTo>
                          <a:pt x="10" y="576"/>
                          <a:pt x="10" y="576"/>
                          <a:pt x="10" y="576"/>
                        </a:cubicBezTo>
                        <a:cubicBezTo>
                          <a:pt x="10" y="576"/>
                          <a:pt x="10" y="576"/>
                          <a:pt x="9" y="576"/>
                        </a:cubicBez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43" name="Freeform 149"/>
                  <p:cNvSpPr>
                    <a:spLocks/>
                  </p:cNvSpPr>
                  <p:nvPr/>
                </p:nvSpPr>
                <p:spPr bwMode="auto">
                  <a:xfrm>
                    <a:off x="1322388" y="1606550"/>
                    <a:ext cx="60325" cy="541338"/>
                  </a:xfrm>
                  <a:custGeom>
                    <a:avLst/>
                    <a:gdLst/>
                    <a:ahLst/>
                    <a:cxnLst>
                      <a:cxn ang="0">
                        <a:pos x="43" y="566"/>
                      </a:cxn>
                      <a:cxn ang="0">
                        <a:pos x="1" y="11"/>
                      </a:cxn>
                      <a:cxn ang="0">
                        <a:pos x="10" y="0"/>
                      </a:cxn>
                      <a:cxn ang="0">
                        <a:pos x="10" y="0"/>
                      </a:cxn>
                      <a:cxn ang="0">
                        <a:pos x="20" y="9"/>
                      </a:cxn>
                      <a:cxn ang="0">
                        <a:pos x="20" y="9"/>
                      </a:cxn>
                      <a:cxn ang="0">
                        <a:pos x="63" y="564"/>
                      </a:cxn>
                      <a:cxn ang="0">
                        <a:pos x="54" y="575"/>
                      </a:cxn>
                      <a:cxn ang="0">
                        <a:pos x="54" y="575"/>
                      </a:cxn>
                      <a:cxn ang="0">
                        <a:pos x="53" y="575"/>
                      </a:cxn>
                      <a:cxn ang="0">
                        <a:pos x="53" y="575"/>
                      </a:cxn>
                      <a:cxn ang="0">
                        <a:pos x="43" y="566"/>
                      </a:cxn>
                    </a:cxnLst>
                    <a:rect l="0" t="0" r="r" b="b"/>
                    <a:pathLst>
                      <a:path w="64" h="575">
                        <a:moveTo>
                          <a:pt x="43" y="566"/>
                        </a:moveTo>
                        <a:cubicBezTo>
                          <a:pt x="1" y="11"/>
                          <a:pt x="1" y="11"/>
                          <a:pt x="1" y="11"/>
                        </a:cubicBezTo>
                        <a:cubicBezTo>
                          <a:pt x="0" y="5"/>
                          <a:pt x="4" y="0"/>
                          <a:pt x="10" y="0"/>
                        </a:cubicBezTo>
                        <a:cubicBezTo>
                          <a:pt x="10" y="0"/>
                          <a:pt x="10" y="0"/>
                          <a:pt x="10" y="0"/>
                        </a:cubicBezTo>
                        <a:cubicBezTo>
                          <a:pt x="15" y="0"/>
                          <a:pt x="20" y="4"/>
                          <a:pt x="20" y="9"/>
                        </a:cubicBezTo>
                        <a:cubicBezTo>
                          <a:pt x="20" y="9"/>
                          <a:pt x="20" y="9"/>
                          <a:pt x="20" y="9"/>
                        </a:cubicBezTo>
                        <a:cubicBezTo>
                          <a:pt x="63" y="564"/>
                          <a:pt x="63" y="564"/>
                          <a:pt x="63" y="564"/>
                        </a:cubicBezTo>
                        <a:cubicBezTo>
                          <a:pt x="64" y="570"/>
                          <a:pt x="59" y="574"/>
                          <a:pt x="54" y="575"/>
                        </a:cubicBezTo>
                        <a:cubicBezTo>
                          <a:pt x="54" y="575"/>
                          <a:pt x="54" y="575"/>
                          <a:pt x="54" y="575"/>
                        </a:cubicBezTo>
                        <a:cubicBezTo>
                          <a:pt x="54" y="575"/>
                          <a:pt x="53" y="575"/>
                          <a:pt x="53" y="575"/>
                        </a:cubicBezTo>
                        <a:cubicBezTo>
                          <a:pt x="53" y="575"/>
                          <a:pt x="53" y="575"/>
                          <a:pt x="53" y="575"/>
                        </a:cubicBezTo>
                        <a:cubicBezTo>
                          <a:pt x="48" y="575"/>
                          <a:pt x="44" y="571"/>
                          <a:pt x="43" y="566"/>
                        </a:cubicBez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44" name="Freeform 150"/>
                  <p:cNvSpPr>
                    <a:spLocks/>
                  </p:cNvSpPr>
                  <p:nvPr/>
                </p:nvSpPr>
                <p:spPr bwMode="auto">
                  <a:xfrm>
                    <a:off x="1238250" y="1971675"/>
                    <a:ext cx="123825" cy="17463"/>
                  </a:xfrm>
                  <a:custGeom>
                    <a:avLst/>
                    <a:gdLst/>
                    <a:ahLst/>
                    <a:cxnLst>
                      <a:cxn ang="0">
                        <a:pos x="0" y="11"/>
                      </a:cxn>
                      <a:cxn ang="0">
                        <a:pos x="0" y="0"/>
                      </a:cxn>
                      <a:cxn ang="0">
                        <a:pos x="78" y="0"/>
                      </a:cxn>
                      <a:cxn ang="0">
                        <a:pos x="78" y="11"/>
                      </a:cxn>
                      <a:cxn ang="0">
                        <a:pos x="0" y="11"/>
                      </a:cxn>
                      <a:cxn ang="0">
                        <a:pos x="0" y="11"/>
                      </a:cxn>
                    </a:cxnLst>
                    <a:rect l="0" t="0" r="r" b="b"/>
                    <a:pathLst>
                      <a:path w="78" h="11">
                        <a:moveTo>
                          <a:pt x="0" y="11"/>
                        </a:moveTo>
                        <a:lnTo>
                          <a:pt x="0" y="0"/>
                        </a:lnTo>
                        <a:lnTo>
                          <a:pt x="78" y="0"/>
                        </a:lnTo>
                        <a:lnTo>
                          <a:pt x="78" y="11"/>
                        </a:lnTo>
                        <a:lnTo>
                          <a:pt x="0" y="11"/>
                        </a:lnTo>
                        <a:lnTo>
                          <a:pt x="0" y="11"/>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45" name="Freeform 151"/>
                  <p:cNvSpPr>
                    <a:spLocks/>
                  </p:cNvSpPr>
                  <p:nvPr/>
                </p:nvSpPr>
                <p:spPr bwMode="auto">
                  <a:xfrm>
                    <a:off x="1247775" y="1844675"/>
                    <a:ext cx="104775" cy="19050"/>
                  </a:xfrm>
                  <a:custGeom>
                    <a:avLst/>
                    <a:gdLst/>
                    <a:ahLst/>
                    <a:cxnLst>
                      <a:cxn ang="0">
                        <a:pos x="0" y="12"/>
                      </a:cxn>
                      <a:cxn ang="0">
                        <a:pos x="0" y="0"/>
                      </a:cxn>
                      <a:cxn ang="0">
                        <a:pos x="66" y="0"/>
                      </a:cxn>
                      <a:cxn ang="0">
                        <a:pos x="66" y="12"/>
                      </a:cxn>
                      <a:cxn ang="0">
                        <a:pos x="0" y="12"/>
                      </a:cxn>
                      <a:cxn ang="0">
                        <a:pos x="0" y="12"/>
                      </a:cxn>
                    </a:cxnLst>
                    <a:rect l="0" t="0" r="r" b="b"/>
                    <a:pathLst>
                      <a:path w="66" h="12">
                        <a:moveTo>
                          <a:pt x="0" y="12"/>
                        </a:moveTo>
                        <a:lnTo>
                          <a:pt x="0" y="0"/>
                        </a:lnTo>
                        <a:lnTo>
                          <a:pt x="66" y="0"/>
                        </a:lnTo>
                        <a:lnTo>
                          <a:pt x="66" y="12"/>
                        </a:lnTo>
                        <a:lnTo>
                          <a:pt x="0" y="12"/>
                        </a:lnTo>
                        <a:lnTo>
                          <a:pt x="0" y="12"/>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46" name="Freeform 152"/>
                  <p:cNvSpPr>
                    <a:spLocks/>
                  </p:cNvSpPr>
                  <p:nvPr/>
                </p:nvSpPr>
                <p:spPr bwMode="auto">
                  <a:xfrm>
                    <a:off x="1257300" y="1719263"/>
                    <a:ext cx="84138" cy="19050"/>
                  </a:xfrm>
                  <a:custGeom>
                    <a:avLst/>
                    <a:gdLst/>
                    <a:ahLst/>
                    <a:cxnLst>
                      <a:cxn ang="0">
                        <a:pos x="0" y="12"/>
                      </a:cxn>
                      <a:cxn ang="0">
                        <a:pos x="0" y="0"/>
                      </a:cxn>
                      <a:cxn ang="0">
                        <a:pos x="53" y="0"/>
                      </a:cxn>
                      <a:cxn ang="0">
                        <a:pos x="53" y="12"/>
                      </a:cxn>
                      <a:cxn ang="0">
                        <a:pos x="0" y="12"/>
                      </a:cxn>
                      <a:cxn ang="0">
                        <a:pos x="0" y="12"/>
                      </a:cxn>
                    </a:cxnLst>
                    <a:rect l="0" t="0" r="r" b="b"/>
                    <a:pathLst>
                      <a:path w="53" h="12">
                        <a:moveTo>
                          <a:pt x="0" y="12"/>
                        </a:moveTo>
                        <a:lnTo>
                          <a:pt x="0" y="0"/>
                        </a:lnTo>
                        <a:lnTo>
                          <a:pt x="53" y="0"/>
                        </a:lnTo>
                        <a:lnTo>
                          <a:pt x="53" y="12"/>
                        </a:lnTo>
                        <a:lnTo>
                          <a:pt x="0" y="12"/>
                        </a:lnTo>
                        <a:lnTo>
                          <a:pt x="0" y="12"/>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47" name="Freeform 153"/>
                  <p:cNvSpPr>
                    <a:spLocks/>
                  </p:cNvSpPr>
                  <p:nvPr/>
                </p:nvSpPr>
                <p:spPr bwMode="auto">
                  <a:xfrm>
                    <a:off x="1238250" y="1608138"/>
                    <a:ext cx="122238" cy="19050"/>
                  </a:xfrm>
                  <a:custGeom>
                    <a:avLst/>
                    <a:gdLst/>
                    <a:ahLst/>
                    <a:cxnLst>
                      <a:cxn ang="0">
                        <a:pos x="0" y="12"/>
                      </a:cxn>
                      <a:cxn ang="0">
                        <a:pos x="0" y="0"/>
                      </a:cxn>
                      <a:cxn ang="0">
                        <a:pos x="77" y="0"/>
                      </a:cxn>
                      <a:cxn ang="0">
                        <a:pos x="77" y="12"/>
                      </a:cxn>
                      <a:cxn ang="0">
                        <a:pos x="0" y="12"/>
                      </a:cxn>
                      <a:cxn ang="0">
                        <a:pos x="0" y="12"/>
                      </a:cxn>
                    </a:cxnLst>
                    <a:rect l="0" t="0" r="r" b="b"/>
                    <a:pathLst>
                      <a:path w="77" h="12">
                        <a:moveTo>
                          <a:pt x="0" y="12"/>
                        </a:moveTo>
                        <a:lnTo>
                          <a:pt x="0" y="0"/>
                        </a:lnTo>
                        <a:lnTo>
                          <a:pt x="77" y="0"/>
                        </a:lnTo>
                        <a:lnTo>
                          <a:pt x="77" y="12"/>
                        </a:lnTo>
                        <a:lnTo>
                          <a:pt x="0" y="12"/>
                        </a:lnTo>
                        <a:lnTo>
                          <a:pt x="0" y="12"/>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48" name="Freeform 154"/>
                  <p:cNvSpPr>
                    <a:spLocks/>
                  </p:cNvSpPr>
                  <p:nvPr/>
                </p:nvSpPr>
                <p:spPr bwMode="auto">
                  <a:xfrm>
                    <a:off x="1222375" y="1976438"/>
                    <a:ext cx="142875" cy="134938"/>
                  </a:xfrm>
                  <a:custGeom>
                    <a:avLst/>
                    <a:gdLst/>
                    <a:ahLst/>
                    <a:cxnLst>
                      <a:cxn ang="0">
                        <a:pos x="0" y="77"/>
                      </a:cxn>
                      <a:cxn ang="0">
                        <a:pos x="82" y="0"/>
                      </a:cxn>
                      <a:cxn ang="0">
                        <a:pos x="90" y="8"/>
                      </a:cxn>
                      <a:cxn ang="0">
                        <a:pos x="8" y="85"/>
                      </a:cxn>
                      <a:cxn ang="0">
                        <a:pos x="0" y="77"/>
                      </a:cxn>
                      <a:cxn ang="0">
                        <a:pos x="0" y="77"/>
                      </a:cxn>
                    </a:cxnLst>
                    <a:rect l="0" t="0" r="r" b="b"/>
                    <a:pathLst>
                      <a:path w="90" h="85">
                        <a:moveTo>
                          <a:pt x="0" y="77"/>
                        </a:moveTo>
                        <a:lnTo>
                          <a:pt x="82" y="0"/>
                        </a:lnTo>
                        <a:lnTo>
                          <a:pt x="90" y="8"/>
                        </a:lnTo>
                        <a:lnTo>
                          <a:pt x="8" y="85"/>
                        </a:lnTo>
                        <a:lnTo>
                          <a:pt x="0" y="77"/>
                        </a:lnTo>
                        <a:lnTo>
                          <a:pt x="0" y="77"/>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49" name="Freeform 155"/>
                  <p:cNvSpPr>
                    <a:spLocks/>
                  </p:cNvSpPr>
                  <p:nvPr/>
                </p:nvSpPr>
                <p:spPr bwMode="auto">
                  <a:xfrm>
                    <a:off x="1231900" y="1849438"/>
                    <a:ext cx="127000" cy="134938"/>
                  </a:xfrm>
                  <a:custGeom>
                    <a:avLst/>
                    <a:gdLst/>
                    <a:ahLst/>
                    <a:cxnLst>
                      <a:cxn ang="0">
                        <a:pos x="0" y="78"/>
                      </a:cxn>
                      <a:cxn ang="0">
                        <a:pos x="71" y="0"/>
                      </a:cxn>
                      <a:cxn ang="0">
                        <a:pos x="80" y="8"/>
                      </a:cxn>
                      <a:cxn ang="0">
                        <a:pos x="9" y="85"/>
                      </a:cxn>
                      <a:cxn ang="0">
                        <a:pos x="0" y="78"/>
                      </a:cxn>
                      <a:cxn ang="0">
                        <a:pos x="0" y="78"/>
                      </a:cxn>
                    </a:cxnLst>
                    <a:rect l="0" t="0" r="r" b="b"/>
                    <a:pathLst>
                      <a:path w="80" h="85">
                        <a:moveTo>
                          <a:pt x="0" y="78"/>
                        </a:moveTo>
                        <a:lnTo>
                          <a:pt x="71" y="0"/>
                        </a:lnTo>
                        <a:lnTo>
                          <a:pt x="80" y="8"/>
                        </a:lnTo>
                        <a:lnTo>
                          <a:pt x="9" y="85"/>
                        </a:lnTo>
                        <a:lnTo>
                          <a:pt x="0" y="78"/>
                        </a:lnTo>
                        <a:lnTo>
                          <a:pt x="0" y="78"/>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50" name="Freeform 156"/>
                  <p:cNvSpPr>
                    <a:spLocks/>
                  </p:cNvSpPr>
                  <p:nvPr/>
                </p:nvSpPr>
                <p:spPr bwMode="auto">
                  <a:xfrm>
                    <a:off x="1243013" y="1724025"/>
                    <a:ext cx="106363" cy="133350"/>
                  </a:xfrm>
                  <a:custGeom>
                    <a:avLst/>
                    <a:gdLst/>
                    <a:ahLst/>
                    <a:cxnLst>
                      <a:cxn ang="0">
                        <a:pos x="0" y="77"/>
                      </a:cxn>
                      <a:cxn ang="0">
                        <a:pos x="57" y="0"/>
                      </a:cxn>
                      <a:cxn ang="0">
                        <a:pos x="67" y="7"/>
                      </a:cxn>
                      <a:cxn ang="0">
                        <a:pos x="9" y="84"/>
                      </a:cxn>
                      <a:cxn ang="0">
                        <a:pos x="0" y="77"/>
                      </a:cxn>
                      <a:cxn ang="0">
                        <a:pos x="0" y="77"/>
                      </a:cxn>
                    </a:cxnLst>
                    <a:rect l="0" t="0" r="r" b="b"/>
                    <a:pathLst>
                      <a:path w="67" h="84">
                        <a:moveTo>
                          <a:pt x="0" y="77"/>
                        </a:moveTo>
                        <a:lnTo>
                          <a:pt x="57" y="0"/>
                        </a:lnTo>
                        <a:lnTo>
                          <a:pt x="67" y="7"/>
                        </a:lnTo>
                        <a:lnTo>
                          <a:pt x="9" y="84"/>
                        </a:lnTo>
                        <a:lnTo>
                          <a:pt x="0" y="77"/>
                        </a:lnTo>
                        <a:lnTo>
                          <a:pt x="0" y="77"/>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51" name="Freeform 157"/>
                  <p:cNvSpPr>
                    <a:spLocks/>
                  </p:cNvSpPr>
                  <p:nvPr/>
                </p:nvSpPr>
                <p:spPr bwMode="auto">
                  <a:xfrm>
                    <a:off x="1249363" y="1612900"/>
                    <a:ext cx="88900" cy="119063"/>
                  </a:xfrm>
                  <a:custGeom>
                    <a:avLst/>
                    <a:gdLst/>
                    <a:ahLst/>
                    <a:cxnLst>
                      <a:cxn ang="0">
                        <a:pos x="0" y="69"/>
                      </a:cxn>
                      <a:cxn ang="0">
                        <a:pos x="47" y="0"/>
                      </a:cxn>
                      <a:cxn ang="0">
                        <a:pos x="56" y="6"/>
                      </a:cxn>
                      <a:cxn ang="0">
                        <a:pos x="10" y="75"/>
                      </a:cxn>
                      <a:cxn ang="0">
                        <a:pos x="0" y="69"/>
                      </a:cxn>
                      <a:cxn ang="0">
                        <a:pos x="0" y="69"/>
                      </a:cxn>
                    </a:cxnLst>
                    <a:rect l="0" t="0" r="r" b="b"/>
                    <a:pathLst>
                      <a:path w="56" h="75">
                        <a:moveTo>
                          <a:pt x="0" y="69"/>
                        </a:moveTo>
                        <a:lnTo>
                          <a:pt x="47" y="0"/>
                        </a:lnTo>
                        <a:lnTo>
                          <a:pt x="56" y="6"/>
                        </a:lnTo>
                        <a:lnTo>
                          <a:pt x="10" y="75"/>
                        </a:lnTo>
                        <a:lnTo>
                          <a:pt x="0" y="69"/>
                        </a:lnTo>
                        <a:lnTo>
                          <a:pt x="0" y="69"/>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52" name="Freeform 158"/>
                  <p:cNvSpPr>
                    <a:spLocks/>
                  </p:cNvSpPr>
                  <p:nvPr/>
                </p:nvSpPr>
                <p:spPr bwMode="auto">
                  <a:xfrm>
                    <a:off x="1241425" y="1851025"/>
                    <a:ext cx="127000" cy="133350"/>
                  </a:xfrm>
                  <a:custGeom>
                    <a:avLst/>
                    <a:gdLst/>
                    <a:ahLst/>
                    <a:cxnLst>
                      <a:cxn ang="0">
                        <a:pos x="0" y="8"/>
                      </a:cxn>
                      <a:cxn ang="0">
                        <a:pos x="8" y="0"/>
                      </a:cxn>
                      <a:cxn ang="0">
                        <a:pos x="80" y="76"/>
                      </a:cxn>
                      <a:cxn ang="0">
                        <a:pos x="71" y="84"/>
                      </a:cxn>
                      <a:cxn ang="0">
                        <a:pos x="0" y="8"/>
                      </a:cxn>
                      <a:cxn ang="0">
                        <a:pos x="0" y="8"/>
                      </a:cxn>
                    </a:cxnLst>
                    <a:rect l="0" t="0" r="r" b="b"/>
                    <a:pathLst>
                      <a:path w="80" h="84">
                        <a:moveTo>
                          <a:pt x="0" y="8"/>
                        </a:moveTo>
                        <a:lnTo>
                          <a:pt x="8" y="0"/>
                        </a:lnTo>
                        <a:lnTo>
                          <a:pt x="80" y="76"/>
                        </a:lnTo>
                        <a:lnTo>
                          <a:pt x="71" y="84"/>
                        </a:lnTo>
                        <a:lnTo>
                          <a:pt x="0" y="8"/>
                        </a:lnTo>
                        <a:lnTo>
                          <a:pt x="0" y="8"/>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53" name="Freeform 159"/>
                  <p:cNvSpPr>
                    <a:spLocks/>
                  </p:cNvSpPr>
                  <p:nvPr/>
                </p:nvSpPr>
                <p:spPr bwMode="auto">
                  <a:xfrm>
                    <a:off x="1250950" y="1722438"/>
                    <a:ext cx="107950" cy="136525"/>
                  </a:xfrm>
                  <a:custGeom>
                    <a:avLst/>
                    <a:gdLst/>
                    <a:ahLst/>
                    <a:cxnLst>
                      <a:cxn ang="0">
                        <a:pos x="0" y="7"/>
                      </a:cxn>
                      <a:cxn ang="0">
                        <a:pos x="10" y="0"/>
                      </a:cxn>
                      <a:cxn ang="0">
                        <a:pos x="68" y="78"/>
                      </a:cxn>
                      <a:cxn ang="0">
                        <a:pos x="59" y="86"/>
                      </a:cxn>
                      <a:cxn ang="0">
                        <a:pos x="0" y="7"/>
                      </a:cxn>
                      <a:cxn ang="0">
                        <a:pos x="0" y="7"/>
                      </a:cxn>
                    </a:cxnLst>
                    <a:rect l="0" t="0" r="r" b="b"/>
                    <a:pathLst>
                      <a:path w="68" h="86">
                        <a:moveTo>
                          <a:pt x="0" y="7"/>
                        </a:moveTo>
                        <a:lnTo>
                          <a:pt x="10" y="0"/>
                        </a:lnTo>
                        <a:lnTo>
                          <a:pt x="68" y="78"/>
                        </a:lnTo>
                        <a:lnTo>
                          <a:pt x="59" y="86"/>
                        </a:lnTo>
                        <a:lnTo>
                          <a:pt x="0" y="7"/>
                        </a:lnTo>
                        <a:lnTo>
                          <a:pt x="0" y="7"/>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54" name="Freeform 160"/>
                  <p:cNvSpPr>
                    <a:spLocks/>
                  </p:cNvSpPr>
                  <p:nvPr/>
                </p:nvSpPr>
                <p:spPr bwMode="auto">
                  <a:xfrm>
                    <a:off x="1258888" y="1611313"/>
                    <a:ext cx="88900" cy="122238"/>
                  </a:xfrm>
                  <a:custGeom>
                    <a:avLst/>
                    <a:gdLst/>
                    <a:ahLst/>
                    <a:cxnLst>
                      <a:cxn ang="0">
                        <a:pos x="0" y="6"/>
                      </a:cxn>
                      <a:cxn ang="0">
                        <a:pos x="10" y="0"/>
                      </a:cxn>
                      <a:cxn ang="0">
                        <a:pos x="56" y="70"/>
                      </a:cxn>
                      <a:cxn ang="0">
                        <a:pos x="46" y="77"/>
                      </a:cxn>
                      <a:cxn ang="0">
                        <a:pos x="0" y="6"/>
                      </a:cxn>
                      <a:cxn ang="0">
                        <a:pos x="0" y="6"/>
                      </a:cxn>
                    </a:cxnLst>
                    <a:rect l="0" t="0" r="r" b="b"/>
                    <a:pathLst>
                      <a:path w="56" h="77">
                        <a:moveTo>
                          <a:pt x="0" y="6"/>
                        </a:moveTo>
                        <a:lnTo>
                          <a:pt x="10" y="0"/>
                        </a:lnTo>
                        <a:lnTo>
                          <a:pt x="56" y="70"/>
                        </a:lnTo>
                        <a:lnTo>
                          <a:pt x="46" y="77"/>
                        </a:lnTo>
                        <a:lnTo>
                          <a:pt x="0" y="6"/>
                        </a:lnTo>
                        <a:lnTo>
                          <a:pt x="0" y="6"/>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55" name="Freeform 161"/>
                  <p:cNvSpPr>
                    <a:spLocks/>
                  </p:cNvSpPr>
                  <p:nvPr/>
                </p:nvSpPr>
                <p:spPr bwMode="auto">
                  <a:xfrm>
                    <a:off x="1233488" y="1976438"/>
                    <a:ext cx="141288" cy="134938"/>
                  </a:xfrm>
                  <a:custGeom>
                    <a:avLst/>
                    <a:gdLst/>
                    <a:ahLst/>
                    <a:cxnLst>
                      <a:cxn ang="0">
                        <a:pos x="0" y="8"/>
                      </a:cxn>
                      <a:cxn ang="0">
                        <a:pos x="7" y="0"/>
                      </a:cxn>
                      <a:cxn ang="0">
                        <a:pos x="89" y="77"/>
                      </a:cxn>
                      <a:cxn ang="0">
                        <a:pos x="81" y="85"/>
                      </a:cxn>
                      <a:cxn ang="0">
                        <a:pos x="0" y="8"/>
                      </a:cxn>
                      <a:cxn ang="0">
                        <a:pos x="0" y="8"/>
                      </a:cxn>
                    </a:cxnLst>
                    <a:rect l="0" t="0" r="r" b="b"/>
                    <a:pathLst>
                      <a:path w="89" h="85">
                        <a:moveTo>
                          <a:pt x="0" y="8"/>
                        </a:moveTo>
                        <a:lnTo>
                          <a:pt x="7" y="0"/>
                        </a:lnTo>
                        <a:lnTo>
                          <a:pt x="89" y="77"/>
                        </a:lnTo>
                        <a:lnTo>
                          <a:pt x="81" y="85"/>
                        </a:lnTo>
                        <a:lnTo>
                          <a:pt x="0" y="8"/>
                        </a:lnTo>
                        <a:lnTo>
                          <a:pt x="0" y="8"/>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56" name="Freeform 162"/>
                  <p:cNvSpPr>
                    <a:spLocks/>
                  </p:cNvSpPr>
                  <p:nvPr/>
                </p:nvSpPr>
                <p:spPr bwMode="auto">
                  <a:xfrm>
                    <a:off x="1230313" y="1550988"/>
                    <a:ext cx="134938" cy="69850"/>
                  </a:xfrm>
                  <a:custGeom>
                    <a:avLst/>
                    <a:gdLst/>
                    <a:ahLst/>
                    <a:cxnLst>
                      <a:cxn ang="0">
                        <a:pos x="0" y="34"/>
                      </a:cxn>
                      <a:cxn ang="0">
                        <a:pos x="43" y="0"/>
                      </a:cxn>
                      <a:cxn ang="0">
                        <a:pos x="85" y="34"/>
                      </a:cxn>
                      <a:cxn ang="0">
                        <a:pos x="78" y="43"/>
                      </a:cxn>
                      <a:cxn ang="0">
                        <a:pos x="43" y="15"/>
                      </a:cxn>
                      <a:cxn ang="0">
                        <a:pos x="8" y="44"/>
                      </a:cxn>
                      <a:cxn ang="0">
                        <a:pos x="0" y="34"/>
                      </a:cxn>
                      <a:cxn ang="0">
                        <a:pos x="0" y="34"/>
                      </a:cxn>
                    </a:cxnLst>
                    <a:rect l="0" t="0" r="r" b="b"/>
                    <a:pathLst>
                      <a:path w="85" h="44">
                        <a:moveTo>
                          <a:pt x="0" y="34"/>
                        </a:moveTo>
                        <a:lnTo>
                          <a:pt x="43" y="0"/>
                        </a:lnTo>
                        <a:lnTo>
                          <a:pt x="85" y="34"/>
                        </a:lnTo>
                        <a:lnTo>
                          <a:pt x="78" y="43"/>
                        </a:lnTo>
                        <a:lnTo>
                          <a:pt x="43" y="15"/>
                        </a:lnTo>
                        <a:lnTo>
                          <a:pt x="8" y="44"/>
                        </a:lnTo>
                        <a:lnTo>
                          <a:pt x="0" y="34"/>
                        </a:lnTo>
                        <a:lnTo>
                          <a:pt x="0" y="34"/>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57" name="Freeform 163"/>
                  <p:cNvSpPr>
                    <a:spLocks/>
                  </p:cNvSpPr>
                  <p:nvPr/>
                </p:nvSpPr>
                <p:spPr bwMode="auto">
                  <a:xfrm>
                    <a:off x="1198563" y="1544638"/>
                    <a:ext cx="50800" cy="101600"/>
                  </a:xfrm>
                  <a:custGeom>
                    <a:avLst/>
                    <a:gdLst/>
                    <a:ahLst/>
                    <a:cxnLst>
                      <a:cxn ang="0">
                        <a:pos x="33" y="102"/>
                      </a:cxn>
                      <a:cxn ang="0">
                        <a:pos x="2" y="15"/>
                      </a:cxn>
                      <a:cxn ang="0">
                        <a:pos x="8" y="2"/>
                      </a:cxn>
                      <a:cxn ang="0">
                        <a:pos x="8" y="2"/>
                      </a:cxn>
                      <a:cxn ang="0">
                        <a:pos x="20" y="8"/>
                      </a:cxn>
                      <a:cxn ang="0">
                        <a:pos x="20" y="8"/>
                      </a:cxn>
                      <a:cxn ang="0">
                        <a:pos x="52" y="95"/>
                      </a:cxn>
                      <a:cxn ang="0">
                        <a:pos x="46" y="108"/>
                      </a:cxn>
                      <a:cxn ang="0">
                        <a:pos x="46" y="108"/>
                      </a:cxn>
                      <a:cxn ang="0">
                        <a:pos x="43" y="109"/>
                      </a:cxn>
                      <a:cxn ang="0">
                        <a:pos x="43" y="109"/>
                      </a:cxn>
                      <a:cxn ang="0">
                        <a:pos x="33" y="102"/>
                      </a:cxn>
                    </a:cxnLst>
                    <a:rect l="0" t="0" r="r" b="b"/>
                    <a:pathLst>
                      <a:path w="54" h="109">
                        <a:moveTo>
                          <a:pt x="33" y="102"/>
                        </a:moveTo>
                        <a:cubicBezTo>
                          <a:pt x="2" y="15"/>
                          <a:pt x="2" y="15"/>
                          <a:pt x="2" y="15"/>
                        </a:cubicBezTo>
                        <a:cubicBezTo>
                          <a:pt x="0" y="9"/>
                          <a:pt x="2" y="4"/>
                          <a:pt x="8" y="2"/>
                        </a:cubicBezTo>
                        <a:cubicBezTo>
                          <a:pt x="8" y="2"/>
                          <a:pt x="8" y="2"/>
                          <a:pt x="8" y="2"/>
                        </a:cubicBezTo>
                        <a:cubicBezTo>
                          <a:pt x="13" y="0"/>
                          <a:pt x="18" y="3"/>
                          <a:pt x="20" y="8"/>
                        </a:cubicBezTo>
                        <a:cubicBezTo>
                          <a:pt x="20" y="8"/>
                          <a:pt x="20" y="8"/>
                          <a:pt x="20" y="8"/>
                        </a:cubicBezTo>
                        <a:cubicBezTo>
                          <a:pt x="52" y="95"/>
                          <a:pt x="52" y="95"/>
                          <a:pt x="52" y="95"/>
                        </a:cubicBezTo>
                        <a:cubicBezTo>
                          <a:pt x="54" y="100"/>
                          <a:pt x="51" y="106"/>
                          <a:pt x="46" y="108"/>
                        </a:cubicBezTo>
                        <a:cubicBezTo>
                          <a:pt x="46" y="108"/>
                          <a:pt x="46" y="108"/>
                          <a:pt x="46" y="108"/>
                        </a:cubicBezTo>
                        <a:cubicBezTo>
                          <a:pt x="45" y="108"/>
                          <a:pt x="44" y="109"/>
                          <a:pt x="43" y="109"/>
                        </a:cubicBezTo>
                        <a:cubicBezTo>
                          <a:pt x="43" y="109"/>
                          <a:pt x="43" y="109"/>
                          <a:pt x="43" y="109"/>
                        </a:cubicBezTo>
                        <a:cubicBezTo>
                          <a:pt x="38" y="109"/>
                          <a:pt x="35" y="106"/>
                          <a:pt x="33" y="102"/>
                        </a:cubicBez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58" name="Freeform 164"/>
                  <p:cNvSpPr>
                    <a:spLocks/>
                  </p:cNvSpPr>
                  <p:nvPr/>
                </p:nvSpPr>
                <p:spPr bwMode="auto">
                  <a:xfrm>
                    <a:off x="1346200" y="1543050"/>
                    <a:ext cx="53975" cy="101600"/>
                  </a:xfrm>
                  <a:custGeom>
                    <a:avLst/>
                    <a:gdLst/>
                    <a:ahLst/>
                    <a:cxnLst>
                      <a:cxn ang="0">
                        <a:pos x="7" y="107"/>
                      </a:cxn>
                      <a:cxn ang="0">
                        <a:pos x="2" y="94"/>
                      </a:cxn>
                      <a:cxn ang="0">
                        <a:pos x="2" y="94"/>
                      </a:cxn>
                      <a:cxn ang="0">
                        <a:pos x="36" y="8"/>
                      </a:cxn>
                      <a:cxn ang="0">
                        <a:pos x="49" y="2"/>
                      </a:cxn>
                      <a:cxn ang="0">
                        <a:pos x="49" y="2"/>
                      </a:cxn>
                      <a:cxn ang="0">
                        <a:pos x="55" y="15"/>
                      </a:cxn>
                      <a:cxn ang="0">
                        <a:pos x="55" y="15"/>
                      </a:cxn>
                      <a:cxn ang="0">
                        <a:pos x="20" y="102"/>
                      </a:cxn>
                      <a:cxn ang="0">
                        <a:pos x="11" y="108"/>
                      </a:cxn>
                      <a:cxn ang="0">
                        <a:pos x="11" y="108"/>
                      </a:cxn>
                      <a:cxn ang="0">
                        <a:pos x="7" y="107"/>
                      </a:cxn>
                    </a:cxnLst>
                    <a:rect l="0" t="0" r="r" b="b"/>
                    <a:pathLst>
                      <a:path w="57" h="108">
                        <a:moveTo>
                          <a:pt x="7" y="107"/>
                        </a:moveTo>
                        <a:cubicBezTo>
                          <a:pt x="2" y="105"/>
                          <a:pt x="0" y="100"/>
                          <a:pt x="2" y="94"/>
                        </a:cubicBezTo>
                        <a:cubicBezTo>
                          <a:pt x="2" y="94"/>
                          <a:pt x="2" y="94"/>
                          <a:pt x="2" y="94"/>
                        </a:cubicBezTo>
                        <a:cubicBezTo>
                          <a:pt x="36" y="8"/>
                          <a:pt x="36" y="8"/>
                          <a:pt x="36" y="8"/>
                        </a:cubicBezTo>
                        <a:cubicBezTo>
                          <a:pt x="38" y="3"/>
                          <a:pt x="44" y="0"/>
                          <a:pt x="49" y="2"/>
                        </a:cubicBezTo>
                        <a:cubicBezTo>
                          <a:pt x="49" y="2"/>
                          <a:pt x="49" y="2"/>
                          <a:pt x="49" y="2"/>
                        </a:cubicBezTo>
                        <a:cubicBezTo>
                          <a:pt x="54" y="5"/>
                          <a:pt x="57" y="10"/>
                          <a:pt x="55" y="15"/>
                        </a:cubicBezTo>
                        <a:cubicBezTo>
                          <a:pt x="55" y="15"/>
                          <a:pt x="55" y="15"/>
                          <a:pt x="55" y="15"/>
                        </a:cubicBezTo>
                        <a:cubicBezTo>
                          <a:pt x="20" y="102"/>
                          <a:pt x="20" y="102"/>
                          <a:pt x="20" y="102"/>
                        </a:cubicBezTo>
                        <a:cubicBezTo>
                          <a:pt x="19" y="106"/>
                          <a:pt x="15" y="108"/>
                          <a:pt x="11" y="108"/>
                        </a:cubicBezTo>
                        <a:cubicBezTo>
                          <a:pt x="11" y="108"/>
                          <a:pt x="11" y="108"/>
                          <a:pt x="11" y="108"/>
                        </a:cubicBezTo>
                        <a:cubicBezTo>
                          <a:pt x="10" y="108"/>
                          <a:pt x="9" y="108"/>
                          <a:pt x="7" y="107"/>
                        </a:cubicBez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59" name="Freeform 165"/>
                  <p:cNvSpPr>
                    <a:spLocks/>
                  </p:cNvSpPr>
                  <p:nvPr/>
                </p:nvSpPr>
                <p:spPr bwMode="auto">
                  <a:xfrm>
                    <a:off x="1289050" y="1482725"/>
                    <a:ext cx="19050" cy="147638"/>
                  </a:xfrm>
                  <a:custGeom>
                    <a:avLst/>
                    <a:gdLst/>
                    <a:ahLst/>
                    <a:cxnLst>
                      <a:cxn ang="0">
                        <a:pos x="0" y="148"/>
                      </a:cxn>
                      <a:cxn ang="0">
                        <a:pos x="0" y="10"/>
                      </a:cxn>
                      <a:cxn ang="0">
                        <a:pos x="10" y="0"/>
                      </a:cxn>
                      <a:cxn ang="0">
                        <a:pos x="10" y="0"/>
                      </a:cxn>
                      <a:cxn ang="0">
                        <a:pos x="20" y="10"/>
                      </a:cxn>
                      <a:cxn ang="0">
                        <a:pos x="20" y="10"/>
                      </a:cxn>
                      <a:cxn ang="0">
                        <a:pos x="20" y="148"/>
                      </a:cxn>
                      <a:cxn ang="0">
                        <a:pos x="10" y="158"/>
                      </a:cxn>
                      <a:cxn ang="0">
                        <a:pos x="10" y="158"/>
                      </a:cxn>
                      <a:cxn ang="0">
                        <a:pos x="0" y="148"/>
                      </a:cxn>
                    </a:cxnLst>
                    <a:rect l="0" t="0" r="r" b="b"/>
                    <a:pathLst>
                      <a:path w="20" h="158">
                        <a:moveTo>
                          <a:pt x="0" y="148"/>
                        </a:moveTo>
                        <a:cubicBezTo>
                          <a:pt x="0" y="10"/>
                          <a:pt x="0" y="10"/>
                          <a:pt x="0" y="10"/>
                        </a:cubicBezTo>
                        <a:cubicBezTo>
                          <a:pt x="0" y="5"/>
                          <a:pt x="4" y="0"/>
                          <a:pt x="10" y="0"/>
                        </a:cubicBezTo>
                        <a:cubicBezTo>
                          <a:pt x="10" y="0"/>
                          <a:pt x="10" y="0"/>
                          <a:pt x="10" y="0"/>
                        </a:cubicBezTo>
                        <a:cubicBezTo>
                          <a:pt x="15" y="0"/>
                          <a:pt x="20" y="5"/>
                          <a:pt x="20" y="10"/>
                        </a:cubicBezTo>
                        <a:cubicBezTo>
                          <a:pt x="20" y="10"/>
                          <a:pt x="20" y="10"/>
                          <a:pt x="20" y="10"/>
                        </a:cubicBezTo>
                        <a:cubicBezTo>
                          <a:pt x="20" y="148"/>
                          <a:pt x="20" y="148"/>
                          <a:pt x="20" y="148"/>
                        </a:cubicBezTo>
                        <a:cubicBezTo>
                          <a:pt x="20" y="153"/>
                          <a:pt x="15" y="158"/>
                          <a:pt x="10" y="158"/>
                        </a:cubicBezTo>
                        <a:cubicBezTo>
                          <a:pt x="10" y="158"/>
                          <a:pt x="10" y="158"/>
                          <a:pt x="10" y="158"/>
                        </a:cubicBezTo>
                        <a:cubicBezTo>
                          <a:pt x="4" y="158"/>
                          <a:pt x="0" y="153"/>
                          <a:pt x="0" y="148"/>
                        </a:cubicBez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sp>
                <p:nvSpPr>
                  <p:cNvPr id="260" name="Freeform 166"/>
                  <p:cNvSpPr>
                    <a:spLocks noEditPoints="1"/>
                  </p:cNvSpPr>
                  <p:nvPr/>
                </p:nvSpPr>
                <p:spPr bwMode="auto">
                  <a:xfrm>
                    <a:off x="1435100" y="1549400"/>
                    <a:ext cx="147638" cy="612775"/>
                  </a:xfrm>
                  <a:custGeom>
                    <a:avLst/>
                    <a:gdLst/>
                    <a:ahLst/>
                    <a:cxnLst>
                      <a:cxn ang="0">
                        <a:pos x="31" y="142"/>
                      </a:cxn>
                      <a:cxn ang="0">
                        <a:pos x="59" y="115"/>
                      </a:cxn>
                      <a:cxn ang="0">
                        <a:pos x="31" y="87"/>
                      </a:cxn>
                      <a:cxn ang="0">
                        <a:pos x="4" y="115"/>
                      </a:cxn>
                      <a:cxn ang="0">
                        <a:pos x="31" y="142"/>
                      </a:cxn>
                      <a:cxn ang="0">
                        <a:pos x="114" y="0"/>
                      </a:cxn>
                      <a:cxn ang="0">
                        <a:pos x="38" y="0"/>
                      </a:cxn>
                      <a:cxn ang="0">
                        <a:pos x="35" y="45"/>
                      </a:cxn>
                      <a:cxn ang="0">
                        <a:pos x="96" y="116"/>
                      </a:cxn>
                      <a:cxn ang="0">
                        <a:pos x="27" y="187"/>
                      </a:cxn>
                      <a:cxn ang="0">
                        <a:pos x="0" y="653"/>
                      </a:cxn>
                      <a:cxn ang="0">
                        <a:pos x="156" y="653"/>
                      </a:cxn>
                      <a:cxn ang="0">
                        <a:pos x="114" y="0"/>
                      </a:cxn>
                    </a:cxnLst>
                    <a:rect l="0" t="0" r="r" b="b"/>
                    <a:pathLst>
                      <a:path w="156" h="653">
                        <a:moveTo>
                          <a:pt x="31" y="142"/>
                        </a:moveTo>
                        <a:cubicBezTo>
                          <a:pt x="46" y="142"/>
                          <a:pt x="59" y="130"/>
                          <a:pt x="59" y="115"/>
                        </a:cubicBezTo>
                        <a:cubicBezTo>
                          <a:pt x="59" y="100"/>
                          <a:pt x="46" y="87"/>
                          <a:pt x="31" y="87"/>
                        </a:cubicBezTo>
                        <a:cubicBezTo>
                          <a:pt x="16" y="87"/>
                          <a:pt x="4" y="100"/>
                          <a:pt x="4" y="115"/>
                        </a:cubicBezTo>
                        <a:cubicBezTo>
                          <a:pt x="4" y="130"/>
                          <a:pt x="16" y="142"/>
                          <a:pt x="31" y="142"/>
                        </a:cubicBezTo>
                        <a:close/>
                        <a:moveTo>
                          <a:pt x="114" y="0"/>
                        </a:moveTo>
                        <a:cubicBezTo>
                          <a:pt x="38" y="0"/>
                          <a:pt x="38" y="0"/>
                          <a:pt x="38" y="0"/>
                        </a:cubicBezTo>
                        <a:cubicBezTo>
                          <a:pt x="35" y="45"/>
                          <a:pt x="35" y="45"/>
                          <a:pt x="35" y="45"/>
                        </a:cubicBezTo>
                        <a:cubicBezTo>
                          <a:pt x="70" y="50"/>
                          <a:pt x="96" y="80"/>
                          <a:pt x="96" y="116"/>
                        </a:cubicBezTo>
                        <a:cubicBezTo>
                          <a:pt x="96" y="154"/>
                          <a:pt x="65" y="185"/>
                          <a:pt x="27" y="187"/>
                        </a:cubicBezTo>
                        <a:cubicBezTo>
                          <a:pt x="0" y="653"/>
                          <a:pt x="0" y="653"/>
                          <a:pt x="0" y="653"/>
                        </a:cubicBezTo>
                        <a:cubicBezTo>
                          <a:pt x="156" y="653"/>
                          <a:pt x="156" y="653"/>
                          <a:pt x="156" y="653"/>
                        </a:cubicBezTo>
                        <a:lnTo>
                          <a:pt x="114" y="0"/>
                        </a:lnTo>
                        <a:close/>
                      </a:path>
                    </a:pathLst>
                  </a:custGeom>
                  <a:grpFill/>
                  <a:ln w="9525">
                    <a:noFill/>
                    <a:round/>
                    <a:headEnd/>
                    <a:tailEnd/>
                  </a:ln>
                </p:spPr>
                <p:txBody>
                  <a:bodyPr/>
                  <a:lstStyle/>
                  <a:p>
                    <a:pPr defTabSz="696690">
                      <a:spcBef>
                        <a:spcPct val="50000"/>
                      </a:spcBef>
                      <a:defRPr/>
                    </a:pPr>
                    <a:endParaRPr lang="en-US">
                      <a:solidFill>
                        <a:srgbClr val="000000"/>
                      </a:solidFill>
                      <a:latin typeface="Trebuchet MS" pitchFamily="34" charset="0"/>
                      <a:ea typeface="MS PGothic"/>
                      <a:cs typeface="MS PGothic"/>
                    </a:endParaRPr>
                  </a:p>
                </p:txBody>
              </p:sp>
            </p:grpSp>
            <p:pic>
              <p:nvPicPr>
                <p:cNvPr id="215" name="Picture 60" descr="1322 VD.png"/>
                <p:cNvPicPr>
                  <a:picLocks noChangeAspect="1"/>
                </p:cNvPicPr>
                <p:nvPr/>
              </p:nvPicPr>
              <p:blipFill>
                <a:blip r:embed="rId9" cstate="print"/>
                <a:srcRect/>
                <a:stretch>
                  <a:fillRect/>
                </a:stretch>
              </p:blipFill>
              <p:spPr bwMode="auto">
                <a:xfrm>
                  <a:off x="54123" y="3717737"/>
                  <a:ext cx="646112" cy="165100"/>
                </a:xfrm>
                <a:prstGeom prst="rect">
                  <a:avLst/>
                </a:prstGeom>
                <a:noFill/>
                <a:ln w="9525">
                  <a:noFill/>
                  <a:miter lim="800000"/>
                  <a:headEnd/>
                  <a:tailEnd/>
                </a:ln>
              </p:spPr>
            </p:pic>
          </p:grpSp>
          <p:grpSp>
            <p:nvGrpSpPr>
              <p:cNvPr id="269" name="Group 299"/>
              <p:cNvGrpSpPr/>
              <p:nvPr/>
            </p:nvGrpSpPr>
            <p:grpSpPr>
              <a:xfrm>
                <a:off x="3032356" y="5487049"/>
                <a:ext cx="625245" cy="500724"/>
                <a:chOff x="6246610" y="1039090"/>
                <a:chExt cx="868286" cy="695362"/>
              </a:xfrm>
            </p:grpSpPr>
            <p:sp>
              <p:nvSpPr>
                <p:cNvPr id="178" name="Freeform 141"/>
                <p:cNvSpPr>
                  <a:spLocks noEditPoints="1"/>
                </p:cNvSpPr>
                <p:nvPr/>
              </p:nvSpPr>
              <p:spPr bwMode="auto">
                <a:xfrm>
                  <a:off x="6457555" y="1039090"/>
                  <a:ext cx="445692" cy="695362"/>
                </a:xfrm>
                <a:custGeom>
                  <a:avLst/>
                  <a:gdLst/>
                  <a:ahLst/>
                  <a:cxnLst>
                    <a:cxn ang="0">
                      <a:pos x="445" y="1123"/>
                    </a:cxn>
                    <a:cxn ang="0">
                      <a:pos x="445" y="418"/>
                    </a:cxn>
                    <a:cxn ang="0">
                      <a:pos x="446" y="417"/>
                    </a:cxn>
                    <a:cxn ang="0">
                      <a:pos x="502" y="571"/>
                    </a:cxn>
                    <a:cxn ang="0">
                      <a:pos x="630" y="753"/>
                    </a:cxn>
                    <a:cxn ang="0">
                      <a:pos x="651" y="755"/>
                    </a:cxn>
                    <a:cxn ang="0">
                      <a:pos x="661" y="733"/>
                    </a:cxn>
                    <a:cxn ang="0">
                      <a:pos x="583" y="534"/>
                    </a:cxn>
                    <a:cxn ang="0">
                      <a:pos x="479" y="385"/>
                    </a:cxn>
                    <a:cxn ang="0">
                      <a:pos x="484" y="361"/>
                    </a:cxn>
                    <a:cxn ang="0">
                      <a:pos x="475" y="328"/>
                    </a:cxn>
                    <a:cxn ang="0">
                      <a:pos x="606" y="212"/>
                    </a:cxn>
                    <a:cxn ang="0">
                      <a:pos x="728" y="26"/>
                    </a:cxn>
                    <a:cxn ang="0">
                      <a:pos x="722" y="6"/>
                    </a:cxn>
                    <a:cxn ang="0">
                      <a:pos x="699" y="4"/>
                    </a:cxn>
                    <a:cxn ang="0">
                      <a:pos x="543" y="150"/>
                    </a:cxn>
                    <a:cxn ang="0">
                      <a:pos x="442" y="303"/>
                    </a:cxn>
                    <a:cxn ang="0">
                      <a:pos x="422" y="299"/>
                    </a:cxn>
                    <a:cxn ang="0">
                      <a:pos x="383" y="314"/>
                    </a:cxn>
                    <a:cxn ang="0">
                      <a:pos x="273" y="244"/>
                    </a:cxn>
                    <a:cxn ang="0">
                      <a:pos x="206" y="289"/>
                    </a:cxn>
                    <a:cxn ang="0">
                      <a:pos x="134" y="218"/>
                    </a:cxn>
                    <a:cxn ang="0">
                      <a:pos x="140" y="190"/>
                    </a:cxn>
                    <a:cxn ang="0">
                      <a:pos x="22" y="162"/>
                    </a:cxn>
                    <a:cxn ang="0">
                      <a:pos x="4" y="174"/>
                    </a:cxn>
                    <a:cxn ang="0">
                      <a:pos x="10" y="197"/>
                    </a:cxn>
                    <a:cxn ang="0">
                      <a:pos x="195" y="303"/>
                    </a:cxn>
                    <a:cxn ang="0">
                      <a:pos x="362" y="352"/>
                    </a:cxn>
                    <a:cxn ang="0">
                      <a:pos x="361" y="361"/>
                    </a:cxn>
                    <a:cxn ang="0">
                      <a:pos x="400" y="418"/>
                    </a:cxn>
                    <a:cxn ang="0">
                      <a:pos x="400" y="1123"/>
                    </a:cxn>
                    <a:cxn ang="0">
                      <a:pos x="424" y="1138"/>
                    </a:cxn>
                    <a:cxn ang="0">
                      <a:pos x="445" y="1123"/>
                    </a:cxn>
                    <a:cxn ang="0">
                      <a:pos x="205" y="245"/>
                    </a:cxn>
                    <a:cxn ang="0">
                      <a:pos x="233" y="217"/>
                    </a:cxn>
                    <a:cxn ang="0">
                      <a:pos x="205" y="190"/>
                    </a:cxn>
                    <a:cxn ang="0">
                      <a:pos x="178" y="217"/>
                    </a:cxn>
                    <a:cxn ang="0">
                      <a:pos x="205" y="245"/>
                    </a:cxn>
                  </a:cxnLst>
                  <a:rect l="0" t="0" r="r" b="b"/>
                  <a:pathLst>
                    <a:path w="728" h="1138">
                      <a:moveTo>
                        <a:pt x="445" y="1123"/>
                      </a:moveTo>
                      <a:cubicBezTo>
                        <a:pt x="445" y="418"/>
                        <a:pt x="445" y="418"/>
                        <a:pt x="445" y="418"/>
                      </a:cubicBezTo>
                      <a:cubicBezTo>
                        <a:pt x="445" y="418"/>
                        <a:pt x="446" y="418"/>
                        <a:pt x="446" y="417"/>
                      </a:cubicBezTo>
                      <a:cubicBezTo>
                        <a:pt x="456" y="450"/>
                        <a:pt x="479" y="521"/>
                        <a:pt x="502" y="571"/>
                      </a:cubicBezTo>
                      <a:cubicBezTo>
                        <a:pt x="533" y="638"/>
                        <a:pt x="630" y="753"/>
                        <a:pt x="630" y="753"/>
                      </a:cubicBezTo>
                      <a:cubicBezTo>
                        <a:pt x="630" y="753"/>
                        <a:pt x="645" y="758"/>
                        <a:pt x="651" y="755"/>
                      </a:cubicBezTo>
                      <a:cubicBezTo>
                        <a:pt x="659" y="751"/>
                        <a:pt x="661" y="733"/>
                        <a:pt x="661" y="733"/>
                      </a:cubicBezTo>
                      <a:cubicBezTo>
                        <a:pt x="661" y="733"/>
                        <a:pt x="607" y="576"/>
                        <a:pt x="583" y="534"/>
                      </a:cubicBezTo>
                      <a:cubicBezTo>
                        <a:pt x="562" y="498"/>
                        <a:pt x="496" y="408"/>
                        <a:pt x="479" y="385"/>
                      </a:cubicBezTo>
                      <a:cubicBezTo>
                        <a:pt x="482" y="377"/>
                        <a:pt x="484" y="369"/>
                        <a:pt x="484" y="361"/>
                      </a:cubicBezTo>
                      <a:cubicBezTo>
                        <a:pt x="484" y="349"/>
                        <a:pt x="481" y="338"/>
                        <a:pt x="475" y="328"/>
                      </a:cubicBezTo>
                      <a:cubicBezTo>
                        <a:pt x="493" y="314"/>
                        <a:pt x="563" y="259"/>
                        <a:pt x="606" y="212"/>
                      </a:cubicBezTo>
                      <a:cubicBezTo>
                        <a:pt x="657" y="159"/>
                        <a:pt x="728" y="26"/>
                        <a:pt x="728" y="26"/>
                      </a:cubicBezTo>
                      <a:cubicBezTo>
                        <a:pt x="728" y="26"/>
                        <a:pt x="728" y="11"/>
                        <a:pt x="722" y="6"/>
                      </a:cubicBezTo>
                      <a:cubicBezTo>
                        <a:pt x="716" y="0"/>
                        <a:pt x="699" y="4"/>
                        <a:pt x="699" y="4"/>
                      </a:cubicBezTo>
                      <a:cubicBezTo>
                        <a:pt x="699" y="4"/>
                        <a:pt x="572" y="113"/>
                        <a:pt x="543" y="150"/>
                      </a:cubicBezTo>
                      <a:cubicBezTo>
                        <a:pt x="517" y="183"/>
                        <a:pt x="457" y="278"/>
                        <a:pt x="442" y="303"/>
                      </a:cubicBezTo>
                      <a:cubicBezTo>
                        <a:pt x="436" y="300"/>
                        <a:pt x="429" y="299"/>
                        <a:pt x="422" y="299"/>
                      </a:cubicBezTo>
                      <a:cubicBezTo>
                        <a:pt x="407" y="299"/>
                        <a:pt x="394" y="305"/>
                        <a:pt x="383" y="314"/>
                      </a:cubicBezTo>
                      <a:cubicBezTo>
                        <a:pt x="366" y="302"/>
                        <a:pt x="319" y="270"/>
                        <a:pt x="273" y="244"/>
                      </a:cubicBezTo>
                      <a:cubicBezTo>
                        <a:pt x="262" y="270"/>
                        <a:pt x="236" y="289"/>
                        <a:pt x="206" y="289"/>
                      </a:cubicBezTo>
                      <a:cubicBezTo>
                        <a:pt x="167" y="289"/>
                        <a:pt x="134" y="257"/>
                        <a:pt x="134" y="218"/>
                      </a:cubicBezTo>
                      <a:cubicBezTo>
                        <a:pt x="134" y="208"/>
                        <a:pt x="136" y="199"/>
                        <a:pt x="140" y="190"/>
                      </a:cubicBezTo>
                      <a:cubicBezTo>
                        <a:pt x="80" y="174"/>
                        <a:pt x="22" y="162"/>
                        <a:pt x="22" y="162"/>
                      </a:cubicBezTo>
                      <a:cubicBezTo>
                        <a:pt x="22" y="162"/>
                        <a:pt x="7" y="167"/>
                        <a:pt x="4" y="174"/>
                      </a:cubicBezTo>
                      <a:cubicBezTo>
                        <a:pt x="0" y="181"/>
                        <a:pt x="10" y="197"/>
                        <a:pt x="10" y="197"/>
                      </a:cubicBezTo>
                      <a:cubicBezTo>
                        <a:pt x="10" y="197"/>
                        <a:pt x="151" y="286"/>
                        <a:pt x="195" y="303"/>
                      </a:cubicBezTo>
                      <a:cubicBezTo>
                        <a:pt x="231" y="317"/>
                        <a:pt x="325" y="342"/>
                        <a:pt x="362" y="352"/>
                      </a:cubicBezTo>
                      <a:cubicBezTo>
                        <a:pt x="361" y="355"/>
                        <a:pt x="361" y="358"/>
                        <a:pt x="361" y="361"/>
                      </a:cubicBezTo>
                      <a:cubicBezTo>
                        <a:pt x="361" y="387"/>
                        <a:pt x="377" y="409"/>
                        <a:pt x="400" y="418"/>
                      </a:cubicBezTo>
                      <a:cubicBezTo>
                        <a:pt x="400" y="1123"/>
                        <a:pt x="400" y="1123"/>
                        <a:pt x="400" y="1123"/>
                      </a:cubicBezTo>
                      <a:cubicBezTo>
                        <a:pt x="400" y="1123"/>
                        <a:pt x="402" y="1138"/>
                        <a:pt x="424" y="1138"/>
                      </a:cubicBezTo>
                      <a:cubicBezTo>
                        <a:pt x="424" y="1138"/>
                        <a:pt x="445" y="1137"/>
                        <a:pt x="445" y="1123"/>
                      </a:cubicBezTo>
                      <a:close/>
                      <a:moveTo>
                        <a:pt x="205" y="245"/>
                      </a:moveTo>
                      <a:cubicBezTo>
                        <a:pt x="220" y="245"/>
                        <a:pt x="233" y="232"/>
                        <a:pt x="233" y="217"/>
                      </a:cubicBezTo>
                      <a:cubicBezTo>
                        <a:pt x="233" y="202"/>
                        <a:pt x="220" y="190"/>
                        <a:pt x="205" y="190"/>
                      </a:cubicBezTo>
                      <a:cubicBezTo>
                        <a:pt x="190" y="190"/>
                        <a:pt x="178" y="202"/>
                        <a:pt x="178" y="217"/>
                      </a:cubicBezTo>
                      <a:cubicBezTo>
                        <a:pt x="178" y="232"/>
                        <a:pt x="190" y="245"/>
                        <a:pt x="205" y="245"/>
                      </a:cubicBezTo>
                      <a:close/>
                    </a:path>
                  </a:pathLst>
                </a:custGeom>
                <a:solidFill>
                  <a:schemeClr val="bg2"/>
                </a:solidFill>
                <a:ln w="9525">
                  <a:noFill/>
                  <a:round/>
                  <a:headEnd/>
                  <a:tailEnd/>
                </a:ln>
              </p:spPr>
              <p:txBody>
                <a:bodyPr/>
                <a:lstStyle/>
                <a:p>
                  <a:pPr defTabSz="696690" fontAlgn="auto">
                    <a:spcBef>
                      <a:spcPts val="0"/>
                    </a:spcBef>
                    <a:spcAft>
                      <a:spcPts val="0"/>
                    </a:spcAft>
                    <a:defRPr/>
                  </a:pPr>
                  <a:endParaRPr lang="en-US" dirty="0">
                    <a:solidFill>
                      <a:srgbClr val="000000"/>
                    </a:solidFill>
                    <a:latin typeface="Trebuchet MS" pitchFamily="34" charset="0"/>
                    <a:ea typeface="MS PGothic" charset="0"/>
                    <a:cs typeface="MS PGothic" charset="0"/>
                  </a:endParaRPr>
                </a:p>
              </p:txBody>
            </p:sp>
            <p:sp>
              <p:nvSpPr>
                <p:cNvPr id="179" name="Freeform 142"/>
                <p:cNvSpPr>
                  <a:spLocks/>
                </p:cNvSpPr>
                <p:nvPr/>
              </p:nvSpPr>
              <p:spPr bwMode="auto">
                <a:xfrm>
                  <a:off x="6861099" y="1312052"/>
                  <a:ext cx="253797" cy="397202"/>
                </a:xfrm>
                <a:custGeom>
                  <a:avLst/>
                  <a:gdLst/>
                  <a:ahLst/>
                  <a:cxnLst>
                    <a:cxn ang="0">
                      <a:pos x="254" y="641"/>
                    </a:cxn>
                    <a:cxn ang="0">
                      <a:pos x="254" y="239"/>
                    </a:cxn>
                    <a:cxn ang="0">
                      <a:pos x="255" y="239"/>
                    </a:cxn>
                    <a:cxn ang="0">
                      <a:pos x="287" y="326"/>
                    </a:cxn>
                    <a:cxn ang="0">
                      <a:pos x="360" y="430"/>
                    </a:cxn>
                    <a:cxn ang="0">
                      <a:pos x="372" y="432"/>
                    </a:cxn>
                    <a:cxn ang="0">
                      <a:pos x="378" y="419"/>
                    </a:cxn>
                    <a:cxn ang="0">
                      <a:pos x="333" y="306"/>
                    </a:cxn>
                    <a:cxn ang="0">
                      <a:pos x="274" y="220"/>
                    </a:cxn>
                    <a:cxn ang="0">
                      <a:pos x="277" y="206"/>
                    </a:cxn>
                    <a:cxn ang="0">
                      <a:pos x="271" y="188"/>
                    </a:cxn>
                    <a:cxn ang="0">
                      <a:pos x="347" y="122"/>
                    </a:cxn>
                    <a:cxn ang="0">
                      <a:pos x="416" y="15"/>
                    </a:cxn>
                    <a:cxn ang="0">
                      <a:pos x="413" y="3"/>
                    </a:cxn>
                    <a:cxn ang="0">
                      <a:pos x="399" y="3"/>
                    </a:cxn>
                    <a:cxn ang="0">
                      <a:pos x="310" y="86"/>
                    </a:cxn>
                    <a:cxn ang="0">
                      <a:pos x="253" y="173"/>
                    </a:cxn>
                    <a:cxn ang="0">
                      <a:pos x="241" y="171"/>
                    </a:cxn>
                    <a:cxn ang="0">
                      <a:pos x="219" y="180"/>
                    </a:cxn>
                    <a:cxn ang="0">
                      <a:pos x="135" y="128"/>
                    </a:cxn>
                    <a:cxn ang="0">
                      <a:pos x="13" y="93"/>
                    </a:cxn>
                    <a:cxn ang="0">
                      <a:pos x="2" y="100"/>
                    </a:cxn>
                    <a:cxn ang="0">
                      <a:pos x="6" y="113"/>
                    </a:cxn>
                    <a:cxn ang="0">
                      <a:pos x="112" y="174"/>
                    </a:cxn>
                    <a:cxn ang="0">
                      <a:pos x="207" y="201"/>
                    </a:cxn>
                    <a:cxn ang="0">
                      <a:pos x="206" y="206"/>
                    </a:cxn>
                    <a:cxn ang="0">
                      <a:pos x="229" y="239"/>
                    </a:cxn>
                    <a:cxn ang="0">
                      <a:pos x="229" y="642"/>
                    </a:cxn>
                    <a:cxn ang="0">
                      <a:pos x="242" y="650"/>
                    </a:cxn>
                    <a:cxn ang="0">
                      <a:pos x="254" y="641"/>
                    </a:cxn>
                  </a:cxnLst>
                  <a:rect l="0" t="0" r="r" b="b"/>
                  <a:pathLst>
                    <a:path w="416" h="650">
                      <a:moveTo>
                        <a:pt x="254" y="641"/>
                      </a:moveTo>
                      <a:cubicBezTo>
                        <a:pt x="254" y="239"/>
                        <a:pt x="254" y="239"/>
                        <a:pt x="254" y="239"/>
                      </a:cubicBezTo>
                      <a:cubicBezTo>
                        <a:pt x="255" y="239"/>
                        <a:pt x="255" y="239"/>
                        <a:pt x="255" y="239"/>
                      </a:cubicBezTo>
                      <a:cubicBezTo>
                        <a:pt x="261" y="257"/>
                        <a:pt x="274" y="298"/>
                        <a:pt x="287" y="326"/>
                      </a:cubicBezTo>
                      <a:cubicBezTo>
                        <a:pt x="305" y="365"/>
                        <a:pt x="360" y="430"/>
                        <a:pt x="360" y="430"/>
                      </a:cubicBezTo>
                      <a:cubicBezTo>
                        <a:pt x="360" y="430"/>
                        <a:pt x="368" y="434"/>
                        <a:pt x="372" y="432"/>
                      </a:cubicBezTo>
                      <a:cubicBezTo>
                        <a:pt x="376" y="430"/>
                        <a:pt x="378" y="419"/>
                        <a:pt x="378" y="419"/>
                      </a:cubicBezTo>
                      <a:cubicBezTo>
                        <a:pt x="378" y="419"/>
                        <a:pt x="347" y="329"/>
                        <a:pt x="333" y="306"/>
                      </a:cubicBezTo>
                      <a:cubicBezTo>
                        <a:pt x="322" y="285"/>
                        <a:pt x="284" y="234"/>
                        <a:pt x="274" y="220"/>
                      </a:cubicBezTo>
                      <a:cubicBezTo>
                        <a:pt x="276" y="216"/>
                        <a:pt x="277" y="211"/>
                        <a:pt x="277" y="206"/>
                      </a:cubicBezTo>
                      <a:cubicBezTo>
                        <a:pt x="277" y="200"/>
                        <a:pt x="275" y="193"/>
                        <a:pt x="271" y="188"/>
                      </a:cubicBezTo>
                      <a:cubicBezTo>
                        <a:pt x="282" y="180"/>
                        <a:pt x="322" y="148"/>
                        <a:pt x="347" y="122"/>
                      </a:cubicBezTo>
                      <a:cubicBezTo>
                        <a:pt x="376" y="91"/>
                        <a:pt x="416" y="15"/>
                        <a:pt x="416" y="15"/>
                      </a:cubicBezTo>
                      <a:cubicBezTo>
                        <a:pt x="416" y="15"/>
                        <a:pt x="416" y="6"/>
                        <a:pt x="413" y="3"/>
                      </a:cubicBezTo>
                      <a:cubicBezTo>
                        <a:pt x="410" y="0"/>
                        <a:pt x="399" y="3"/>
                        <a:pt x="399" y="3"/>
                      </a:cubicBezTo>
                      <a:cubicBezTo>
                        <a:pt x="399" y="3"/>
                        <a:pt x="327" y="65"/>
                        <a:pt x="310" y="86"/>
                      </a:cubicBezTo>
                      <a:cubicBezTo>
                        <a:pt x="295" y="105"/>
                        <a:pt x="261" y="159"/>
                        <a:pt x="253" y="173"/>
                      </a:cubicBezTo>
                      <a:cubicBezTo>
                        <a:pt x="249" y="172"/>
                        <a:pt x="245" y="171"/>
                        <a:pt x="241" y="171"/>
                      </a:cubicBezTo>
                      <a:cubicBezTo>
                        <a:pt x="233" y="171"/>
                        <a:pt x="225" y="174"/>
                        <a:pt x="219" y="180"/>
                      </a:cubicBezTo>
                      <a:cubicBezTo>
                        <a:pt x="206" y="171"/>
                        <a:pt x="166" y="144"/>
                        <a:pt x="135" y="128"/>
                      </a:cubicBezTo>
                      <a:cubicBezTo>
                        <a:pt x="97" y="109"/>
                        <a:pt x="13" y="93"/>
                        <a:pt x="13" y="93"/>
                      </a:cubicBezTo>
                      <a:cubicBezTo>
                        <a:pt x="13" y="93"/>
                        <a:pt x="4" y="96"/>
                        <a:pt x="2" y="100"/>
                      </a:cubicBezTo>
                      <a:cubicBezTo>
                        <a:pt x="0" y="104"/>
                        <a:pt x="6" y="113"/>
                        <a:pt x="6" y="113"/>
                      </a:cubicBezTo>
                      <a:cubicBezTo>
                        <a:pt x="6" y="113"/>
                        <a:pt x="86" y="164"/>
                        <a:pt x="112" y="174"/>
                      </a:cubicBezTo>
                      <a:cubicBezTo>
                        <a:pt x="132" y="181"/>
                        <a:pt x="186" y="196"/>
                        <a:pt x="207" y="201"/>
                      </a:cubicBezTo>
                      <a:cubicBezTo>
                        <a:pt x="206" y="203"/>
                        <a:pt x="206" y="205"/>
                        <a:pt x="206" y="206"/>
                      </a:cubicBezTo>
                      <a:cubicBezTo>
                        <a:pt x="206" y="221"/>
                        <a:pt x="216" y="234"/>
                        <a:pt x="229" y="239"/>
                      </a:cubicBezTo>
                      <a:cubicBezTo>
                        <a:pt x="229" y="642"/>
                        <a:pt x="229" y="642"/>
                        <a:pt x="229" y="642"/>
                      </a:cubicBezTo>
                      <a:cubicBezTo>
                        <a:pt x="229" y="642"/>
                        <a:pt x="231" y="650"/>
                        <a:pt x="242" y="650"/>
                      </a:cubicBezTo>
                      <a:cubicBezTo>
                        <a:pt x="242" y="650"/>
                        <a:pt x="254" y="650"/>
                        <a:pt x="254" y="641"/>
                      </a:cubicBezTo>
                      <a:close/>
                    </a:path>
                  </a:pathLst>
                </a:custGeom>
                <a:solidFill>
                  <a:schemeClr val="bg2"/>
                </a:solidFill>
                <a:ln w="9525">
                  <a:noFill/>
                  <a:round/>
                  <a:headEnd/>
                  <a:tailEnd/>
                </a:ln>
              </p:spPr>
              <p:txBody>
                <a:bodyPr/>
                <a:lstStyle/>
                <a:p>
                  <a:pPr defTabSz="696690" fontAlgn="auto">
                    <a:spcBef>
                      <a:spcPts val="0"/>
                    </a:spcBef>
                    <a:spcAft>
                      <a:spcPts val="0"/>
                    </a:spcAft>
                    <a:defRPr/>
                  </a:pPr>
                  <a:endParaRPr lang="en-US" dirty="0">
                    <a:solidFill>
                      <a:srgbClr val="000000"/>
                    </a:solidFill>
                    <a:latin typeface="Trebuchet MS" pitchFamily="34" charset="0"/>
                    <a:ea typeface="MS PGothic" charset="0"/>
                    <a:cs typeface="MS PGothic" charset="0"/>
                  </a:endParaRPr>
                </a:p>
              </p:txBody>
            </p:sp>
            <p:grpSp>
              <p:nvGrpSpPr>
                <p:cNvPr id="270" name="Group 103"/>
                <p:cNvGrpSpPr/>
                <p:nvPr/>
              </p:nvGrpSpPr>
              <p:grpSpPr bwMode="auto">
                <a:xfrm>
                  <a:off x="6246610" y="1231541"/>
                  <a:ext cx="278881" cy="492858"/>
                  <a:chOff x="3508375" y="4529138"/>
                  <a:chExt cx="487363" cy="862013"/>
                </a:xfrm>
                <a:solidFill>
                  <a:schemeClr val="accent1"/>
                </a:solidFill>
              </p:grpSpPr>
              <p:sp>
                <p:nvSpPr>
                  <p:cNvPr id="181" name="Rectangle 60"/>
                  <p:cNvSpPr>
                    <a:spLocks noChangeArrowheads="1"/>
                  </p:cNvSpPr>
                  <p:nvPr/>
                </p:nvSpPr>
                <p:spPr bwMode="auto">
                  <a:xfrm>
                    <a:off x="3881438" y="4529138"/>
                    <a:ext cx="20638" cy="15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182" name="Rectangle 61"/>
                  <p:cNvSpPr>
                    <a:spLocks noChangeArrowheads="1"/>
                  </p:cNvSpPr>
                  <p:nvPr/>
                </p:nvSpPr>
                <p:spPr bwMode="auto">
                  <a:xfrm>
                    <a:off x="3994150" y="5086350"/>
                    <a:ext cx="1588" cy="19050"/>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183" name="Rectangle 62"/>
                  <p:cNvSpPr>
                    <a:spLocks noChangeArrowheads="1"/>
                  </p:cNvSpPr>
                  <p:nvPr/>
                </p:nvSpPr>
                <p:spPr bwMode="auto">
                  <a:xfrm>
                    <a:off x="3994150" y="4678363"/>
                    <a:ext cx="1588" cy="19050"/>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184" name="Rectangle 63"/>
                  <p:cNvSpPr>
                    <a:spLocks noChangeArrowheads="1"/>
                  </p:cNvSpPr>
                  <p:nvPr/>
                </p:nvSpPr>
                <p:spPr bwMode="auto">
                  <a:xfrm>
                    <a:off x="3651250" y="4835525"/>
                    <a:ext cx="106363" cy="1158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185" name="Rectangle 64"/>
                  <p:cNvSpPr>
                    <a:spLocks noChangeArrowheads="1"/>
                  </p:cNvSpPr>
                  <p:nvPr/>
                </p:nvSpPr>
                <p:spPr bwMode="auto">
                  <a:xfrm>
                    <a:off x="3994150" y="4951413"/>
                    <a:ext cx="1588" cy="19050"/>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186" name="Rectangle 65"/>
                  <p:cNvSpPr>
                    <a:spLocks noChangeArrowheads="1"/>
                  </p:cNvSpPr>
                  <p:nvPr/>
                </p:nvSpPr>
                <p:spPr bwMode="auto">
                  <a:xfrm>
                    <a:off x="3651250" y="4970463"/>
                    <a:ext cx="106363" cy="1158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187" name="Rectangle 66"/>
                  <p:cNvSpPr>
                    <a:spLocks noChangeArrowheads="1"/>
                  </p:cNvSpPr>
                  <p:nvPr/>
                </p:nvSpPr>
                <p:spPr bwMode="auto">
                  <a:xfrm>
                    <a:off x="3994150" y="4816475"/>
                    <a:ext cx="1588" cy="19050"/>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188" name="Oval 67"/>
                  <p:cNvSpPr>
                    <a:spLocks noChangeArrowheads="1"/>
                  </p:cNvSpPr>
                  <p:nvPr/>
                </p:nvSpPr>
                <p:spPr bwMode="auto">
                  <a:xfrm>
                    <a:off x="3508375" y="4659313"/>
                    <a:ext cx="52388" cy="52388"/>
                  </a:xfrm>
                  <a:prstGeom prst="ellipse">
                    <a:avLst/>
                  </a:prstGeom>
                  <a:grpFill/>
                  <a:ln w="9525">
                    <a:noFill/>
                    <a:round/>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189" name="Rectangle 68"/>
                  <p:cNvSpPr>
                    <a:spLocks noChangeArrowheads="1"/>
                  </p:cNvSpPr>
                  <p:nvPr/>
                </p:nvSpPr>
                <p:spPr bwMode="auto">
                  <a:xfrm>
                    <a:off x="3630613" y="4529138"/>
                    <a:ext cx="20638" cy="15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190" name="Rectangle 69"/>
                  <p:cNvSpPr>
                    <a:spLocks noChangeArrowheads="1"/>
                  </p:cNvSpPr>
                  <p:nvPr/>
                </p:nvSpPr>
                <p:spPr bwMode="auto">
                  <a:xfrm>
                    <a:off x="3651250" y="5105400"/>
                    <a:ext cx="106363" cy="1158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191" name="Rectangle 70"/>
                  <p:cNvSpPr>
                    <a:spLocks noChangeArrowheads="1"/>
                  </p:cNvSpPr>
                  <p:nvPr/>
                </p:nvSpPr>
                <p:spPr bwMode="auto">
                  <a:xfrm>
                    <a:off x="3630613" y="5389563"/>
                    <a:ext cx="20638" cy="15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192" name="Rectangle 71"/>
                  <p:cNvSpPr>
                    <a:spLocks noChangeArrowheads="1"/>
                  </p:cNvSpPr>
                  <p:nvPr/>
                </p:nvSpPr>
                <p:spPr bwMode="auto">
                  <a:xfrm>
                    <a:off x="3757613" y="4529138"/>
                    <a:ext cx="20638" cy="15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193" name="Rectangle 72"/>
                  <p:cNvSpPr>
                    <a:spLocks noChangeArrowheads="1"/>
                  </p:cNvSpPr>
                  <p:nvPr/>
                </p:nvSpPr>
                <p:spPr bwMode="auto">
                  <a:xfrm>
                    <a:off x="3757613" y="5389563"/>
                    <a:ext cx="20638" cy="15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194" name="Rectangle 73"/>
                  <p:cNvSpPr>
                    <a:spLocks noChangeArrowheads="1"/>
                  </p:cNvSpPr>
                  <p:nvPr/>
                </p:nvSpPr>
                <p:spPr bwMode="auto">
                  <a:xfrm>
                    <a:off x="3994150" y="5221288"/>
                    <a:ext cx="1588" cy="19050"/>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195" name="Rectangle 74"/>
                  <p:cNvSpPr>
                    <a:spLocks noChangeArrowheads="1"/>
                  </p:cNvSpPr>
                  <p:nvPr/>
                </p:nvSpPr>
                <p:spPr bwMode="auto">
                  <a:xfrm>
                    <a:off x="3651250" y="4697413"/>
                    <a:ext cx="106363" cy="119063"/>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196" name="Rectangle 75"/>
                  <p:cNvSpPr>
                    <a:spLocks noChangeArrowheads="1"/>
                  </p:cNvSpPr>
                  <p:nvPr/>
                </p:nvSpPr>
                <p:spPr bwMode="auto">
                  <a:xfrm>
                    <a:off x="3881438" y="5389563"/>
                    <a:ext cx="20638" cy="15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197" name="Rectangle 76"/>
                  <p:cNvSpPr>
                    <a:spLocks noChangeArrowheads="1"/>
                  </p:cNvSpPr>
                  <p:nvPr/>
                </p:nvSpPr>
                <p:spPr bwMode="auto">
                  <a:xfrm>
                    <a:off x="3778250" y="4697413"/>
                    <a:ext cx="103188" cy="119063"/>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198" name="Freeform 77"/>
                  <p:cNvSpPr>
                    <a:spLocks/>
                  </p:cNvSpPr>
                  <p:nvPr/>
                </p:nvSpPr>
                <p:spPr bwMode="auto">
                  <a:xfrm>
                    <a:off x="3602038" y="4681538"/>
                    <a:ext cx="1588" cy="12700"/>
                  </a:xfrm>
                  <a:custGeom>
                    <a:avLst/>
                    <a:gdLst/>
                    <a:ahLst/>
                    <a:cxnLst>
                      <a:cxn ang="0">
                        <a:pos x="0" y="0"/>
                      </a:cxn>
                      <a:cxn ang="0">
                        <a:pos x="0" y="14"/>
                      </a:cxn>
                      <a:cxn ang="0">
                        <a:pos x="1" y="7"/>
                      </a:cxn>
                      <a:cxn ang="0">
                        <a:pos x="0" y="0"/>
                      </a:cxn>
                    </a:cxnLst>
                    <a:rect l="0" t="0" r="r" b="b"/>
                    <a:pathLst>
                      <a:path w="1" h="14">
                        <a:moveTo>
                          <a:pt x="0" y="0"/>
                        </a:moveTo>
                        <a:cubicBezTo>
                          <a:pt x="0" y="14"/>
                          <a:pt x="0" y="14"/>
                          <a:pt x="0" y="14"/>
                        </a:cubicBezTo>
                        <a:cubicBezTo>
                          <a:pt x="1" y="12"/>
                          <a:pt x="1" y="10"/>
                          <a:pt x="1" y="7"/>
                        </a:cubicBezTo>
                        <a:cubicBezTo>
                          <a:pt x="1" y="5"/>
                          <a:pt x="1" y="2"/>
                          <a:pt x="0" y="0"/>
                        </a:cubicBezTo>
                        <a:close/>
                      </a:path>
                    </a:pathLst>
                  </a:custGeom>
                  <a:grpFill/>
                  <a:ln w="9525">
                    <a:noFill/>
                    <a:round/>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199" name="Freeform 78"/>
                  <p:cNvSpPr>
                    <a:spLocks/>
                  </p:cNvSpPr>
                  <p:nvPr/>
                </p:nvSpPr>
                <p:spPr bwMode="auto">
                  <a:xfrm>
                    <a:off x="3532188" y="4529138"/>
                    <a:ext cx="98425" cy="152400"/>
                  </a:xfrm>
                  <a:custGeom>
                    <a:avLst/>
                    <a:gdLst/>
                    <a:ahLst/>
                    <a:cxnLst>
                      <a:cxn ang="0">
                        <a:pos x="103" y="160"/>
                      </a:cxn>
                      <a:cxn ang="0">
                        <a:pos x="103" y="0"/>
                      </a:cxn>
                      <a:cxn ang="0">
                        <a:pos x="87" y="0"/>
                      </a:cxn>
                      <a:cxn ang="0">
                        <a:pos x="0" y="98"/>
                      </a:cxn>
                      <a:cxn ang="0">
                        <a:pos x="3" y="98"/>
                      </a:cxn>
                      <a:cxn ang="0">
                        <a:pos x="74" y="162"/>
                      </a:cxn>
                      <a:cxn ang="0">
                        <a:pos x="74" y="160"/>
                      </a:cxn>
                      <a:cxn ang="0">
                        <a:pos x="103" y="160"/>
                      </a:cxn>
                    </a:cxnLst>
                    <a:rect l="0" t="0" r="r" b="b"/>
                    <a:pathLst>
                      <a:path w="103" h="162">
                        <a:moveTo>
                          <a:pt x="103" y="160"/>
                        </a:moveTo>
                        <a:cubicBezTo>
                          <a:pt x="103" y="0"/>
                          <a:pt x="103" y="0"/>
                          <a:pt x="103" y="0"/>
                        </a:cubicBezTo>
                        <a:cubicBezTo>
                          <a:pt x="87" y="0"/>
                          <a:pt x="87" y="0"/>
                          <a:pt x="87" y="0"/>
                        </a:cubicBezTo>
                        <a:cubicBezTo>
                          <a:pt x="40" y="0"/>
                          <a:pt x="3" y="43"/>
                          <a:pt x="0" y="98"/>
                        </a:cubicBezTo>
                        <a:cubicBezTo>
                          <a:pt x="1" y="98"/>
                          <a:pt x="2" y="98"/>
                          <a:pt x="3" y="98"/>
                        </a:cubicBezTo>
                        <a:cubicBezTo>
                          <a:pt x="40" y="98"/>
                          <a:pt x="71" y="126"/>
                          <a:pt x="74" y="162"/>
                        </a:cubicBezTo>
                        <a:cubicBezTo>
                          <a:pt x="74" y="160"/>
                          <a:pt x="74" y="160"/>
                          <a:pt x="74" y="160"/>
                        </a:cubicBezTo>
                        <a:lnTo>
                          <a:pt x="103" y="160"/>
                        </a:lnTo>
                        <a:close/>
                      </a:path>
                    </a:pathLst>
                  </a:custGeom>
                  <a:grpFill/>
                  <a:ln w="9525">
                    <a:noFill/>
                    <a:round/>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200" name="Freeform 79"/>
                  <p:cNvSpPr>
                    <a:spLocks/>
                  </p:cNvSpPr>
                  <p:nvPr/>
                </p:nvSpPr>
                <p:spPr bwMode="auto">
                  <a:xfrm>
                    <a:off x="3532188" y="4694238"/>
                    <a:ext cx="98425" cy="695325"/>
                  </a:xfrm>
                  <a:custGeom>
                    <a:avLst/>
                    <a:gdLst/>
                    <a:ahLst/>
                    <a:cxnLst>
                      <a:cxn ang="0">
                        <a:pos x="0" y="581"/>
                      </a:cxn>
                      <a:cxn ang="0">
                        <a:pos x="0" y="561"/>
                      </a:cxn>
                      <a:cxn ang="0">
                        <a:pos x="104" y="561"/>
                      </a:cxn>
                      <a:cxn ang="0">
                        <a:pos x="104" y="437"/>
                      </a:cxn>
                      <a:cxn ang="0">
                        <a:pos x="0" y="437"/>
                      </a:cxn>
                      <a:cxn ang="0">
                        <a:pos x="0" y="417"/>
                      </a:cxn>
                      <a:cxn ang="0">
                        <a:pos x="104" y="417"/>
                      </a:cxn>
                      <a:cxn ang="0">
                        <a:pos x="104" y="294"/>
                      </a:cxn>
                      <a:cxn ang="0">
                        <a:pos x="0" y="294"/>
                      </a:cxn>
                      <a:cxn ang="0">
                        <a:pos x="0" y="274"/>
                      </a:cxn>
                      <a:cxn ang="0">
                        <a:pos x="104" y="274"/>
                      </a:cxn>
                      <a:cxn ang="0">
                        <a:pos x="104" y="150"/>
                      </a:cxn>
                      <a:cxn ang="0">
                        <a:pos x="0" y="150"/>
                      </a:cxn>
                      <a:cxn ang="0">
                        <a:pos x="0" y="130"/>
                      </a:cxn>
                      <a:cxn ang="0">
                        <a:pos x="104" y="130"/>
                      </a:cxn>
                      <a:cxn ang="0">
                        <a:pos x="104" y="3"/>
                      </a:cxn>
                      <a:cxn ang="0">
                        <a:pos x="75" y="3"/>
                      </a:cxn>
                      <a:cxn ang="0">
                        <a:pos x="75" y="0"/>
                      </a:cxn>
                      <a:cxn ang="0">
                        <a:pos x="4" y="65"/>
                      </a:cxn>
                      <a:cxn ang="0">
                        <a:pos x="0" y="64"/>
                      </a:cxn>
                      <a:cxn ang="0">
                        <a:pos x="0" y="636"/>
                      </a:cxn>
                      <a:cxn ang="0">
                        <a:pos x="88" y="740"/>
                      </a:cxn>
                      <a:cxn ang="0">
                        <a:pos x="104" y="740"/>
                      </a:cxn>
                      <a:cxn ang="0">
                        <a:pos x="104" y="581"/>
                      </a:cxn>
                      <a:cxn ang="0">
                        <a:pos x="0" y="581"/>
                      </a:cxn>
                    </a:cxnLst>
                    <a:rect l="0" t="0" r="r" b="b"/>
                    <a:pathLst>
                      <a:path w="104" h="740">
                        <a:moveTo>
                          <a:pt x="0" y="581"/>
                        </a:moveTo>
                        <a:cubicBezTo>
                          <a:pt x="0" y="561"/>
                          <a:pt x="0" y="561"/>
                          <a:pt x="0" y="561"/>
                        </a:cubicBezTo>
                        <a:cubicBezTo>
                          <a:pt x="104" y="561"/>
                          <a:pt x="104" y="561"/>
                          <a:pt x="104" y="561"/>
                        </a:cubicBezTo>
                        <a:cubicBezTo>
                          <a:pt x="104" y="437"/>
                          <a:pt x="104" y="437"/>
                          <a:pt x="104" y="437"/>
                        </a:cubicBezTo>
                        <a:cubicBezTo>
                          <a:pt x="0" y="437"/>
                          <a:pt x="0" y="437"/>
                          <a:pt x="0" y="437"/>
                        </a:cubicBezTo>
                        <a:cubicBezTo>
                          <a:pt x="0" y="417"/>
                          <a:pt x="0" y="417"/>
                          <a:pt x="0" y="417"/>
                        </a:cubicBezTo>
                        <a:cubicBezTo>
                          <a:pt x="104" y="417"/>
                          <a:pt x="104" y="417"/>
                          <a:pt x="104" y="417"/>
                        </a:cubicBezTo>
                        <a:cubicBezTo>
                          <a:pt x="104" y="294"/>
                          <a:pt x="104" y="294"/>
                          <a:pt x="104" y="294"/>
                        </a:cubicBezTo>
                        <a:cubicBezTo>
                          <a:pt x="0" y="294"/>
                          <a:pt x="0" y="294"/>
                          <a:pt x="0" y="294"/>
                        </a:cubicBezTo>
                        <a:cubicBezTo>
                          <a:pt x="0" y="274"/>
                          <a:pt x="0" y="274"/>
                          <a:pt x="0" y="274"/>
                        </a:cubicBezTo>
                        <a:cubicBezTo>
                          <a:pt x="104" y="274"/>
                          <a:pt x="104" y="274"/>
                          <a:pt x="104" y="274"/>
                        </a:cubicBezTo>
                        <a:cubicBezTo>
                          <a:pt x="104" y="150"/>
                          <a:pt x="104" y="150"/>
                          <a:pt x="104" y="150"/>
                        </a:cubicBezTo>
                        <a:cubicBezTo>
                          <a:pt x="0" y="150"/>
                          <a:pt x="0" y="150"/>
                          <a:pt x="0" y="150"/>
                        </a:cubicBezTo>
                        <a:cubicBezTo>
                          <a:pt x="0" y="130"/>
                          <a:pt x="0" y="130"/>
                          <a:pt x="0" y="130"/>
                        </a:cubicBezTo>
                        <a:cubicBezTo>
                          <a:pt x="104" y="130"/>
                          <a:pt x="104" y="130"/>
                          <a:pt x="104" y="130"/>
                        </a:cubicBezTo>
                        <a:cubicBezTo>
                          <a:pt x="104" y="3"/>
                          <a:pt x="104" y="3"/>
                          <a:pt x="104" y="3"/>
                        </a:cubicBezTo>
                        <a:cubicBezTo>
                          <a:pt x="75" y="3"/>
                          <a:pt x="75" y="3"/>
                          <a:pt x="75" y="3"/>
                        </a:cubicBezTo>
                        <a:cubicBezTo>
                          <a:pt x="75" y="0"/>
                          <a:pt x="75" y="0"/>
                          <a:pt x="75" y="0"/>
                        </a:cubicBezTo>
                        <a:cubicBezTo>
                          <a:pt x="72" y="36"/>
                          <a:pt x="41" y="65"/>
                          <a:pt x="4" y="65"/>
                        </a:cubicBezTo>
                        <a:cubicBezTo>
                          <a:pt x="3" y="65"/>
                          <a:pt x="2" y="64"/>
                          <a:pt x="0" y="64"/>
                        </a:cubicBezTo>
                        <a:cubicBezTo>
                          <a:pt x="0" y="636"/>
                          <a:pt x="0" y="636"/>
                          <a:pt x="0" y="636"/>
                        </a:cubicBezTo>
                        <a:cubicBezTo>
                          <a:pt x="0" y="694"/>
                          <a:pt x="39" y="740"/>
                          <a:pt x="88" y="740"/>
                        </a:cubicBezTo>
                        <a:cubicBezTo>
                          <a:pt x="104" y="740"/>
                          <a:pt x="104" y="740"/>
                          <a:pt x="104" y="740"/>
                        </a:cubicBezTo>
                        <a:cubicBezTo>
                          <a:pt x="104" y="581"/>
                          <a:pt x="104" y="581"/>
                          <a:pt x="104" y="581"/>
                        </a:cubicBezTo>
                        <a:lnTo>
                          <a:pt x="0" y="581"/>
                        </a:lnTo>
                        <a:close/>
                      </a:path>
                    </a:pathLst>
                  </a:custGeom>
                  <a:grpFill/>
                  <a:ln w="9525">
                    <a:noFill/>
                    <a:round/>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201" name="Rectangle 80"/>
                  <p:cNvSpPr>
                    <a:spLocks noChangeArrowheads="1"/>
                  </p:cNvSpPr>
                  <p:nvPr/>
                </p:nvSpPr>
                <p:spPr bwMode="auto">
                  <a:xfrm>
                    <a:off x="3651250" y="4529138"/>
                    <a:ext cx="106363" cy="149225"/>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202" name="Rectangle 81"/>
                  <p:cNvSpPr>
                    <a:spLocks noChangeArrowheads="1"/>
                  </p:cNvSpPr>
                  <p:nvPr/>
                </p:nvSpPr>
                <p:spPr bwMode="auto">
                  <a:xfrm>
                    <a:off x="3651250" y="5240338"/>
                    <a:ext cx="106363" cy="149225"/>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203" name="Freeform 82"/>
                  <p:cNvSpPr>
                    <a:spLocks/>
                  </p:cNvSpPr>
                  <p:nvPr/>
                </p:nvSpPr>
                <p:spPr bwMode="auto">
                  <a:xfrm>
                    <a:off x="3902075" y="4529138"/>
                    <a:ext cx="92075" cy="149225"/>
                  </a:xfrm>
                  <a:custGeom>
                    <a:avLst/>
                    <a:gdLst/>
                    <a:ahLst/>
                    <a:cxnLst>
                      <a:cxn ang="0">
                        <a:pos x="97" y="160"/>
                      </a:cxn>
                      <a:cxn ang="0">
                        <a:pos x="97" y="104"/>
                      </a:cxn>
                      <a:cxn ang="0">
                        <a:pos x="10" y="0"/>
                      </a:cxn>
                      <a:cxn ang="0">
                        <a:pos x="0" y="0"/>
                      </a:cxn>
                      <a:cxn ang="0">
                        <a:pos x="0" y="160"/>
                      </a:cxn>
                      <a:cxn ang="0">
                        <a:pos x="97" y="160"/>
                      </a:cxn>
                    </a:cxnLst>
                    <a:rect l="0" t="0" r="r" b="b"/>
                    <a:pathLst>
                      <a:path w="97" h="160">
                        <a:moveTo>
                          <a:pt x="97" y="160"/>
                        </a:moveTo>
                        <a:cubicBezTo>
                          <a:pt x="97" y="104"/>
                          <a:pt x="97" y="104"/>
                          <a:pt x="97" y="104"/>
                        </a:cubicBezTo>
                        <a:cubicBezTo>
                          <a:pt x="97" y="47"/>
                          <a:pt x="58" y="0"/>
                          <a:pt x="10" y="0"/>
                        </a:cubicBezTo>
                        <a:cubicBezTo>
                          <a:pt x="0" y="0"/>
                          <a:pt x="0" y="0"/>
                          <a:pt x="0" y="0"/>
                        </a:cubicBezTo>
                        <a:cubicBezTo>
                          <a:pt x="0" y="160"/>
                          <a:pt x="0" y="160"/>
                          <a:pt x="0" y="160"/>
                        </a:cubicBezTo>
                        <a:lnTo>
                          <a:pt x="97" y="160"/>
                        </a:lnTo>
                        <a:close/>
                      </a:path>
                    </a:pathLst>
                  </a:custGeom>
                  <a:grpFill/>
                  <a:ln w="9525">
                    <a:noFill/>
                    <a:round/>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204" name="Rectangle 83"/>
                  <p:cNvSpPr>
                    <a:spLocks noChangeArrowheads="1"/>
                  </p:cNvSpPr>
                  <p:nvPr/>
                </p:nvSpPr>
                <p:spPr bwMode="auto">
                  <a:xfrm>
                    <a:off x="3778250" y="4529138"/>
                    <a:ext cx="103188" cy="149225"/>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205" name="Rectangle 84"/>
                  <p:cNvSpPr>
                    <a:spLocks noChangeArrowheads="1"/>
                  </p:cNvSpPr>
                  <p:nvPr/>
                </p:nvSpPr>
                <p:spPr bwMode="auto">
                  <a:xfrm>
                    <a:off x="3902075" y="4835525"/>
                    <a:ext cx="92075" cy="1158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206" name="Rectangle 85"/>
                  <p:cNvSpPr>
                    <a:spLocks noChangeArrowheads="1"/>
                  </p:cNvSpPr>
                  <p:nvPr/>
                </p:nvSpPr>
                <p:spPr bwMode="auto">
                  <a:xfrm>
                    <a:off x="3902075" y="4697413"/>
                    <a:ext cx="92075" cy="119063"/>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207" name="Rectangle 86"/>
                  <p:cNvSpPr>
                    <a:spLocks noChangeArrowheads="1"/>
                  </p:cNvSpPr>
                  <p:nvPr/>
                </p:nvSpPr>
                <p:spPr bwMode="auto">
                  <a:xfrm>
                    <a:off x="3778250" y="5240338"/>
                    <a:ext cx="103188" cy="149225"/>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208" name="Rectangle 87"/>
                  <p:cNvSpPr>
                    <a:spLocks noChangeArrowheads="1"/>
                  </p:cNvSpPr>
                  <p:nvPr/>
                </p:nvSpPr>
                <p:spPr bwMode="auto">
                  <a:xfrm>
                    <a:off x="3902075" y="4970463"/>
                    <a:ext cx="92075" cy="1158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209" name="Freeform 88"/>
                  <p:cNvSpPr>
                    <a:spLocks/>
                  </p:cNvSpPr>
                  <p:nvPr/>
                </p:nvSpPr>
                <p:spPr bwMode="auto">
                  <a:xfrm>
                    <a:off x="3902075" y="5240338"/>
                    <a:ext cx="92075" cy="149225"/>
                  </a:xfrm>
                  <a:custGeom>
                    <a:avLst/>
                    <a:gdLst/>
                    <a:ahLst/>
                    <a:cxnLst>
                      <a:cxn ang="0">
                        <a:pos x="0" y="159"/>
                      </a:cxn>
                      <a:cxn ang="0">
                        <a:pos x="10" y="159"/>
                      </a:cxn>
                      <a:cxn ang="0">
                        <a:pos x="97" y="55"/>
                      </a:cxn>
                      <a:cxn ang="0">
                        <a:pos x="97" y="0"/>
                      </a:cxn>
                      <a:cxn ang="0">
                        <a:pos x="0" y="0"/>
                      </a:cxn>
                      <a:cxn ang="0">
                        <a:pos x="0" y="159"/>
                      </a:cxn>
                    </a:cxnLst>
                    <a:rect l="0" t="0" r="r" b="b"/>
                    <a:pathLst>
                      <a:path w="97" h="159">
                        <a:moveTo>
                          <a:pt x="0" y="159"/>
                        </a:moveTo>
                        <a:cubicBezTo>
                          <a:pt x="10" y="159"/>
                          <a:pt x="10" y="159"/>
                          <a:pt x="10" y="159"/>
                        </a:cubicBezTo>
                        <a:cubicBezTo>
                          <a:pt x="58" y="159"/>
                          <a:pt x="97" y="113"/>
                          <a:pt x="97" y="55"/>
                        </a:cubicBezTo>
                        <a:cubicBezTo>
                          <a:pt x="97" y="0"/>
                          <a:pt x="97" y="0"/>
                          <a:pt x="97" y="0"/>
                        </a:cubicBezTo>
                        <a:cubicBezTo>
                          <a:pt x="0" y="0"/>
                          <a:pt x="0" y="0"/>
                          <a:pt x="0" y="0"/>
                        </a:cubicBezTo>
                        <a:lnTo>
                          <a:pt x="0" y="159"/>
                        </a:lnTo>
                        <a:close/>
                      </a:path>
                    </a:pathLst>
                  </a:custGeom>
                  <a:grpFill/>
                  <a:ln w="9525">
                    <a:noFill/>
                    <a:round/>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210" name="Rectangle 89"/>
                  <p:cNvSpPr>
                    <a:spLocks noChangeArrowheads="1"/>
                  </p:cNvSpPr>
                  <p:nvPr/>
                </p:nvSpPr>
                <p:spPr bwMode="auto">
                  <a:xfrm>
                    <a:off x="3902075" y="5105400"/>
                    <a:ext cx="92075" cy="1158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211" name="Rectangle 90"/>
                  <p:cNvSpPr>
                    <a:spLocks noChangeArrowheads="1"/>
                  </p:cNvSpPr>
                  <p:nvPr/>
                </p:nvSpPr>
                <p:spPr bwMode="auto">
                  <a:xfrm>
                    <a:off x="3778250" y="4835525"/>
                    <a:ext cx="103188" cy="1158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212" name="Rectangle 91"/>
                  <p:cNvSpPr>
                    <a:spLocks noChangeArrowheads="1"/>
                  </p:cNvSpPr>
                  <p:nvPr/>
                </p:nvSpPr>
                <p:spPr bwMode="auto">
                  <a:xfrm>
                    <a:off x="3778250" y="4970463"/>
                    <a:ext cx="103188" cy="1158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sp>
                <p:nvSpPr>
                  <p:cNvPr id="213" name="Rectangle 92"/>
                  <p:cNvSpPr>
                    <a:spLocks noChangeArrowheads="1"/>
                  </p:cNvSpPr>
                  <p:nvPr/>
                </p:nvSpPr>
                <p:spPr bwMode="auto">
                  <a:xfrm>
                    <a:off x="3778250" y="5105400"/>
                    <a:ext cx="103188" cy="115888"/>
                  </a:xfrm>
                  <a:prstGeom prst="rect">
                    <a:avLst/>
                  </a:prstGeom>
                  <a:grpFill/>
                  <a:ln w="9525">
                    <a:noFill/>
                    <a:miter lim="800000"/>
                    <a:headEnd/>
                    <a:tailEnd/>
                  </a:ln>
                </p:spPr>
                <p:txBody>
                  <a:bodyPr/>
                  <a:lstStyle/>
                  <a:p>
                    <a:pPr defTabSz="696690">
                      <a:spcBef>
                        <a:spcPct val="50000"/>
                      </a:spcBef>
                      <a:defRPr/>
                    </a:pPr>
                    <a:endParaRPr lang="en-US" dirty="0">
                      <a:solidFill>
                        <a:srgbClr val="000000"/>
                      </a:solidFill>
                      <a:latin typeface="Trebuchet MS" pitchFamily="34" charset="0"/>
                      <a:ea typeface="MS PGothic" charset="0"/>
                      <a:cs typeface="MS PGothic" charset="0"/>
                    </a:endParaRPr>
                  </a:p>
                </p:txBody>
              </p:sp>
            </p:grpSp>
          </p:grpSp>
          <p:cxnSp>
            <p:nvCxnSpPr>
              <p:cNvPr id="172" name="Straight Connector 171"/>
              <p:cNvCxnSpPr>
                <a:stCxn id="240" idx="8"/>
              </p:cNvCxnSpPr>
              <p:nvPr/>
            </p:nvCxnSpPr>
            <p:spPr>
              <a:xfrm flipV="1">
                <a:off x="601712" y="4627418"/>
                <a:ext cx="243415" cy="225753"/>
              </a:xfrm>
              <a:prstGeom prst="line">
                <a:avLst/>
              </a:prstGeom>
              <a:ln>
                <a:solidFill>
                  <a:srgbClr val="AA9C8F"/>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261" idx="3"/>
              </p:cNvCxnSpPr>
              <p:nvPr/>
            </p:nvCxnSpPr>
            <p:spPr>
              <a:xfrm flipV="1">
                <a:off x="1161850" y="4627418"/>
                <a:ext cx="195895" cy="1017132"/>
              </a:xfrm>
              <a:prstGeom prst="line">
                <a:avLst/>
              </a:prstGeom>
              <a:ln>
                <a:solidFill>
                  <a:srgbClr val="AA9C8F"/>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288" idx="0"/>
              </p:cNvCxnSpPr>
              <p:nvPr/>
            </p:nvCxnSpPr>
            <p:spPr>
              <a:xfrm flipV="1">
                <a:off x="2383219" y="4627418"/>
                <a:ext cx="13617" cy="1142183"/>
              </a:xfrm>
              <a:prstGeom prst="line">
                <a:avLst/>
              </a:prstGeom>
              <a:ln>
                <a:solidFill>
                  <a:srgbClr val="AA9C8F"/>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3602182" y="4641273"/>
                <a:ext cx="0" cy="928254"/>
              </a:xfrm>
              <a:prstGeom prst="line">
                <a:avLst/>
              </a:prstGeom>
              <a:ln>
                <a:solidFill>
                  <a:srgbClr val="AA9C8F"/>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4197942" y="4655123"/>
                <a:ext cx="0" cy="249386"/>
              </a:xfrm>
              <a:prstGeom prst="line">
                <a:avLst/>
              </a:prstGeom>
              <a:ln>
                <a:solidFill>
                  <a:srgbClr val="AA9C8F"/>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5056947" y="4641263"/>
                <a:ext cx="0" cy="249386"/>
              </a:xfrm>
              <a:prstGeom prst="line">
                <a:avLst/>
              </a:prstGeom>
              <a:ln>
                <a:solidFill>
                  <a:srgbClr val="AA9C8F"/>
                </a:solidFill>
              </a:ln>
            </p:spPr>
            <p:style>
              <a:lnRef idx="1">
                <a:schemeClr val="accent1"/>
              </a:lnRef>
              <a:fillRef idx="0">
                <a:schemeClr val="accent1"/>
              </a:fillRef>
              <a:effectRef idx="0">
                <a:schemeClr val="accent1"/>
              </a:effectRef>
              <a:fontRef idx="minor">
                <a:schemeClr val="tx1"/>
              </a:fontRef>
            </p:style>
          </p:cxnSp>
        </p:grpSp>
        <p:cxnSp>
          <p:nvCxnSpPr>
            <p:cNvPr id="155" name="Straight Connector 154"/>
            <p:cNvCxnSpPr/>
            <p:nvPr/>
          </p:nvCxnSpPr>
          <p:spPr>
            <a:xfrm>
              <a:off x="1842655" y="4641273"/>
              <a:ext cx="13854" cy="138545"/>
            </a:xfrm>
            <a:prstGeom prst="line">
              <a:avLst/>
            </a:prstGeom>
            <a:ln>
              <a:solidFill>
                <a:srgbClr val="AA9C8F"/>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2964873" y="4613564"/>
              <a:ext cx="0" cy="138545"/>
            </a:xfrm>
            <a:prstGeom prst="line">
              <a:avLst/>
            </a:prstGeom>
            <a:ln>
              <a:solidFill>
                <a:srgbClr val="AA9C8F"/>
              </a:solidFill>
            </a:ln>
          </p:spPr>
          <p:style>
            <a:lnRef idx="1">
              <a:schemeClr val="accent1"/>
            </a:lnRef>
            <a:fillRef idx="0">
              <a:schemeClr val="accent1"/>
            </a:fillRef>
            <a:effectRef idx="0">
              <a:schemeClr val="accent1"/>
            </a:effectRef>
            <a:fontRef idx="minor">
              <a:schemeClr val="tx1"/>
            </a:fontRef>
          </p:style>
        </p:cxnSp>
      </p:grpSp>
      <p:grpSp>
        <p:nvGrpSpPr>
          <p:cNvPr id="271" name="Group 291"/>
          <p:cNvGrpSpPr/>
          <p:nvPr/>
        </p:nvGrpSpPr>
        <p:grpSpPr>
          <a:xfrm>
            <a:off x="223808" y="2600321"/>
            <a:ext cx="7034185" cy="864071"/>
            <a:chOff x="13850" y="3491344"/>
            <a:chExt cx="9144439" cy="1152094"/>
          </a:xfrm>
        </p:grpSpPr>
        <p:sp>
          <p:nvSpPr>
            <p:cNvPr id="293" name="Rectangle 268"/>
            <p:cNvSpPr/>
            <p:nvPr/>
          </p:nvSpPr>
          <p:spPr>
            <a:xfrm>
              <a:off x="13850" y="3768486"/>
              <a:ext cx="9144000" cy="872788"/>
            </a:xfrm>
            <a:prstGeom prst="rect">
              <a:avLst/>
            </a:prstGeom>
            <a:solidFill>
              <a:schemeClr val="tx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690">
                <a:spcBef>
                  <a:spcPct val="50000"/>
                </a:spcBef>
              </a:pPr>
              <a:endParaRPr lang="en-US">
                <a:solidFill>
                  <a:srgbClr val="FFFFFF"/>
                </a:solidFill>
              </a:endParaRPr>
            </a:p>
          </p:txBody>
        </p:sp>
        <p:grpSp>
          <p:nvGrpSpPr>
            <p:cNvPr id="272" name="Group 267"/>
            <p:cNvGrpSpPr/>
            <p:nvPr/>
          </p:nvGrpSpPr>
          <p:grpSpPr>
            <a:xfrm>
              <a:off x="1616517" y="3952741"/>
              <a:ext cx="4604278" cy="563841"/>
              <a:chOff x="1616517" y="3952741"/>
              <a:chExt cx="4604278" cy="267779"/>
            </a:xfrm>
            <a:solidFill>
              <a:schemeClr val="accent2">
                <a:lumMod val="60000"/>
                <a:lumOff val="40000"/>
              </a:schemeClr>
            </a:solidFill>
          </p:grpSpPr>
          <p:sp>
            <p:nvSpPr>
              <p:cNvPr id="317" name="Freeform 5"/>
              <p:cNvSpPr>
                <a:spLocks/>
              </p:cNvSpPr>
              <p:nvPr/>
            </p:nvSpPr>
            <p:spPr bwMode="auto">
              <a:xfrm>
                <a:off x="1616517" y="3952741"/>
                <a:ext cx="1029703" cy="267779"/>
              </a:xfrm>
              <a:custGeom>
                <a:avLst/>
                <a:gdLst/>
                <a:ahLst/>
                <a:cxnLst>
                  <a:cxn ang="0">
                    <a:pos x="868" y="243"/>
                  </a:cxn>
                  <a:cxn ang="0">
                    <a:pos x="736" y="147"/>
                  </a:cxn>
                  <a:cxn ang="0">
                    <a:pos x="588" y="0"/>
                  </a:cxn>
                  <a:cxn ang="0">
                    <a:pos x="453" y="87"/>
                  </a:cxn>
                  <a:cxn ang="0">
                    <a:pos x="169" y="277"/>
                  </a:cxn>
                  <a:cxn ang="0">
                    <a:pos x="0" y="424"/>
                  </a:cxn>
                  <a:cxn ang="0">
                    <a:pos x="263" y="581"/>
                  </a:cxn>
                  <a:cxn ang="0">
                    <a:pos x="430" y="545"/>
                  </a:cxn>
                  <a:cxn ang="0">
                    <a:pos x="591" y="635"/>
                  </a:cxn>
                  <a:cxn ang="0">
                    <a:pos x="758" y="534"/>
                  </a:cxn>
                  <a:cxn ang="0">
                    <a:pos x="776" y="535"/>
                  </a:cxn>
                  <a:cxn ang="0">
                    <a:pos x="810" y="533"/>
                  </a:cxn>
                  <a:cxn ang="0">
                    <a:pos x="844" y="535"/>
                  </a:cxn>
                  <a:cxn ang="0">
                    <a:pos x="1088" y="388"/>
                  </a:cxn>
                  <a:cxn ang="0">
                    <a:pos x="868" y="243"/>
                  </a:cxn>
                </a:cxnLst>
                <a:rect l="0" t="0" r="r" b="b"/>
                <a:pathLst>
                  <a:path w="1088" h="635">
                    <a:moveTo>
                      <a:pt x="868" y="243"/>
                    </a:moveTo>
                    <a:cubicBezTo>
                      <a:pt x="848" y="189"/>
                      <a:pt x="797" y="150"/>
                      <a:pt x="736" y="147"/>
                    </a:cubicBezTo>
                    <a:cubicBezTo>
                      <a:pt x="735" y="66"/>
                      <a:pt x="669" y="0"/>
                      <a:pt x="588" y="0"/>
                    </a:cubicBezTo>
                    <a:cubicBezTo>
                      <a:pt x="528" y="0"/>
                      <a:pt x="476" y="36"/>
                      <a:pt x="453" y="87"/>
                    </a:cubicBezTo>
                    <a:cubicBezTo>
                      <a:pt x="420" y="61"/>
                      <a:pt x="177" y="0"/>
                      <a:pt x="169" y="277"/>
                    </a:cubicBezTo>
                    <a:cubicBezTo>
                      <a:pt x="70" y="299"/>
                      <a:pt x="0" y="356"/>
                      <a:pt x="0" y="424"/>
                    </a:cubicBezTo>
                    <a:cubicBezTo>
                      <a:pt x="0" y="510"/>
                      <a:pt x="118" y="581"/>
                      <a:pt x="263" y="581"/>
                    </a:cubicBezTo>
                    <a:cubicBezTo>
                      <a:pt x="327" y="581"/>
                      <a:pt x="385" y="567"/>
                      <a:pt x="430" y="545"/>
                    </a:cubicBezTo>
                    <a:cubicBezTo>
                      <a:pt x="460" y="598"/>
                      <a:pt x="521" y="635"/>
                      <a:pt x="591" y="635"/>
                    </a:cubicBezTo>
                    <a:cubicBezTo>
                      <a:pt x="667" y="635"/>
                      <a:pt x="731" y="593"/>
                      <a:pt x="758" y="534"/>
                    </a:cubicBezTo>
                    <a:cubicBezTo>
                      <a:pt x="764" y="534"/>
                      <a:pt x="770" y="535"/>
                      <a:pt x="776" y="535"/>
                    </a:cubicBezTo>
                    <a:cubicBezTo>
                      <a:pt x="787" y="535"/>
                      <a:pt x="799" y="534"/>
                      <a:pt x="810" y="533"/>
                    </a:cubicBezTo>
                    <a:cubicBezTo>
                      <a:pt x="821" y="534"/>
                      <a:pt x="833" y="535"/>
                      <a:pt x="844" y="535"/>
                    </a:cubicBezTo>
                    <a:cubicBezTo>
                      <a:pt x="979" y="535"/>
                      <a:pt x="1088" y="469"/>
                      <a:pt x="1088" y="388"/>
                    </a:cubicBezTo>
                    <a:cubicBezTo>
                      <a:pt x="1088" y="312"/>
                      <a:pt x="991" y="250"/>
                      <a:pt x="868" y="2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96690">
                  <a:spcBef>
                    <a:spcPct val="50000"/>
                  </a:spcBef>
                </a:pPr>
                <a:endParaRPr lang="en-US">
                  <a:solidFill>
                    <a:srgbClr val="000000"/>
                  </a:solidFill>
                  <a:latin typeface="Tahoma" pitchFamily="34" charset="0"/>
                  <a:ea typeface="+mn-ea"/>
                  <a:cs typeface="+mn-cs"/>
                </a:endParaRPr>
              </a:p>
            </p:txBody>
          </p:sp>
          <p:sp>
            <p:nvSpPr>
              <p:cNvPr id="318" name="Freeform 5"/>
              <p:cNvSpPr>
                <a:spLocks/>
              </p:cNvSpPr>
              <p:nvPr/>
            </p:nvSpPr>
            <p:spPr bwMode="auto">
              <a:xfrm>
                <a:off x="2808042" y="3952741"/>
                <a:ext cx="1029703" cy="267779"/>
              </a:xfrm>
              <a:custGeom>
                <a:avLst/>
                <a:gdLst/>
                <a:ahLst/>
                <a:cxnLst>
                  <a:cxn ang="0">
                    <a:pos x="868" y="243"/>
                  </a:cxn>
                  <a:cxn ang="0">
                    <a:pos x="736" y="147"/>
                  </a:cxn>
                  <a:cxn ang="0">
                    <a:pos x="588" y="0"/>
                  </a:cxn>
                  <a:cxn ang="0">
                    <a:pos x="453" y="87"/>
                  </a:cxn>
                  <a:cxn ang="0">
                    <a:pos x="169" y="277"/>
                  </a:cxn>
                  <a:cxn ang="0">
                    <a:pos x="0" y="424"/>
                  </a:cxn>
                  <a:cxn ang="0">
                    <a:pos x="263" y="581"/>
                  </a:cxn>
                  <a:cxn ang="0">
                    <a:pos x="430" y="545"/>
                  </a:cxn>
                  <a:cxn ang="0">
                    <a:pos x="591" y="635"/>
                  </a:cxn>
                  <a:cxn ang="0">
                    <a:pos x="758" y="534"/>
                  </a:cxn>
                  <a:cxn ang="0">
                    <a:pos x="776" y="535"/>
                  </a:cxn>
                  <a:cxn ang="0">
                    <a:pos x="810" y="533"/>
                  </a:cxn>
                  <a:cxn ang="0">
                    <a:pos x="844" y="535"/>
                  </a:cxn>
                  <a:cxn ang="0">
                    <a:pos x="1088" y="388"/>
                  </a:cxn>
                  <a:cxn ang="0">
                    <a:pos x="868" y="243"/>
                  </a:cxn>
                </a:cxnLst>
                <a:rect l="0" t="0" r="r" b="b"/>
                <a:pathLst>
                  <a:path w="1088" h="635">
                    <a:moveTo>
                      <a:pt x="868" y="243"/>
                    </a:moveTo>
                    <a:cubicBezTo>
                      <a:pt x="848" y="189"/>
                      <a:pt x="797" y="150"/>
                      <a:pt x="736" y="147"/>
                    </a:cubicBezTo>
                    <a:cubicBezTo>
                      <a:pt x="735" y="66"/>
                      <a:pt x="669" y="0"/>
                      <a:pt x="588" y="0"/>
                    </a:cubicBezTo>
                    <a:cubicBezTo>
                      <a:pt x="528" y="0"/>
                      <a:pt x="476" y="36"/>
                      <a:pt x="453" y="87"/>
                    </a:cubicBezTo>
                    <a:cubicBezTo>
                      <a:pt x="420" y="61"/>
                      <a:pt x="177" y="0"/>
                      <a:pt x="169" y="277"/>
                    </a:cubicBezTo>
                    <a:cubicBezTo>
                      <a:pt x="70" y="299"/>
                      <a:pt x="0" y="356"/>
                      <a:pt x="0" y="424"/>
                    </a:cubicBezTo>
                    <a:cubicBezTo>
                      <a:pt x="0" y="510"/>
                      <a:pt x="118" y="581"/>
                      <a:pt x="263" y="581"/>
                    </a:cubicBezTo>
                    <a:cubicBezTo>
                      <a:pt x="327" y="581"/>
                      <a:pt x="385" y="567"/>
                      <a:pt x="430" y="545"/>
                    </a:cubicBezTo>
                    <a:cubicBezTo>
                      <a:pt x="460" y="598"/>
                      <a:pt x="521" y="635"/>
                      <a:pt x="591" y="635"/>
                    </a:cubicBezTo>
                    <a:cubicBezTo>
                      <a:pt x="667" y="635"/>
                      <a:pt x="731" y="593"/>
                      <a:pt x="758" y="534"/>
                    </a:cubicBezTo>
                    <a:cubicBezTo>
                      <a:pt x="764" y="534"/>
                      <a:pt x="770" y="535"/>
                      <a:pt x="776" y="535"/>
                    </a:cubicBezTo>
                    <a:cubicBezTo>
                      <a:pt x="787" y="535"/>
                      <a:pt x="799" y="534"/>
                      <a:pt x="810" y="533"/>
                    </a:cubicBezTo>
                    <a:cubicBezTo>
                      <a:pt x="821" y="534"/>
                      <a:pt x="833" y="535"/>
                      <a:pt x="844" y="535"/>
                    </a:cubicBezTo>
                    <a:cubicBezTo>
                      <a:pt x="979" y="535"/>
                      <a:pt x="1088" y="469"/>
                      <a:pt x="1088" y="388"/>
                    </a:cubicBezTo>
                    <a:cubicBezTo>
                      <a:pt x="1088" y="312"/>
                      <a:pt x="991" y="250"/>
                      <a:pt x="868" y="2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96690">
                  <a:spcBef>
                    <a:spcPct val="50000"/>
                  </a:spcBef>
                </a:pPr>
                <a:endParaRPr lang="en-US">
                  <a:solidFill>
                    <a:srgbClr val="000000"/>
                  </a:solidFill>
                  <a:latin typeface="Tahoma" pitchFamily="34" charset="0"/>
                  <a:ea typeface="+mn-ea"/>
                  <a:cs typeface="+mn-cs"/>
                </a:endParaRPr>
              </a:p>
            </p:txBody>
          </p:sp>
          <p:sp>
            <p:nvSpPr>
              <p:cNvPr id="319" name="Freeform 5"/>
              <p:cNvSpPr>
                <a:spLocks/>
              </p:cNvSpPr>
              <p:nvPr/>
            </p:nvSpPr>
            <p:spPr bwMode="auto">
              <a:xfrm>
                <a:off x="3999567" y="3952741"/>
                <a:ext cx="1029703" cy="267779"/>
              </a:xfrm>
              <a:custGeom>
                <a:avLst/>
                <a:gdLst/>
                <a:ahLst/>
                <a:cxnLst>
                  <a:cxn ang="0">
                    <a:pos x="868" y="243"/>
                  </a:cxn>
                  <a:cxn ang="0">
                    <a:pos x="736" y="147"/>
                  </a:cxn>
                  <a:cxn ang="0">
                    <a:pos x="588" y="0"/>
                  </a:cxn>
                  <a:cxn ang="0">
                    <a:pos x="453" y="87"/>
                  </a:cxn>
                  <a:cxn ang="0">
                    <a:pos x="169" y="277"/>
                  </a:cxn>
                  <a:cxn ang="0">
                    <a:pos x="0" y="424"/>
                  </a:cxn>
                  <a:cxn ang="0">
                    <a:pos x="263" y="581"/>
                  </a:cxn>
                  <a:cxn ang="0">
                    <a:pos x="430" y="545"/>
                  </a:cxn>
                  <a:cxn ang="0">
                    <a:pos x="591" y="635"/>
                  </a:cxn>
                  <a:cxn ang="0">
                    <a:pos x="758" y="534"/>
                  </a:cxn>
                  <a:cxn ang="0">
                    <a:pos x="776" y="535"/>
                  </a:cxn>
                  <a:cxn ang="0">
                    <a:pos x="810" y="533"/>
                  </a:cxn>
                  <a:cxn ang="0">
                    <a:pos x="844" y="535"/>
                  </a:cxn>
                  <a:cxn ang="0">
                    <a:pos x="1088" y="388"/>
                  </a:cxn>
                  <a:cxn ang="0">
                    <a:pos x="868" y="243"/>
                  </a:cxn>
                </a:cxnLst>
                <a:rect l="0" t="0" r="r" b="b"/>
                <a:pathLst>
                  <a:path w="1088" h="635">
                    <a:moveTo>
                      <a:pt x="868" y="243"/>
                    </a:moveTo>
                    <a:cubicBezTo>
                      <a:pt x="848" y="189"/>
                      <a:pt x="797" y="150"/>
                      <a:pt x="736" y="147"/>
                    </a:cubicBezTo>
                    <a:cubicBezTo>
                      <a:pt x="735" y="66"/>
                      <a:pt x="669" y="0"/>
                      <a:pt x="588" y="0"/>
                    </a:cubicBezTo>
                    <a:cubicBezTo>
                      <a:pt x="528" y="0"/>
                      <a:pt x="476" y="36"/>
                      <a:pt x="453" y="87"/>
                    </a:cubicBezTo>
                    <a:cubicBezTo>
                      <a:pt x="420" y="61"/>
                      <a:pt x="177" y="0"/>
                      <a:pt x="169" y="277"/>
                    </a:cubicBezTo>
                    <a:cubicBezTo>
                      <a:pt x="70" y="299"/>
                      <a:pt x="0" y="356"/>
                      <a:pt x="0" y="424"/>
                    </a:cubicBezTo>
                    <a:cubicBezTo>
                      <a:pt x="0" y="510"/>
                      <a:pt x="118" y="581"/>
                      <a:pt x="263" y="581"/>
                    </a:cubicBezTo>
                    <a:cubicBezTo>
                      <a:pt x="327" y="581"/>
                      <a:pt x="385" y="567"/>
                      <a:pt x="430" y="545"/>
                    </a:cubicBezTo>
                    <a:cubicBezTo>
                      <a:pt x="460" y="598"/>
                      <a:pt x="521" y="635"/>
                      <a:pt x="591" y="635"/>
                    </a:cubicBezTo>
                    <a:cubicBezTo>
                      <a:pt x="667" y="635"/>
                      <a:pt x="731" y="593"/>
                      <a:pt x="758" y="534"/>
                    </a:cubicBezTo>
                    <a:cubicBezTo>
                      <a:pt x="764" y="534"/>
                      <a:pt x="770" y="535"/>
                      <a:pt x="776" y="535"/>
                    </a:cubicBezTo>
                    <a:cubicBezTo>
                      <a:pt x="787" y="535"/>
                      <a:pt x="799" y="534"/>
                      <a:pt x="810" y="533"/>
                    </a:cubicBezTo>
                    <a:cubicBezTo>
                      <a:pt x="821" y="534"/>
                      <a:pt x="833" y="535"/>
                      <a:pt x="844" y="535"/>
                    </a:cubicBezTo>
                    <a:cubicBezTo>
                      <a:pt x="979" y="535"/>
                      <a:pt x="1088" y="469"/>
                      <a:pt x="1088" y="388"/>
                    </a:cubicBezTo>
                    <a:cubicBezTo>
                      <a:pt x="1088" y="312"/>
                      <a:pt x="991" y="250"/>
                      <a:pt x="868" y="2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96690">
                  <a:spcBef>
                    <a:spcPct val="50000"/>
                  </a:spcBef>
                </a:pPr>
                <a:endParaRPr lang="en-US">
                  <a:solidFill>
                    <a:srgbClr val="000000"/>
                  </a:solidFill>
                  <a:latin typeface="Tahoma" pitchFamily="34" charset="0"/>
                  <a:ea typeface="+mn-ea"/>
                  <a:cs typeface="+mn-cs"/>
                </a:endParaRPr>
              </a:p>
            </p:txBody>
          </p:sp>
          <p:sp>
            <p:nvSpPr>
              <p:cNvPr id="320" name="Freeform 5"/>
              <p:cNvSpPr>
                <a:spLocks/>
              </p:cNvSpPr>
              <p:nvPr/>
            </p:nvSpPr>
            <p:spPr bwMode="auto">
              <a:xfrm>
                <a:off x="5191092" y="3952741"/>
                <a:ext cx="1029703" cy="267779"/>
              </a:xfrm>
              <a:custGeom>
                <a:avLst/>
                <a:gdLst/>
                <a:ahLst/>
                <a:cxnLst>
                  <a:cxn ang="0">
                    <a:pos x="868" y="243"/>
                  </a:cxn>
                  <a:cxn ang="0">
                    <a:pos x="736" y="147"/>
                  </a:cxn>
                  <a:cxn ang="0">
                    <a:pos x="588" y="0"/>
                  </a:cxn>
                  <a:cxn ang="0">
                    <a:pos x="453" y="87"/>
                  </a:cxn>
                  <a:cxn ang="0">
                    <a:pos x="169" y="277"/>
                  </a:cxn>
                  <a:cxn ang="0">
                    <a:pos x="0" y="424"/>
                  </a:cxn>
                  <a:cxn ang="0">
                    <a:pos x="263" y="581"/>
                  </a:cxn>
                  <a:cxn ang="0">
                    <a:pos x="430" y="545"/>
                  </a:cxn>
                  <a:cxn ang="0">
                    <a:pos x="591" y="635"/>
                  </a:cxn>
                  <a:cxn ang="0">
                    <a:pos x="758" y="534"/>
                  </a:cxn>
                  <a:cxn ang="0">
                    <a:pos x="776" y="535"/>
                  </a:cxn>
                  <a:cxn ang="0">
                    <a:pos x="810" y="533"/>
                  </a:cxn>
                  <a:cxn ang="0">
                    <a:pos x="844" y="535"/>
                  </a:cxn>
                  <a:cxn ang="0">
                    <a:pos x="1088" y="388"/>
                  </a:cxn>
                  <a:cxn ang="0">
                    <a:pos x="868" y="243"/>
                  </a:cxn>
                </a:cxnLst>
                <a:rect l="0" t="0" r="r" b="b"/>
                <a:pathLst>
                  <a:path w="1088" h="635">
                    <a:moveTo>
                      <a:pt x="868" y="243"/>
                    </a:moveTo>
                    <a:cubicBezTo>
                      <a:pt x="848" y="189"/>
                      <a:pt x="797" y="150"/>
                      <a:pt x="736" y="147"/>
                    </a:cubicBezTo>
                    <a:cubicBezTo>
                      <a:pt x="735" y="66"/>
                      <a:pt x="669" y="0"/>
                      <a:pt x="588" y="0"/>
                    </a:cubicBezTo>
                    <a:cubicBezTo>
                      <a:pt x="528" y="0"/>
                      <a:pt x="476" y="36"/>
                      <a:pt x="453" y="87"/>
                    </a:cubicBezTo>
                    <a:cubicBezTo>
                      <a:pt x="420" y="61"/>
                      <a:pt x="177" y="0"/>
                      <a:pt x="169" y="277"/>
                    </a:cubicBezTo>
                    <a:cubicBezTo>
                      <a:pt x="70" y="299"/>
                      <a:pt x="0" y="356"/>
                      <a:pt x="0" y="424"/>
                    </a:cubicBezTo>
                    <a:cubicBezTo>
                      <a:pt x="0" y="510"/>
                      <a:pt x="118" y="581"/>
                      <a:pt x="263" y="581"/>
                    </a:cubicBezTo>
                    <a:cubicBezTo>
                      <a:pt x="327" y="581"/>
                      <a:pt x="385" y="567"/>
                      <a:pt x="430" y="545"/>
                    </a:cubicBezTo>
                    <a:cubicBezTo>
                      <a:pt x="460" y="598"/>
                      <a:pt x="521" y="635"/>
                      <a:pt x="591" y="635"/>
                    </a:cubicBezTo>
                    <a:cubicBezTo>
                      <a:pt x="667" y="635"/>
                      <a:pt x="731" y="593"/>
                      <a:pt x="758" y="534"/>
                    </a:cubicBezTo>
                    <a:cubicBezTo>
                      <a:pt x="764" y="534"/>
                      <a:pt x="770" y="535"/>
                      <a:pt x="776" y="535"/>
                    </a:cubicBezTo>
                    <a:cubicBezTo>
                      <a:pt x="787" y="535"/>
                      <a:pt x="799" y="534"/>
                      <a:pt x="810" y="533"/>
                    </a:cubicBezTo>
                    <a:cubicBezTo>
                      <a:pt x="821" y="534"/>
                      <a:pt x="833" y="535"/>
                      <a:pt x="844" y="535"/>
                    </a:cubicBezTo>
                    <a:cubicBezTo>
                      <a:pt x="979" y="535"/>
                      <a:pt x="1088" y="469"/>
                      <a:pt x="1088" y="388"/>
                    </a:cubicBezTo>
                    <a:cubicBezTo>
                      <a:pt x="1088" y="312"/>
                      <a:pt x="991" y="250"/>
                      <a:pt x="868" y="2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96690">
                  <a:spcBef>
                    <a:spcPct val="50000"/>
                  </a:spcBef>
                </a:pPr>
                <a:endParaRPr lang="en-US">
                  <a:solidFill>
                    <a:srgbClr val="000000"/>
                  </a:solidFill>
                  <a:latin typeface="Tahoma" pitchFamily="34" charset="0"/>
                  <a:ea typeface="+mn-ea"/>
                  <a:cs typeface="+mn-cs"/>
                </a:endParaRPr>
              </a:p>
            </p:txBody>
          </p:sp>
        </p:grpSp>
        <p:sp>
          <p:nvSpPr>
            <p:cNvPr id="295" name="TextBox 270"/>
            <p:cNvSpPr txBox="1"/>
            <p:nvPr/>
          </p:nvSpPr>
          <p:spPr>
            <a:xfrm>
              <a:off x="28882" y="3872393"/>
              <a:ext cx="2155173" cy="625812"/>
            </a:xfrm>
            <a:prstGeom prst="rect">
              <a:avLst/>
            </a:prstGeom>
            <a:solidFill>
              <a:srgbClr val="FFFFFF">
                <a:alpha val="50196"/>
              </a:srgbClr>
            </a:solidFill>
          </p:spPr>
          <p:txBody>
            <a:bodyPr wrap="none" rtlCol="0">
              <a:spAutoFit/>
            </a:bodyPr>
            <a:lstStyle/>
            <a:p>
              <a:pPr defTabSz="696690">
                <a:spcBef>
                  <a:spcPct val="50000"/>
                </a:spcBef>
              </a:pPr>
              <a:r>
                <a:rPr lang="en-US" sz="1400" b="1" dirty="0" err="1">
                  <a:solidFill>
                    <a:srgbClr val="000000"/>
                  </a:solidFill>
                  <a:latin typeface="Tahoma" pitchFamily="34" charset="0"/>
                  <a:ea typeface="+mn-ea"/>
                  <a:cs typeface="+mn-cs"/>
                </a:rPr>
                <a:t>Wireline</a:t>
              </a:r>
              <a:r>
                <a:rPr lang="en-US" sz="1400" b="1" dirty="0">
                  <a:solidFill>
                    <a:srgbClr val="000000"/>
                  </a:solidFill>
                  <a:latin typeface="Tahoma" pitchFamily="34" charset="0"/>
                  <a:ea typeface="+mn-ea"/>
                  <a:cs typeface="+mn-cs"/>
                </a:rPr>
                <a:t> Service</a:t>
              </a:r>
              <a:br>
                <a:rPr lang="en-US" sz="1400" dirty="0">
                  <a:solidFill>
                    <a:srgbClr val="000000"/>
                  </a:solidFill>
                  <a:latin typeface="Tahoma" pitchFamily="34" charset="0"/>
                  <a:ea typeface="+mn-ea"/>
                  <a:cs typeface="+mn-cs"/>
                </a:rPr>
              </a:br>
              <a:r>
                <a:rPr lang="en-US" sz="1050" dirty="0">
                  <a:solidFill>
                    <a:srgbClr val="000000"/>
                  </a:solidFill>
                  <a:latin typeface="Tahoma" pitchFamily="34" charset="0"/>
                  <a:ea typeface="+mn-ea"/>
                  <a:cs typeface="+mn-cs"/>
                </a:rPr>
                <a:t>VPN, P2P Ether, VPLS, …</a:t>
              </a:r>
            </a:p>
          </p:txBody>
        </p:sp>
        <p:sp>
          <p:nvSpPr>
            <p:cNvPr id="296" name="TextBox 295"/>
            <p:cNvSpPr txBox="1"/>
            <p:nvPr/>
          </p:nvSpPr>
          <p:spPr>
            <a:xfrm>
              <a:off x="2556981" y="3872393"/>
              <a:ext cx="1361206" cy="636072"/>
            </a:xfrm>
            <a:prstGeom prst="rect">
              <a:avLst/>
            </a:prstGeom>
            <a:solidFill>
              <a:srgbClr val="FFFFFF">
                <a:alpha val="50196"/>
              </a:srgbClr>
            </a:solidFill>
          </p:spPr>
          <p:txBody>
            <a:bodyPr wrap="none" rtlCol="0">
              <a:spAutoFit/>
            </a:bodyPr>
            <a:lstStyle/>
            <a:p>
              <a:pPr defTabSz="696690">
                <a:spcBef>
                  <a:spcPct val="50000"/>
                </a:spcBef>
              </a:pPr>
              <a:r>
                <a:rPr lang="en-US" sz="1400" b="1" dirty="0">
                  <a:solidFill>
                    <a:srgbClr val="000000"/>
                  </a:solidFill>
                  <a:latin typeface="Tahoma" pitchFamily="34" charset="0"/>
                  <a:ea typeface="+mn-ea"/>
                  <a:cs typeface="+mn-cs"/>
                </a:rPr>
                <a:t>Wireless </a:t>
              </a:r>
              <a:br>
                <a:rPr lang="en-US" sz="1400" b="1" dirty="0">
                  <a:solidFill>
                    <a:srgbClr val="000000"/>
                  </a:solidFill>
                  <a:latin typeface="Tahoma" pitchFamily="34" charset="0"/>
                  <a:ea typeface="+mn-ea"/>
                  <a:cs typeface="+mn-cs"/>
                </a:rPr>
              </a:br>
              <a:r>
                <a:rPr lang="en-US" sz="1050" dirty="0">
                  <a:solidFill>
                    <a:srgbClr val="000000"/>
                  </a:solidFill>
                  <a:latin typeface="Tahoma" pitchFamily="34" charset="0"/>
                  <a:ea typeface="+mn-ea"/>
                  <a:cs typeface="+mn-cs"/>
                </a:rPr>
                <a:t>LTE, </a:t>
              </a:r>
              <a:r>
                <a:rPr lang="en-US" sz="1050" dirty="0" err="1">
                  <a:solidFill>
                    <a:srgbClr val="000000"/>
                  </a:solidFill>
                  <a:latin typeface="Tahoma" pitchFamily="34" charset="0"/>
                  <a:ea typeface="+mn-ea"/>
                  <a:cs typeface="+mn-cs"/>
                </a:rPr>
                <a:t>3G</a:t>
              </a:r>
              <a:r>
                <a:rPr lang="en-US" sz="1050" dirty="0">
                  <a:solidFill>
                    <a:srgbClr val="000000"/>
                  </a:solidFill>
                  <a:latin typeface="Tahoma" pitchFamily="34" charset="0"/>
                  <a:ea typeface="+mn-ea"/>
                  <a:cs typeface="+mn-cs"/>
                </a:rPr>
                <a:t>, …</a:t>
              </a:r>
            </a:p>
          </p:txBody>
        </p:sp>
        <p:sp>
          <p:nvSpPr>
            <p:cNvPr id="297" name="TextBox 296"/>
            <p:cNvSpPr txBox="1"/>
            <p:nvPr/>
          </p:nvSpPr>
          <p:spPr>
            <a:xfrm>
              <a:off x="4047554" y="3872393"/>
              <a:ext cx="1742561" cy="636072"/>
            </a:xfrm>
            <a:prstGeom prst="rect">
              <a:avLst/>
            </a:prstGeom>
            <a:solidFill>
              <a:srgbClr val="FFFFFF">
                <a:alpha val="50196"/>
              </a:srgbClr>
            </a:solidFill>
          </p:spPr>
          <p:txBody>
            <a:bodyPr wrap="none" rtlCol="0">
              <a:spAutoFit/>
            </a:bodyPr>
            <a:lstStyle/>
            <a:p>
              <a:pPr defTabSz="696690">
                <a:spcBef>
                  <a:spcPct val="50000"/>
                </a:spcBef>
              </a:pPr>
              <a:r>
                <a:rPr lang="en-US" sz="1400" b="1" dirty="0">
                  <a:solidFill>
                    <a:srgbClr val="000000"/>
                  </a:solidFill>
                  <a:latin typeface="Tahoma" pitchFamily="34" charset="0"/>
                  <a:ea typeface="+mn-ea"/>
                  <a:cs typeface="+mn-cs"/>
                </a:rPr>
                <a:t>Leased Lines</a:t>
              </a:r>
              <a:br>
                <a:rPr lang="en-US" sz="1400" b="1" dirty="0">
                  <a:solidFill>
                    <a:srgbClr val="000000"/>
                  </a:solidFill>
                  <a:latin typeface="Tahoma" pitchFamily="34" charset="0"/>
                  <a:ea typeface="+mn-ea"/>
                  <a:cs typeface="+mn-cs"/>
                </a:rPr>
              </a:br>
              <a:r>
                <a:rPr lang="en-US" sz="1050" b="1" dirty="0" err="1">
                  <a:solidFill>
                    <a:srgbClr val="000000"/>
                  </a:solidFill>
                  <a:latin typeface="Tahoma" pitchFamily="34" charset="0"/>
                  <a:ea typeface="+mn-ea"/>
                  <a:cs typeface="+mn-cs"/>
                </a:rPr>
                <a:t>T</a:t>
              </a:r>
              <a:r>
                <a:rPr lang="en-US" sz="1050" dirty="0" err="1">
                  <a:solidFill>
                    <a:srgbClr val="000000"/>
                  </a:solidFill>
                  <a:latin typeface="Tahoma" pitchFamily="34" charset="0"/>
                  <a:ea typeface="+mn-ea"/>
                  <a:cs typeface="+mn-cs"/>
                </a:rPr>
                <a:t>1</a:t>
              </a:r>
              <a:r>
                <a:rPr lang="en-US" sz="1050" dirty="0">
                  <a:solidFill>
                    <a:srgbClr val="000000"/>
                  </a:solidFill>
                  <a:latin typeface="Tahoma" pitchFamily="34" charset="0"/>
                  <a:ea typeface="+mn-ea"/>
                  <a:cs typeface="+mn-cs"/>
                </a:rPr>
                <a:t>, …</a:t>
              </a:r>
              <a:endParaRPr lang="en-US" sz="1400" dirty="0">
                <a:solidFill>
                  <a:srgbClr val="000000"/>
                </a:solidFill>
                <a:latin typeface="Tahoma" pitchFamily="34" charset="0"/>
                <a:ea typeface="+mn-ea"/>
                <a:cs typeface="+mn-cs"/>
              </a:endParaRPr>
            </a:p>
          </p:txBody>
        </p:sp>
        <p:sp>
          <p:nvSpPr>
            <p:cNvPr id="298" name="TextBox 297"/>
            <p:cNvSpPr txBox="1"/>
            <p:nvPr/>
          </p:nvSpPr>
          <p:spPr>
            <a:xfrm>
              <a:off x="5786977" y="3872393"/>
              <a:ext cx="1282017" cy="625812"/>
            </a:xfrm>
            <a:prstGeom prst="rect">
              <a:avLst/>
            </a:prstGeom>
            <a:solidFill>
              <a:srgbClr val="FFFFFF">
                <a:alpha val="50196"/>
              </a:srgbClr>
            </a:solidFill>
          </p:spPr>
          <p:txBody>
            <a:bodyPr wrap="none" rtlCol="0">
              <a:spAutoFit/>
            </a:bodyPr>
            <a:lstStyle/>
            <a:p>
              <a:pPr defTabSz="696690">
                <a:spcBef>
                  <a:spcPct val="50000"/>
                </a:spcBef>
              </a:pPr>
              <a:r>
                <a:rPr lang="en-US" sz="1400" b="1" dirty="0">
                  <a:solidFill>
                    <a:srgbClr val="000000"/>
                  </a:solidFill>
                  <a:latin typeface="Tahoma" pitchFamily="34" charset="0"/>
                  <a:ea typeface="+mn-ea"/>
                  <a:cs typeface="+mn-cs"/>
                </a:rPr>
                <a:t>Private</a:t>
              </a:r>
              <a:br>
                <a:rPr lang="en-US" sz="1400" b="1" dirty="0">
                  <a:solidFill>
                    <a:srgbClr val="000000"/>
                  </a:solidFill>
                  <a:latin typeface="Tahoma" pitchFamily="34" charset="0"/>
                  <a:ea typeface="+mn-ea"/>
                  <a:cs typeface="+mn-cs"/>
                </a:rPr>
              </a:br>
              <a:r>
                <a:rPr lang="en-US" sz="1050" dirty="0">
                  <a:solidFill>
                    <a:srgbClr val="000000"/>
                  </a:solidFill>
                  <a:latin typeface="Tahoma" pitchFamily="34" charset="0"/>
                  <a:ea typeface="+mn-ea"/>
                  <a:cs typeface="+mn-cs"/>
                </a:rPr>
                <a:t>PLC, GPON,…</a:t>
              </a:r>
            </a:p>
          </p:txBody>
        </p:sp>
        <p:grpSp>
          <p:nvGrpSpPr>
            <p:cNvPr id="292" name="Group 274"/>
            <p:cNvGrpSpPr/>
            <p:nvPr/>
          </p:nvGrpSpPr>
          <p:grpSpPr>
            <a:xfrm rot="5400000">
              <a:off x="2292902" y="3553669"/>
              <a:ext cx="193949" cy="318719"/>
              <a:chOff x="8257309" y="2438400"/>
              <a:chExt cx="249382" cy="166255"/>
            </a:xfrm>
          </p:grpSpPr>
          <p:cxnSp>
            <p:nvCxnSpPr>
              <p:cNvPr id="314" name="Straight Connector 313"/>
              <p:cNvCxnSpPr/>
              <p:nvPr/>
            </p:nvCxnSpPr>
            <p:spPr>
              <a:xfrm>
                <a:off x="8257309" y="2521532"/>
                <a:ext cx="24938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flipV="1">
                <a:off x="8257309" y="2438400"/>
                <a:ext cx="207818" cy="83127"/>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a:off x="8257309" y="2521528"/>
                <a:ext cx="207818" cy="83127"/>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94" name="Group 278"/>
            <p:cNvGrpSpPr/>
            <p:nvPr/>
          </p:nvGrpSpPr>
          <p:grpSpPr>
            <a:xfrm rot="5400000">
              <a:off x="3359732" y="3567519"/>
              <a:ext cx="193949" cy="318719"/>
              <a:chOff x="8257309" y="2438400"/>
              <a:chExt cx="249382" cy="166255"/>
            </a:xfrm>
          </p:grpSpPr>
          <p:cxnSp>
            <p:nvCxnSpPr>
              <p:cNvPr id="311" name="Straight Connector 310"/>
              <p:cNvCxnSpPr/>
              <p:nvPr/>
            </p:nvCxnSpPr>
            <p:spPr>
              <a:xfrm>
                <a:off x="8257309" y="2521532"/>
                <a:ext cx="24938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flipV="1">
                <a:off x="8257309" y="2438400"/>
                <a:ext cx="207818" cy="83127"/>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8257309" y="2521528"/>
                <a:ext cx="207818" cy="83127"/>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99" name="Group 282"/>
            <p:cNvGrpSpPr/>
            <p:nvPr/>
          </p:nvGrpSpPr>
          <p:grpSpPr>
            <a:xfrm rot="5400000">
              <a:off x="4606677" y="3581369"/>
              <a:ext cx="193949" cy="318719"/>
              <a:chOff x="8257309" y="2438400"/>
              <a:chExt cx="249382" cy="166255"/>
            </a:xfrm>
          </p:grpSpPr>
          <p:cxnSp>
            <p:nvCxnSpPr>
              <p:cNvPr id="308" name="Straight Connector 307"/>
              <p:cNvCxnSpPr/>
              <p:nvPr/>
            </p:nvCxnSpPr>
            <p:spPr>
              <a:xfrm>
                <a:off x="8257309" y="2521532"/>
                <a:ext cx="24938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flipV="1">
                <a:off x="8257309" y="2438400"/>
                <a:ext cx="207818" cy="83127"/>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8257309" y="2521528"/>
                <a:ext cx="207818" cy="83127"/>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00" name="Group 286"/>
            <p:cNvGrpSpPr/>
            <p:nvPr/>
          </p:nvGrpSpPr>
          <p:grpSpPr>
            <a:xfrm rot="5400000">
              <a:off x="5396355" y="3470575"/>
              <a:ext cx="290947" cy="332486"/>
              <a:chOff x="8257309" y="2438400"/>
              <a:chExt cx="249382" cy="166255"/>
            </a:xfrm>
          </p:grpSpPr>
          <p:cxnSp>
            <p:nvCxnSpPr>
              <p:cNvPr id="305" name="Straight Connector 304"/>
              <p:cNvCxnSpPr/>
              <p:nvPr/>
            </p:nvCxnSpPr>
            <p:spPr>
              <a:xfrm>
                <a:off x="8257309" y="2521532"/>
                <a:ext cx="24938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flipV="1">
                <a:off x="8257309" y="2438400"/>
                <a:ext cx="207818" cy="83127"/>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8257309" y="2521528"/>
                <a:ext cx="207818" cy="83127"/>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03" name="Rectangle 302"/>
            <p:cNvSpPr/>
            <p:nvPr/>
          </p:nvSpPr>
          <p:spPr>
            <a:xfrm>
              <a:off x="7661887" y="3759881"/>
              <a:ext cx="1496402" cy="88355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690">
                <a:spcBef>
                  <a:spcPct val="50000"/>
                </a:spcBef>
              </a:pPr>
              <a:endParaRPr lang="en-US">
                <a:solidFill>
                  <a:srgbClr val="FFFFFF"/>
                </a:solidFill>
              </a:endParaRPr>
            </a:p>
          </p:txBody>
        </p:sp>
        <p:sp>
          <p:nvSpPr>
            <p:cNvPr id="304" name="TextBox 269"/>
            <p:cNvSpPr txBox="1"/>
            <p:nvPr/>
          </p:nvSpPr>
          <p:spPr>
            <a:xfrm>
              <a:off x="7733630" y="3881756"/>
              <a:ext cx="1262096" cy="697627"/>
            </a:xfrm>
            <a:prstGeom prst="rect">
              <a:avLst/>
            </a:prstGeom>
            <a:noFill/>
          </p:spPr>
          <p:txBody>
            <a:bodyPr wrap="none" rtlCol="0">
              <a:spAutoFit/>
            </a:bodyPr>
            <a:lstStyle/>
            <a:p>
              <a:pPr defTabSz="696690">
                <a:spcBef>
                  <a:spcPct val="50000"/>
                </a:spcBef>
              </a:pPr>
              <a:r>
                <a:rPr lang="en-US" sz="1400" dirty="0">
                  <a:solidFill>
                    <a:srgbClr val="FFFFFF"/>
                  </a:solidFill>
                  <a:latin typeface="Tahoma" pitchFamily="34" charset="0"/>
                  <a:ea typeface="+mn-ea"/>
                  <a:cs typeface="+mn-cs"/>
                </a:rPr>
                <a:t>Field Area</a:t>
              </a:r>
              <a:br>
                <a:rPr lang="en-US" sz="1400" dirty="0">
                  <a:solidFill>
                    <a:srgbClr val="FFFFFF"/>
                  </a:solidFill>
                  <a:latin typeface="Tahoma" pitchFamily="34" charset="0"/>
                  <a:ea typeface="+mn-ea"/>
                  <a:cs typeface="+mn-cs"/>
                </a:rPr>
              </a:br>
              <a:r>
                <a:rPr lang="en-US" sz="1400" dirty="0">
                  <a:solidFill>
                    <a:srgbClr val="FFFFFF"/>
                  </a:solidFill>
                  <a:latin typeface="Tahoma" pitchFamily="34" charset="0"/>
                  <a:ea typeface="+mn-ea"/>
                  <a:cs typeface="+mn-cs"/>
                </a:rPr>
                <a:t>Networks</a:t>
              </a:r>
            </a:p>
          </p:txBody>
        </p:sp>
      </p:grpSp>
      <p:grpSp>
        <p:nvGrpSpPr>
          <p:cNvPr id="301" name="Group 327"/>
          <p:cNvGrpSpPr/>
          <p:nvPr/>
        </p:nvGrpSpPr>
        <p:grpSpPr>
          <a:xfrm>
            <a:off x="7364226" y="910831"/>
            <a:ext cx="1516007" cy="3814763"/>
            <a:chOff x="9386888" y="1100138"/>
            <a:chExt cx="2157412" cy="5086350"/>
          </a:xfrm>
        </p:grpSpPr>
        <p:sp>
          <p:nvSpPr>
            <p:cNvPr id="327" name="Rectangle 326"/>
            <p:cNvSpPr/>
            <p:nvPr/>
          </p:nvSpPr>
          <p:spPr bwMode="auto">
            <a:xfrm>
              <a:off x="9386888" y="1100138"/>
              <a:ext cx="2157412" cy="5086350"/>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defTabSz="696603">
                <a:spcBef>
                  <a:spcPct val="50000"/>
                </a:spcBef>
              </a:pPr>
              <a:endParaRPr lang="en-US" sz="1200">
                <a:solidFill>
                  <a:srgbClr val="FFFFFF"/>
                </a:solidFill>
                <a:latin typeface="Trebuchet MS" pitchFamily="34" charset="0"/>
                <a:ea typeface="+mn-ea"/>
                <a:cs typeface="+mn-cs"/>
              </a:endParaRPr>
            </a:p>
          </p:txBody>
        </p:sp>
        <p:sp>
          <p:nvSpPr>
            <p:cNvPr id="322" name="TextBox 321"/>
            <p:cNvSpPr txBox="1"/>
            <p:nvPr/>
          </p:nvSpPr>
          <p:spPr>
            <a:xfrm>
              <a:off x="9424226" y="1179895"/>
              <a:ext cx="1980552" cy="615553"/>
            </a:xfrm>
            <a:prstGeom prst="rect">
              <a:avLst/>
            </a:prstGeom>
            <a:noFill/>
          </p:spPr>
          <p:txBody>
            <a:bodyPr wrap="none" rtlCol="0">
              <a:spAutoFit/>
            </a:bodyPr>
            <a:lstStyle/>
            <a:p>
              <a:pPr defTabSz="696690">
                <a:spcBef>
                  <a:spcPct val="50000"/>
                </a:spcBef>
              </a:pPr>
              <a:r>
                <a:rPr lang="en-US" sz="1200" dirty="0">
                  <a:solidFill>
                    <a:srgbClr val="404040"/>
                  </a:solidFill>
                  <a:latin typeface="Trebuchet MS" pitchFamily="34" charset="0"/>
                  <a:ea typeface="+mn-ea"/>
                  <a:cs typeface="+mn-cs"/>
                </a:rPr>
                <a:t>ALL-IP (IP/MPLS)</a:t>
              </a:r>
              <a:br>
                <a:rPr lang="en-US" sz="1200" dirty="0">
                  <a:solidFill>
                    <a:srgbClr val="404040"/>
                  </a:solidFill>
                  <a:latin typeface="Trebuchet MS" pitchFamily="34" charset="0"/>
                  <a:ea typeface="+mn-ea"/>
                  <a:cs typeface="+mn-cs"/>
                </a:rPr>
              </a:br>
              <a:r>
                <a:rPr lang="en-US" sz="1200" dirty="0">
                  <a:solidFill>
                    <a:srgbClr val="404040"/>
                  </a:solidFill>
                  <a:latin typeface="Trebuchet MS" pitchFamily="34" charset="0"/>
                  <a:ea typeface="+mn-ea"/>
                  <a:cs typeface="+mn-cs"/>
                </a:rPr>
                <a:t>INFRASTRUCTURE</a:t>
              </a:r>
            </a:p>
          </p:txBody>
        </p:sp>
        <p:sp>
          <p:nvSpPr>
            <p:cNvPr id="323" name="TextBox 322"/>
            <p:cNvSpPr txBox="1"/>
            <p:nvPr/>
          </p:nvSpPr>
          <p:spPr>
            <a:xfrm>
              <a:off x="9424226" y="2038561"/>
              <a:ext cx="1877532" cy="861775"/>
            </a:xfrm>
            <a:prstGeom prst="rect">
              <a:avLst/>
            </a:prstGeom>
            <a:noFill/>
          </p:spPr>
          <p:txBody>
            <a:bodyPr wrap="none" rtlCol="0">
              <a:spAutoFit/>
            </a:bodyPr>
            <a:lstStyle/>
            <a:p>
              <a:pPr defTabSz="696690">
                <a:spcBef>
                  <a:spcPct val="50000"/>
                </a:spcBef>
              </a:pPr>
              <a:r>
                <a:rPr lang="en-US" sz="1200" dirty="0">
                  <a:solidFill>
                    <a:srgbClr val="404040"/>
                  </a:solidFill>
                  <a:latin typeface="Trebuchet MS" pitchFamily="34" charset="0"/>
                  <a:ea typeface="+mn-ea"/>
                  <a:cs typeface="+mn-cs"/>
                </a:rPr>
                <a:t>SUPPORT OF</a:t>
              </a:r>
              <a:br>
                <a:rPr lang="en-US" sz="1200" dirty="0">
                  <a:solidFill>
                    <a:srgbClr val="404040"/>
                  </a:solidFill>
                  <a:latin typeface="Trebuchet MS" pitchFamily="34" charset="0"/>
                  <a:ea typeface="+mn-ea"/>
                  <a:cs typeface="+mn-cs"/>
                </a:rPr>
              </a:br>
              <a:r>
                <a:rPr lang="en-US" sz="1200" dirty="0">
                  <a:solidFill>
                    <a:srgbClr val="404040"/>
                  </a:solidFill>
                  <a:latin typeface="Trebuchet MS" pitchFamily="34" charset="0"/>
                  <a:ea typeface="+mn-ea"/>
                  <a:cs typeface="+mn-cs"/>
                </a:rPr>
                <a:t>LEGACY APPS</a:t>
              </a:r>
              <a:br>
                <a:rPr lang="en-US" sz="1200" dirty="0">
                  <a:solidFill>
                    <a:srgbClr val="404040"/>
                  </a:solidFill>
                  <a:latin typeface="Trebuchet MS" pitchFamily="34" charset="0"/>
                  <a:ea typeface="+mn-ea"/>
                  <a:cs typeface="+mn-cs"/>
                </a:rPr>
              </a:br>
              <a:r>
                <a:rPr lang="en-US" sz="1200" dirty="0">
                  <a:solidFill>
                    <a:srgbClr val="404040"/>
                  </a:solidFill>
                  <a:latin typeface="Trebuchet MS" pitchFamily="34" charset="0"/>
                  <a:ea typeface="+mn-ea"/>
                  <a:cs typeface="+mn-cs"/>
                </a:rPr>
                <a:t>AND INTERFACES</a:t>
              </a:r>
            </a:p>
          </p:txBody>
        </p:sp>
        <p:sp>
          <p:nvSpPr>
            <p:cNvPr id="324" name="TextBox 323"/>
            <p:cNvSpPr txBox="1"/>
            <p:nvPr/>
          </p:nvSpPr>
          <p:spPr>
            <a:xfrm>
              <a:off x="9424226" y="3755894"/>
              <a:ext cx="1261968" cy="861775"/>
            </a:xfrm>
            <a:prstGeom prst="rect">
              <a:avLst/>
            </a:prstGeom>
            <a:noFill/>
          </p:spPr>
          <p:txBody>
            <a:bodyPr wrap="none" rtlCol="0">
              <a:spAutoFit/>
            </a:bodyPr>
            <a:lstStyle/>
            <a:p>
              <a:pPr defTabSz="696690">
                <a:spcBef>
                  <a:spcPct val="50000"/>
                </a:spcBef>
              </a:pPr>
              <a:r>
                <a:rPr lang="en-US" sz="1200" dirty="0">
                  <a:solidFill>
                    <a:srgbClr val="404040"/>
                  </a:solidFill>
                  <a:latin typeface="Trebuchet MS" pitchFamily="34" charset="0"/>
                  <a:ea typeface="+mn-ea"/>
                  <a:cs typeface="+mn-cs"/>
                </a:rPr>
                <a:t>MULTIPLE</a:t>
              </a:r>
              <a:br>
                <a:rPr lang="en-US" sz="1200" dirty="0">
                  <a:solidFill>
                    <a:srgbClr val="404040"/>
                  </a:solidFill>
                  <a:latin typeface="Trebuchet MS" pitchFamily="34" charset="0"/>
                  <a:ea typeface="+mn-ea"/>
                  <a:cs typeface="+mn-cs"/>
                </a:rPr>
              </a:br>
              <a:r>
                <a:rPr lang="en-US" sz="1200" dirty="0">
                  <a:solidFill>
                    <a:srgbClr val="404040"/>
                  </a:solidFill>
                  <a:latin typeface="Trebuchet MS" pitchFamily="34" charset="0"/>
                  <a:ea typeface="+mn-ea"/>
                  <a:cs typeface="+mn-cs"/>
                </a:rPr>
                <a:t>LAST-MILE</a:t>
              </a:r>
              <a:br>
                <a:rPr lang="en-US" sz="1200" dirty="0">
                  <a:solidFill>
                    <a:srgbClr val="404040"/>
                  </a:solidFill>
                  <a:latin typeface="Trebuchet MS" pitchFamily="34" charset="0"/>
                  <a:ea typeface="+mn-ea"/>
                  <a:cs typeface="+mn-cs"/>
                </a:rPr>
              </a:br>
              <a:r>
                <a:rPr lang="en-US" sz="1200" dirty="0">
                  <a:solidFill>
                    <a:srgbClr val="404040"/>
                  </a:solidFill>
                  <a:latin typeface="Trebuchet MS" pitchFamily="34" charset="0"/>
                  <a:ea typeface="+mn-ea"/>
                  <a:cs typeface="+mn-cs"/>
                </a:rPr>
                <a:t>OPTIONS</a:t>
              </a:r>
            </a:p>
          </p:txBody>
        </p:sp>
        <p:sp>
          <p:nvSpPr>
            <p:cNvPr id="325" name="TextBox 324"/>
            <p:cNvSpPr txBox="1"/>
            <p:nvPr/>
          </p:nvSpPr>
          <p:spPr>
            <a:xfrm>
              <a:off x="9424226" y="4891558"/>
              <a:ext cx="1998802" cy="1107996"/>
            </a:xfrm>
            <a:prstGeom prst="rect">
              <a:avLst/>
            </a:prstGeom>
            <a:noFill/>
          </p:spPr>
          <p:txBody>
            <a:bodyPr wrap="none" rtlCol="0">
              <a:spAutoFit/>
            </a:bodyPr>
            <a:lstStyle/>
            <a:p>
              <a:pPr defTabSz="696690">
                <a:spcBef>
                  <a:spcPct val="50000"/>
                </a:spcBef>
              </a:pPr>
              <a:r>
                <a:rPr lang="en-US" sz="1200" dirty="0">
                  <a:solidFill>
                    <a:srgbClr val="404040"/>
                  </a:solidFill>
                  <a:latin typeface="Trebuchet MS" pitchFamily="34" charset="0"/>
                  <a:ea typeface="+mn-ea"/>
                  <a:cs typeface="+mn-cs"/>
                </a:rPr>
                <a:t>MISSION-CRITICAL</a:t>
              </a:r>
              <a:br>
                <a:rPr lang="en-US" sz="1200" dirty="0">
                  <a:solidFill>
                    <a:srgbClr val="404040"/>
                  </a:solidFill>
                  <a:latin typeface="Trebuchet MS" pitchFamily="34" charset="0"/>
                  <a:ea typeface="+mn-ea"/>
                  <a:cs typeface="+mn-cs"/>
                </a:rPr>
              </a:br>
              <a:r>
                <a:rPr lang="en-US" sz="1200" dirty="0">
                  <a:solidFill>
                    <a:srgbClr val="404040"/>
                  </a:solidFill>
                  <a:latin typeface="Trebuchet MS" pitchFamily="34" charset="0"/>
                  <a:ea typeface="+mn-ea"/>
                  <a:cs typeface="+mn-cs"/>
                </a:rPr>
                <a:t>PERFORMANCE,</a:t>
              </a:r>
              <a:br>
                <a:rPr lang="en-US" sz="1200" dirty="0">
                  <a:solidFill>
                    <a:srgbClr val="404040"/>
                  </a:solidFill>
                  <a:latin typeface="Trebuchet MS" pitchFamily="34" charset="0"/>
                  <a:ea typeface="+mn-ea"/>
                  <a:cs typeface="+mn-cs"/>
                </a:rPr>
              </a:br>
              <a:r>
                <a:rPr lang="en-US" sz="1200" dirty="0">
                  <a:solidFill>
                    <a:srgbClr val="404040"/>
                  </a:solidFill>
                  <a:latin typeface="Trebuchet MS" pitchFamily="34" charset="0"/>
                  <a:ea typeface="+mn-ea"/>
                  <a:cs typeface="+mn-cs"/>
                </a:rPr>
                <a:t>RELIABILITY,</a:t>
              </a:r>
              <a:br>
                <a:rPr lang="en-US" sz="1200" dirty="0">
                  <a:solidFill>
                    <a:srgbClr val="404040"/>
                  </a:solidFill>
                  <a:latin typeface="Trebuchet MS" pitchFamily="34" charset="0"/>
                  <a:ea typeface="+mn-ea"/>
                  <a:cs typeface="+mn-cs"/>
                </a:rPr>
              </a:br>
              <a:r>
                <a:rPr lang="en-US" sz="1200" dirty="0">
                  <a:solidFill>
                    <a:srgbClr val="404040"/>
                  </a:solidFill>
                  <a:latin typeface="Trebuchet MS" pitchFamily="34" charset="0"/>
                  <a:ea typeface="+mn-ea"/>
                  <a:cs typeface="+mn-cs"/>
                </a:rPr>
                <a:t>SECURITY</a:t>
              </a:r>
            </a:p>
          </p:txBody>
        </p:sp>
        <p:sp>
          <p:nvSpPr>
            <p:cNvPr id="326" name="TextBox 325"/>
            <p:cNvSpPr txBox="1"/>
            <p:nvPr/>
          </p:nvSpPr>
          <p:spPr>
            <a:xfrm>
              <a:off x="9424226" y="3174226"/>
              <a:ext cx="1480965" cy="369332"/>
            </a:xfrm>
            <a:prstGeom prst="rect">
              <a:avLst/>
            </a:prstGeom>
            <a:noFill/>
          </p:spPr>
          <p:txBody>
            <a:bodyPr wrap="none" rtlCol="0">
              <a:spAutoFit/>
            </a:bodyPr>
            <a:lstStyle/>
            <a:p>
              <a:pPr defTabSz="696690">
                <a:spcBef>
                  <a:spcPct val="50000"/>
                </a:spcBef>
              </a:pPr>
              <a:r>
                <a:rPr lang="en-US" sz="1200" dirty="0">
                  <a:solidFill>
                    <a:srgbClr val="404040"/>
                  </a:solidFill>
                  <a:latin typeface="Trebuchet MS" pitchFamily="34" charset="0"/>
                  <a:ea typeface="+mn-ea"/>
                  <a:cs typeface="+mn-cs"/>
                </a:rPr>
                <a:t>SCALABILITY</a:t>
              </a:r>
            </a:p>
          </p:txBody>
        </p:sp>
      </p:grpSp>
      <p:sp>
        <p:nvSpPr>
          <p:cNvPr id="331" name="Footer Placeholder 1"/>
          <p:cNvSpPr>
            <a:spLocks noGrp="1"/>
          </p:cNvSpPr>
          <p:nvPr/>
        </p:nvSpPr>
        <p:spPr>
          <a:xfrm>
            <a:off x="2417800" y="4809250"/>
            <a:ext cx="2581200" cy="122400"/>
          </a:xfrm>
          <a:prstGeom prst="rect">
            <a:avLst/>
          </a:prstGeom>
        </p:spPr>
        <p:txBody>
          <a:bodyPr vert="horz" lIns="0" tIns="0" rIns="0" bIns="0" rtlCol="0" anchor="b"/>
          <a:lstStyle>
            <a:defPPr>
              <a:defRPr lang="en-GB"/>
            </a:defPPr>
            <a:lvl1pPr algn="l" defTabSz="457200" rtl="0" fontAlgn="base">
              <a:spcBef>
                <a:spcPct val="0"/>
              </a:spcBef>
              <a:spcAft>
                <a:spcPct val="0"/>
              </a:spcAft>
              <a:defRPr sz="800" kern="1200">
                <a:solidFill>
                  <a:schemeClr val="bg1"/>
                </a:solidFill>
                <a:latin typeface="+mn-lt"/>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r>
              <a:rPr lang="en-US" dirty="0">
                <a:solidFill>
                  <a:schemeClr val="tx2"/>
                </a:solidFill>
                <a:cs typeface="Arial" panose="020B0604020202020204" pitchFamily="34" charset="0"/>
              </a:rPr>
              <a:t>Proprietary</a:t>
            </a:r>
          </a:p>
        </p:txBody>
      </p:sp>
      <p:pic>
        <p:nvPicPr>
          <p:cNvPr id="332" name="Picture 331">
            <a:extLst>
              <a:ext uri="{FF2B5EF4-FFF2-40B4-BE49-F238E27FC236}">
                <a16:creationId xmlns:a16="http://schemas.microsoft.com/office/drawing/2014/main" id="{080DA4E9-CA65-45F9-A650-DC1CEE6A2D4D}"/>
              </a:ext>
            </a:extLst>
          </p:cNvPr>
          <p:cNvPicPr>
            <a:picLocks noChangeAspect="1"/>
          </p:cNvPicPr>
          <p:nvPr/>
        </p:nvPicPr>
        <p:blipFill>
          <a:blip r:embed="rId10"/>
          <a:stretch>
            <a:fillRect/>
          </a:stretch>
        </p:blipFill>
        <p:spPr>
          <a:xfrm>
            <a:off x="6579993" y="106108"/>
            <a:ext cx="2317521" cy="869984"/>
          </a:xfrm>
          <a:prstGeom prst="rect">
            <a:avLst/>
          </a:prstGeom>
        </p:spPr>
      </p:pic>
      <p:sp>
        <p:nvSpPr>
          <p:cNvPr id="333" name="Rectangle 332">
            <a:extLst>
              <a:ext uri="{FF2B5EF4-FFF2-40B4-BE49-F238E27FC236}">
                <a16:creationId xmlns:a16="http://schemas.microsoft.com/office/drawing/2014/main" id="{166D21D4-A3E5-4801-944E-E52CC6337FF4}"/>
              </a:ext>
            </a:extLst>
          </p:cNvPr>
          <p:cNvSpPr/>
          <p:nvPr/>
        </p:nvSpPr>
        <p:spPr>
          <a:xfrm>
            <a:off x="6504767" y="400050"/>
            <a:ext cx="2486833" cy="279249"/>
          </a:xfrm>
          <a:prstGeom prst="rect">
            <a:avLst/>
          </a:prstGeom>
          <a:solidFill>
            <a:srgbClr val="00C9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US" sz="1200" dirty="0">
              <a:solidFill>
                <a:schemeClr val="bg1"/>
              </a:solidFill>
              <a:latin typeface="Nokia Pure Text Light" panose="020B0403020202020204" pitchFamily="34" charset="0"/>
              <a:ea typeface="Nokia Pure Text Light" panose="020B0403020202020204" pitchFamily="34" charset="0"/>
            </a:endParaRPr>
          </a:p>
        </p:txBody>
      </p:sp>
    </p:spTree>
    <p:extLst>
      <p:ext uri="{BB962C8B-B14F-4D97-AF65-F5344CB8AC3E}">
        <p14:creationId xmlns:p14="http://schemas.microsoft.com/office/powerpoint/2010/main" val="312544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48C7D5A4-79DD-4575-B34D-94850F5EF889}"/>
              </a:ext>
            </a:extLst>
          </p:cNvPr>
          <p:cNvSpPr>
            <a:spLocks noGrp="1"/>
          </p:cNvSpPr>
          <p:nvPr>
            <p:ph type="title"/>
          </p:nvPr>
        </p:nvSpPr>
        <p:spPr/>
        <p:txBody>
          <a:bodyPr/>
          <a:lstStyle/>
          <a:p>
            <a:r>
              <a:rPr lang="en-US" dirty="0"/>
              <a:t>Digital Value Platforms</a:t>
            </a:r>
          </a:p>
        </p:txBody>
      </p:sp>
      <p:sp>
        <p:nvSpPr>
          <p:cNvPr id="2" name="Text Placeholder 1">
            <a:extLst>
              <a:ext uri="{FF2B5EF4-FFF2-40B4-BE49-F238E27FC236}">
                <a16:creationId xmlns:a16="http://schemas.microsoft.com/office/drawing/2014/main" id="{802BB8E5-B6FE-4274-8207-0AFA4AEA0028}"/>
              </a:ext>
            </a:extLst>
          </p:cNvPr>
          <p:cNvSpPr>
            <a:spLocks noGrp="1"/>
          </p:cNvSpPr>
          <p:nvPr>
            <p:ph type="body" sz="quarter" idx="10"/>
          </p:nvPr>
        </p:nvSpPr>
        <p:spPr/>
        <p:txBody>
          <a:bodyPr/>
          <a:lstStyle/>
          <a:p>
            <a:r>
              <a:rPr lang="en-US" dirty="0"/>
              <a:t>Analytics, AI-enabled</a:t>
            </a:r>
          </a:p>
        </p:txBody>
      </p:sp>
      <p:cxnSp>
        <p:nvCxnSpPr>
          <p:cNvPr id="4" name="Straight Arrow Connector 3">
            <a:extLst>
              <a:ext uri="{FF2B5EF4-FFF2-40B4-BE49-F238E27FC236}">
                <a16:creationId xmlns:a16="http://schemas.microsoft.com/office/drawing/2014/main" id="{D48ECD0C-8BD2-4FA6-8FB0-405A1B45FB7A}"/>
              </a:ext>
            </a:extLst>
          </p:cNvPr>
          <p:cNvCxnSpPr/>
          <p:nvPr/>
        </p:nvCxnSpPr>
        <p:spPr>
          <a:xfrm>
            <a:off x="2256752" y="1549069"/>
            <a:ext cx="0" cy="224839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89FAD7F-B6F2-4D30-B957-0BDBF5F73863}"/>
              </a:ext>
            </a:extLst>
          </p:cNvPr>
          <p:cNvSpPr/>
          <p:nvPr/>
        </p:nvSpPr>
        <p:spPr>
          <a:xfrm>
            <a:off x="1856993" y="3102129"/>
            <a:ext cx="1089583" cy="4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US" sz="1200" dirty="0">
              <a:solidFill>
                <a:schemeClr val="bg1"/>
              </a:solidFill>
              <a:latin typeface="Nokia Pure Text Light" panose="020B0403020202020204" pitchFamily="34" charset="0"/>
              <a:ea typeface="Nokia Pure Text Light" panose="020B0403020202020204" pitchFamily="34" charset="0"/>
            </a:endParaRPr>
          </a:p>
        </p:txBody>
      </p:sp>
      <p:sp>
        <p:nvSpPr>
          <p:cNvPr id="6" name="Rectangle 5">
            <a:extLst>
              <a:ext uri="{FF2B5EF4-FFF2-40B4-BE49-F238E27FC236}">
                <a16:creationId xmlns:a16="http://schemas.microsoft.com/office/drawing/2014/main" id="{845E34B6-F3DD-414C-8724-74775AACB389}"/>
              </a:ext>
            </a:extLst>
          </p:cNvPr>
          <p:cNvSpPr/>
          <p:nvPr/>
        </p:nvSpPr>
        <p:spPr>
          <a:xfrm>
            <a:off x="1833758" y="1688636"/>
            <a:ext cx="1089583" cy="4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US" sz="1200" dirty="0">
              <a:solidFill>
                <a:schemeClr val="tx1"/>
              </a:solidFill>
              <a:latin typeface="Nokia Pure Text Light" panose="020B0403020202020204" pitchFamily="34" charset="0"/>
              <a:ea typeface="Nokia Pure Text Light" panose="020B0403020202020204" pitchFamily="34" charset="0"/>
            </a:endParaRPr>
          </a:p>
        </p:txBody>
      </p:sp>
      <p:graphicFrame>
        <p:nvGraphicFramePr>
          <p:cNvPr id="7" name="Table 6">
            <a:extLst>
              <a:ext uri="{FF2B5EF4-FFF2-40B4-BE49-F238E27FC236}">
                <a16:creationId xmlns:a16="http://schemas.microsoft.com/office/drawing/2014/main" id="{1DFB0CBD-94FF-4926-88EE-A1018F404BC7}"/>
              </a:ext>
            </a:extLst>
          </p:cNvPr>
          <p:cNvGraphicFramePr>
            <a:graphicFrameLocks noGrp="1"/>
          </p:cNvGraphicFramePr>
          <p:nvPr>
            <p:extLst/>
          </p:nvPr>
        </p:nvGraphicFramePr>
        <p:xfrm>
          <a:off x="3417670" y="1325598"/>
          <a:ext cx="2919122" cy="2675860"/>
        </p:xfrm>
        <a:graphic>
          <a:graphicData uri="http://schemas.openxmlformats.org/drawingml/2006/table">
            <a:tbl>
              <a:tblPr>
                <a:tableStyleId>{BC89EF96-8CEA-46FF-86C4-4CE0E7609802}</a:tableStyleId>
              </a:tblPr>
              <a:tblGrid>
                <a:gridCol w="1459561">
                  <a:extLst>
                    <a:ext uri="{9D8B030D-6E8A-4147-A177-3AD203B41FA5}">
                      <a16:colId xmlns:a16="http://schemas.microsoft.com/office/drawing/2014/main" val="4196044781"/>
                    </a:ext>
                  </a:extLst>
                </a:gridCol>
                <a:gridCol w="1459561">
                  <a:extLst>
                    <a:ext uri="{9D8B030D-6E8A-4147-A177-3AD203B41FA5}">
                      <a16:colId xmlns:a16="http://schemas.microsoft.com/office/drawing/2014/main" val="961450942"/>
                    </a:ext>
                  </a:extLst>
                </a:gridCol>
              </a:tblGrid>
              <a:tr h="1337930">
                <a:tc>
                  <a:txBody>
                    <a:bodyPr/>
                    <a:lstStyle/>
                    <a:p>
                      <a:endParaRPr lang="en-US" sz="1600" dirty="0">
                        <a:highlight>
                          <a:srgbClr val="FFFF00"/>
                        </a:highlight>
                      </a:endParaRPr>
                    </a:p>
                  </a:txBody>
                  <a:tcPr marL="81087" marR="81087" marT="40543" marB="40543">
                    <a:lnL w="2857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chemeClr val="bg2"/>
                    </a:solidFill>
                  </a:tcPr>
                </a:tc>
                <a:tc>
                  <a:txBody>
                    <a:bodyPr/>
                    <a:lstStyle/>
                    <a:p>
                      <a:endParaRPr lang="en-US" sz="1600" dirty="0">
                        <a:highlight>
                          <a:srgbClr val="FFFF00"/>
                        </a:highlight>
                      </a:endParaRPr>
                    </a:p>
                  </a:txBody>
                  <a:tcPr marL="81087" marR="81087" marT="40543" marB="40543">
                    <a:lnL w="9525"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chemeClr val="bg2"/>
                    </a:solidFill>
                  </a:tcPr>
                </a:tc>
                <a:extLst>
                  <a:ext uri="{0D108BD9-81ED-4DB2-BD59-A6C34878D82A}">
                    <a16:rowId xmlns:a16="http://schemas.microsoft.com/office/drawing/2014/main" val="2674961670"/>
                  </a:ext>
                </a:extLst>
              </a:tr>
              <a:tr h="1337930">
                <a:tc>
                  <a:txBody>
                    <a:bodyPr/>
                    <a:lstStyle/>
                    <a:p>
                      <a:endParaRPr lang="en-US" sz="1600" dirty="0">
                        <a:highlight>
                          <a:srgbClr val="FFFF00"/>
                        </a:highlight>
                      </a:endParaRPr>
                    </a:p>
                  </a:txBody>
                  <a:tcPr marL="81087" marR="81087" marT="40543" marB="40543">
                    <a:lnL w="2857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endParaRPr lang="en-US" sz="1600" dirty="0">
                        <a:highlight>
                          <a:srgbClr val="FFFF00"/>
                        </a:highlight>
                      </a:endParaRPr>
                    </a:p>
                  </a:txBody>
                  <a:tcPr marL="81087" marR="81087" marT="40543" marB="40543">
                    <a:lnL w="9525"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332006911"/>
                  </a:ext>
                </a:extLst>
              </a:tr>
            </a:tbl>
          </a:graphicData>
        </a:graphic>
      </p:graphicFrame>
      <p:sp>
        <p:nvSpPr>
          <p:cNvPr id="8" name="Right Triangle 7">
            <a:extLst>
              <a:ext uri="{FF2B5EF4-FFF2-40B4-BE49-F238E27FC236}">
                <a16:creationId xmlns:a16="http://schemas.microsoft.com/office/drawing/2014/main" id="{7530CE80-C466-468E-9F43-090CA17B24BD}"/>
              </a:ext>
            </a:extLst>
          </p:cNvPr>
          <p:cNvSpPr/>
          <p:nvPr/>
        </p:nvSpPr>
        <p:spPr>
          <a:xfrm>
            <a:off x="3400446" y="2680169"/>
            <a:ext cx="2919122" cy="1337931"/>
          </a:xfrm>
          <a:prstGeom prst="rtTriangl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US" sz="1200" dirty="0">
              <a:solidFill>
                <a:schemeClr val="bg1"/>
              </a:solidFill>
              <a:latin typeface="Nokia Pure Text Light" panose="020B0403020202020204" pitchFamily="34" charset="0"/>
              <a:ea typeface="Nokia Pure Text Light" panose="020B0403020202020204" pitchFamily="34" charset="0"/>
            </a:endParaRPr>
          </a:p>
        </p:txBody>
      </p:sp>
      <p:sp>
        <p:nvSpPr>
          <p:cNvPr id="9" name="Right Triangle 8">
            <a:extLst>
              <a:ext uri="{FF2B5EF4-FFF2-40B4-BE49-F238E27FC236}">
                <a16:creationId xmlns:a16="http://schemas.microsoft.com/office/drawing/2014/main" id="{94A8CAEE-AF31-40EC-BE3F-EEF6F0B5F760}"/>
              </a:ext>
            </a:extLst>
          </p:cNvPr>
          <p:cNvSpPr/>
          <p:nvPr/>
        </p:nvSpPr>
        <p:spPr>
          <a:xfrm flipV="1">
            <a:off x="3429279" y="1310993"/>
            <a:ext cx="2919122" cy="1337931"/>
          </a:xfrm>
          <a:prstGeom prst="rtTriangle">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US" sz="1200" dirty="0">
              <a:solidFill>
                <a:schemeClr val="bg1"/>
              </a:solidFill>
              <a:latin typeface="Nokia Pure Text Light" panose="020B0403020202020204" pitchFamily="34" charset="0"/>
              <a:ea typeface="Nokia Pure Text Light" panose="020B0403020202020204" pitchFamily="34" charset="0"/>
            </a:endParaRPr>
          </a:p>
        </p:txBody>
      </p:sp>
      <p:sp>
        <p:nvSpPr>
          <p:cNvPr id="10" name="Isosceles Triangle 10">
            <a:extLst>
              <a:ext uri="{FF2B5EF4-FFF2-40B4-BE49-F238E27FC236}">
                <a16:creationId xmlns:a16="http://schemas.microsoft.com/office/drawing/2014/main" id="{BB49C99E-092F-4391-B93C-04687F9718B2}"/>
              </a:ext>
            </a:extLst>
          </p:cNvPr>
          <p:cNvSpPr/>
          <p:nvPr/>
        </p:nvSpPr>
        <p:spPr>
          <a:xfrm rot="16200000">
            <a:off x="3509855" y="1200909"/>
            <a:ext cx="2716566" cy="2936734"/>
          </a:xfrm>
          <a:prstGeom prst="triangle">
            <a:avLst>
              <a:gd name="adj" fmla="val 50624"/>
            </a:avLst>
          </a:prstGeom>
          <a:solidFill>
            <a:schemeClr val="tx2">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endParaRPr lang="en-US" sz="1200" dirty="0">
              <a:solidFill>
                <a:schemeClr val="bg1"/>
              </a:solidFill>
              <a:latin typeface="Nokia Pure Text Light" panose="020B0403020202020204" pitchFamily="34" charset="0"/>
              <a:ea typeface="Nokia Pure Text Light" panose="020B0403020202020204" pitchFamily="34" charset="0"/>
            </a:endParaRPr>
          </a:p>
        </p:txBody>
      </p:sp>
      <p:sp>
        <p:nvSpPr>
          <p:cNvPr id="11" name="TextBox 10">
            <a:extLst>
              <a:ext uri="{FF2B5EF4-FFF2-40B4-BE49-F238E27FC236}">
                <a16:creationId xmlns:a16="http://schemas.microsoft.com/office/drawing/2014/main" id="{E9636553-A09A-4591-9F20-729B83112CA6}"/>
              </a:ext>
            </a:extLst>
          </p:cNvPr>
          <p:cNvSpPr txBox="1"/>
          <p:nvPr/>
        </p:nvSpPr>
        <p:spPr>
          <a:xfrm>
            <a:off x="3487740" y="3636995"/>
            <a:ext cx="1295571" cy="360850"/>
          </a:xfrm>
          <a:prstGeom prst="rect">
            <a:avLst/>
          </a:prstGeom>
          <a:noFill/>
        </p:spPr>
        <p:txBody>
          <a:bodyPr wrap="square" lIns="72000" tIns="72000" rIns="72000" bIns="72000" rtlCol="0">
            <a:spAutoFit/>
          </a:bodyPr>
          <a:lstStyle/>
          <a:p>
            <a:pPr defTabSz="360000">
              <a:spcAft>
                <a:spcPts val="600"/>
              </a:spcAft>
              <a:tabLst>
                <a:tab pos="360000" algn="l"/>
              </a:tabLst>
            </a:pPr>
            <a:r>
              <a:rPr lang="en-US" sz="1400" dirty="0">
                <a:solidFill>
                  <a:schemeClr val="bg1"/>
                </a:solidFill>
                <a:ea typeface="Nokia Pure Text Light" charset="0"/>
                <a:cs typeface="Nokia Pure Text Light" charset="0"/>
              </a:rPr>
              <a:t>HI</a:t>
            </a:r>
          </a:p>
        </p:txBody>
      </p:sp>
      <p:sp>
        <p:nvSpPr>
          <p:cNvPr id="12" name="TextBox 11">
            <a:extLst>
              <a:ext uri="{FF2B5EF4-FFF2-40B4-BE49-F238E27FC236}">
                <a16:creationId xmlns:a16="http://schemas.microsoft.com/office/drawing/2014/main" id="{45F2F8AA-017E-481E-95D9-26DD1E8E932B}"/>
              </a:ext>
            </a:extLst>
          </p:cNvPr>
          <p:cNvSpPr txBox="1"/>
          <p:nvPr/>
        </p:nvSpPr>
        <p:spPr>
          <a:xfrm>
            <a:off x="3507816" y="1345796"/>
            <a:ext cx="1295571" cy="360850"/>
          </a:xfrm>
          <a:prstGeom prst="rect">
            <a:avLst/>
          </a:prstGeom>
          <a:noFill/>
        </p:spPr>
        <p:txBody>
          <a:bodyPr wrap="square" lIns="72000" tIns="72000" rIns="72000" bIns="72000" rtlCol="0">
            <a:spAutoFit/>
          </a:bodyPr>
          <a:lstStyle/>
          <a:p>
            <a:pPr defTabSz="360000">
              <a:spcAft>
                <a:spcPts val="600"/>
              </a:spcAft>
              <a:tabLst>
                <a:tab pos="360000" algn="l"/>
              </a:tabLst>
            </a:pPr>
            <a:r>
              <a:rPr lang="en-US" sz="1400" dirty="0">
                <a:solidFill>
                  <a:schemeClr val="bg1"/>
                </a:solidFill>
                <a:ea typeface="Nokia Pure Text Light" charset="0"/>
                <a:cs typeface="Nokia Pure Text Light" charset="0"/>
              </a:rPr>
              <a:t>AI</a:t>
            </a:r>
          </a:p>
        </p:txBody>
      </p:sp>
      <p:sp>
        <p:nvSpPr>
          <p:cNvPr id="13" name="TextBox 12">
            <a:extLst>
              <a:ext uri="{FF2B5EF4-FFF2-40B4-BE49-F238E27FC236}">
                <a16:creationId xmlns:a16="http://schemas.microsoft.com/office/drawing/2014/main" id="{94CE5D64-D120-4377-9430-B529EC8906F9}"/>
              </a:ext>
            </a:extLst>
          </p:cNvPr>
          <p:cNvSpPr txBox="1"/>
          <p:nvPr/>
        </p:nvSpPr>
        <p:spPr>
          <a:xfrm>
            <a:off x="1413610" y="1708677"/>
            <a:ext cx="1689421" cy="514738"/>
          </a:xfrm>
          <a:prstGeom prst="rect">
            <a:avLst/>
          </a:prstGeom>
          <a:solidFill>
            <a:schemeClr val="bg1"/>
          </a:solidFill>
        </p:spPr>
        <p:txBody>
          <a:bodyPr wrap="square" lIns="72000" tIns="72000" rIns="72000" bIns="72000" rtlCol="0">
            <a:spAutoFit/>
          </a:bodyPr>
          <a:lstStyle/>
          <a:p>
            <a:pPr algn="ctr" defTabSz="360000">
              <a:tabLst>
                <a:tab pos="360000" algn="l"/>
              </a:tabLst>
            </a:pPr>
            <a:r>
              <a:rPr lang="en-US" sz="1200" dirty="0">
                <a:ea typeface="Nokia Pure Text Light" charset="0"/>
                <a:cs typeface="Nokia Pure Text Light" charset="0"/>
              </a:rPr>
              <a:t>High data scale</a:t>
            </a:r>
          </a:p>
          <a:p>
            <a:pPr algn="ctr" defTabSz="360000">
              <a:tabLst>
                <a:tab pos="360000" algn="l"/>
              </a:tabLst>
            </a:pPr>
            <a:r>
              <a:rPr lang="en-US" sz="1200" dirty="0">
                <a:ea typeface="Nokia Pure Text Light" charset="0"/>
                <a:cs typeface="Nokia Pure Text Light" charset="0"/>
              </a:rPr>
              <a:t>Low knowledge scale</a:t>
            </a:r>
          </a:p>
        </p:txBody>
      </p:sp>
      <p:sp>
        <p:nvSpPr>
          <p:cNvPr id="14" name="TextBox 13">
            <a:extLst>
              <a:ext uri="{FF2B5EF4-FFF2-40B4-BE49-F238E27FC236}">
                <a16:creationId xmlns:a16="http://schemas.microsoft.com/office/drawing/2014/main" id="{EDF2DB53-5AED-47E9-9D08-96F39E1DE273}"/>
              </a:ext>
            </a:extLst>
          </p:cNvPr>
          <p:cNvSpPr txBox="1"/>
          <p:nvPr/>
        </p:nvSpPr>
        <p:spPr>
          <a:xfrm>
            <a:off x="1410472" y="3122170"/>
            <a:ext cx="1692560" cy="514738"/>
          </a:xfrm>
          <a:prstGeom prst="rect">
            <a:avLst/>
          </a:prstGeom>
          <a:solidFill>
            <a:schemeClr val="bg1"/>
          </a:solidFill>
        </p:spPr>
        <p:txBody>
          <a:bodyPr wrap="square" lIns="72000" tIns="72000" rIns="72000" bIns="72000" rtlCol="0">
            <a:spAutoFit/>
          </a:bodyPr>
          <a:lstStyle/>
          <a:p>
            <a:pPr algn="ctr" defTabSz="360000">
              <a:tabLst>
                <a:tab pos="360000" algn="l"/>
              </a:tabLst>
            </a:pPr>
            <a:r>
              <a:rPr lang="en-US" sz="1200" dirty="0">
                <a:cs typeface="Arial" panose="020B0604020202020204" pitchFamily="34" charset="0"/>
              </a:rPr>
              <a:t>Low data scale</a:t>
            </a:r>
          </a:p>
          <a:p>
            <a:pPr algn="ctr" defTabSz="360000">
              <a:tabLst>
                <a:tab pos="360000" algn="l"/>
              </a:tabLst>
            </a:pPr>
            <a:r>
              <a:rPr lang="en-US" sz="1200" dirty="0">
                <a:cs typeface="Arial" panose="020B0604020202020204" pitchFamily="34" charset="0"/>
              </a:rPr>
              <a:t>High knowledge scale</a:t>
            </a:r>
          </a:p>
        </p:txBody>
      </p:sp>
      <p:sp>
        <p:nvSpPr>
          <p:cNvPr id="15" name="TextBox 14">
            <a:extLst>
              <a:ext uri="{FF2B5EF4-FFF2-40B4-BE49-F238E27FC236}">
                <a16:creationId xmlns:a16="http://schemas.microsoft.com/office/drawing/2014/main" id="{445F8FCB-0D6D-4683-B68C-5735A39FC680}"/>
              </a:ext>
            </a:extLst>
          </p:cNvPr>
          <p:cNvSpPr txBox="1"/>
          <p:nvPr/>
        </p:nvSpPr>
        <p:spPr>
          <a:xfrm>
            <a:off x="1728579" y="2491023"/>
            <a:ext cx="1169010" cy="360850"/>
          </a:xfrm>
          <a:prstGeom prst="rect">
            <a:avLst/>
          </a:prstGeom>
          <a:solidFill>
            <a:schemeClr val="bg1"/>
          </a:solidFill>
        </p:spPr>
        <p:txBody>
          <a:bodyPr wrap="square" lIns="72000" tIns="72000" rIns="72000" bIns="72000" rtlCol="0">
            <a:spAutoFit/>
          </a:bodyPr>
          <a:lstStyle/>
          <a:p>
            <a:pPr defTabSz="360000">
              <a:spcAft>
                <a:spcPts val="600"/>
              </a:spcAft>
              <a:tabLst>
                <a:tab pos="360000" algn="l"/>
              </a:tabLst>
            </a:pPr>
            <a:r>
              <a:rPr lang="en-US" sz="1400" dirty="0">
                <a:solidFill>
                  <a:schemeClr val="tx2"/>
                </a:solidFill>
                <a:latin typeface="Nokia Pure Headline Light" panose="020B0304020202020204" pitchFamily="34" charset="0"/>
              </a:rPr>
              <a:t>Computation</a:t>
            </a:r>
            <a:endParaRPr lang="en-US" sz="1400" baseline="30000" dirty="0">
              <a:solidFill>
                <a:schemeClr val="tx2"/>
              </a:solidFill>
              <a:latin typeface="Nokia Pure Headline Light" panose="020B0304020202020204" pitchFamily="34" charset="0"/>
            </a:endParaRPr>
          </a:p>
        </p:txBody>
      </p:sp>
      <p:sp>
        <p:nvSpPr>
          <p:cNvPr id="16" name="Right Brace 15">
            <a:extLst>
              <a:ext uri="{FF2B5EF4-FFF2-40B4-BE49-F238E27FC236}">
                <a16:creationId xmlns:a16="http://schemas.microsoft.com/office/drawing/2014/main" id="{9517C41E-7039-462D-A90F-2C15A7A1F9DA}"/>
              </a:ext>
            </a:extLst>
          </p:cNvPr>
          <p:cNvSpPr/>
          <p:nvPr/>
        </p:nvSpPr>
        <p:spPr>
          <a:xfrm rot="10800000">
            <a:off x="3065452" y="1490974"/>
            <a:ext cx="180605" cy="2397178"/>
          </a:xfrm>
          <a:prstGeom prst="rightBrace">
            <a:avLst>
              <a:gd name="adj1" fmla="val 65112"/>
              <a:gd name="adj2" fmla="val 50000"/>
            </a:avLst>
          </a:prstGeom>
          <a:ln w="63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CE8A7ED9-EAE1-47E0-BB73-24CC75783316}"/>
              </a:ext>
            </a:extLst>
          </p:cNvPr>
          <p:cNvGrpSpPr/>
          <p:nvPr/>
        </p:nvGrpSpPr>
        <p:grpSpPr>
          <a:xfrm>
            <a:off x="3067343" y="1310992"/>
            <a:ext cx="4967530" cy="3044913"/>
            <a:chOff x="4076993" y="806167"/>
            <a:chExt cx="4967530" cy="3044913"/>
          </a:xfrm>
        </p:grpSpPr>
        <p:sp>
          <p:nvSpPr>
            <p:cNvPr id="18" name="TextBox 17">
              <a:extLst>
                <a:ext uri="{FF2B5EF4-FFF2-40B4-BE49-F238E27FC236}">
                  <a16:creationId xmlns:a16="http://schemas.microsoft.com/office/drawing/2014/main" id="{A8239CF7-FEE8-47F9-8D59-A21649821DF0}"/>
                </a:ext>
              </a:extLst>
            </p:cNvPr>
            <p:cNvSpPr txBox="1"/>
            <p:nvPr/>
          </p:nvSpPr>
          <p:spPr>
            <a:xfrm>
              <a:off x="5792962" y="1913272"/>
              <a:ext cx="1436658" cy="360850"/>
            </a:xfrm>
            <a:prstGeom prst="rect">
              <a:avLst/>
            </a:prstGeom>
            <a:noFill/>
            <a:ln>
              <a:noFill/>
            </a:ln>
          </p:spPr>
          <p:txBody>
            <a:bodyPr wrap="square" lIns="72000" tIns="72000" rIns="72000" bIns="72000" rtlCol="0">
              <a:spAutoFit/>
            </a:bodyPr>
            <a:lstStyle/>
            <a:p>
              <a:pPr defTabSz="360000">
                <a:spcAft>
                  <a:spcPts val="600"/>
                </a:spcAft>
                <a:tabLst>
                  <a:tab pos="360000" algn="l"/>
                </a:tabLst>
              </a:pPr>
              <a:r>
                <a:rPr lang="en-US" sz="1400" dirty="0" err="1">
                  <a:solidFill>
                    <a:schemeClr val="bg1"/>
                  </a:solidFill>
                  <a:ea typeface="Nokia Pure Text Light" charset="0"/>
                  <a:cs typeface="Nokia Pure Text Light" charset="0"/>
                </a:rPr>
                <a:t>AugI</a:t>
              </a:r>
              <a:endParaRPr lang="en-US" sz="1400" dirty="0">
                <a:solidFill>
                  <a:schemeClr val="bg1"/>
                </a:solidFill>
                <a:ea typeface="Nokia Pure Text Light" charset="0"/>
                <a:cs typeface="Nokia Pure Text Light" charset="0"/>
              </a:endParaRPr>
            </a:p>
          </p:txBody>
        </p:sp>
        <p:sp>
          <p:nvSpPr>
            <p:cNvPr id="19" name="TextBox 18">
              <a:extLst>
                <a:ext uri="{FF2B5EF4-FFF2-40B4-BE49-F238E27FC236}">
                  <a16:creationId xmlns:a16="http://schemas.microsoft.com/office/drawing/2014/main" id="{50082737-A766-4749-8A67-33C7F42326AD}"/>
                </a:ext>
              </a:extLst>
            </p:cNvPr>
            <p:cNvSpPr txBox="1"/>
            <p:nvPr/>
          </p:nvSpPr>
          <p:spPr>
            <a:xfrm>
              <a:off x="6601915" y="3519470"/>
              <a:ext cx="1216314" cy="330072"/>
            </a:xfrm>
            <a:prstGeom prst="rect">
              <a:avLst/>
            </a:prstGeom>
            <a:noFill/>
            <a:ln>
              <a:noFill/>
            </a:ln>
          </p:spPr>
          <p:txBody>
            <a:bodyPr wrap="square" lIns="72000" tIns="72000" rIns="72000" bIns="72000" rtlCol="0">
              <a:spAutoFit/>
            </a:bodyPr>
            <a:lstStyle/>
            <a:p>
              <a:pPr algn="ctr" defTabSz="360000">
                <a:spcAft>
                  <a:spcPts val="600"/>
                </a:spcAft>
                <a:tabLst>
                  <a:tab pos="360000" algn="l"/>
                </a:tabLst>
              </a:pPr>
              <a:r>
                <a:rPr lang="en-US" sz="1200" dirty="0">
                  <a:cs typeface="Arial" panose="020B0604020202020204" pitchFamily="34" charset="0"/>
                </a:rPr>
                <a:t>Life &amp; Death</a:t>
              </a:r>
            </a:p>
          </p:txBody>
        </p:sp>
        <p:sp>
          <p:nvSpPr>
            <p:cNvPr id="20" name="TextBox 19">
              <a:extLst>
                <a:ext uri="{FF2B5EF4-FFF2-40B4-BE49-F238E27FC236}">
                  <a16:creationId xmlns:a16="http://schemas.microsoft.com/office/drawing/2014/main" id="{0247632E-C365-4130-9E34-47AEA086C709}"/>
                </a:ext>
              </a:extLst>
            </p:cNvPr>
            <p:cNvSpPr txBox="1"/>
            <p:nvPr/>
          </p:nvSpPr>
          <p:spPr>
            <a:xfrm>
              <a:off x="4076993" y="3519470"/>
              <a:ext cx="1216314" cy="330072"/>
            </a:xfrm>
            <a:prstGeom prst="rect">
              <a:avLst/>
            </a:prstGeom>
            <a:noFill/>
            <a:ln>
              <a:noFill/>
            </a:ln>
          </p:spPr>
          <p:txBody>
            <a:bodyPr wrap="square" lIns="72000" tIns="72000" rIns="72000" bIns="72000" rtlCol="0">
              <a:spAutoFit/>
            </a:bodyPr>
            <a:lstStyle/>
            <a:p>
              <a:pPr algn="ctr" defTabSz="360000">
                <a:spcAft>
                  <a:spcPts val="600"/>
                </a:spcAft>
                <a:tabLst>
                  <a:tab pos="360000" algn="l"/>
                </a:tabLst>
              </a:pPr>
              <a:r>
                <a:rPr lang="en-US" sz="1200" dirty="0">
                  <a:cs typeface="Arial" panose="020B0604020202020204" pitchFamily="34" charset="0"/>
                </a:rPr>
                <a:t>Best effort</a:t>
              </a:r>
            </a:p>
          </p:txBody>
        </p:sp>
        <p:sp>
          <p:nvSpPr>
            <p:cNvPr id="21" name="TextBox 20">
              <a:extLst>
                <a:ext uri="{FF2B5EF4-FFF2-40B4-BE49-F238E27FC236}">
                  <a16:creationId xmlns:a16="http://schemas.microsoft.com/office/drawing/2014/main" id="{08C59FFD-8AF6-4FD3-8088-EF93E5872BB8}"/>
                </a:ext>
              </a:extLst>
            </p:cNvPr>
            <p:cNvSpPr txBox="1"/>
            <p:nvPr/>
          </p:nvSpPr>
          <p:spPr>
            <a:xfrm>
              <a:off x="7700395" y="1252001"/>
              <a:ext cx="1090269" cy="483960"/>
            </a:xfrm>
            <a:prstGeom prst="rect">
              <a:avLst/>
            </a:prstGeom>
            <a:noFill/>
            <a:ln>
              <a:noFill/>
            </a:ln>
          </p:spPr>
          <p:txBody>
            <a:bodyPr wrap="square" lIns="72000" tIns="72000" rIns="72000" bIns="72000" rtlCol="0">
              <a:spAutoFit/>
            </a:bodyPr>
            <a:lstStyle/>
            <a:p>
              <a:pPr defTabSz="360000">
                <a:spcAft>
                  <a:spcPts val="600"/>
                </a:spcAft>
                <a:tabLst>
                  <a:tab pos="360000" algn="l"/>
                </a:tabLst>
              </a:pPr>
              <a:r>
                <a:rPr lang="en-US" sz="1100" dirty="0">
                  <a:solidFill>
                    <a:schemeClr val="tx2"/>
                  </a:solidFill>
                  <a:latin typeface="Nokia Pure Text Light" charset="0"/>
                  <a:ea typeface="Nokia Pure Text Light" charset="0"/>
                  <a:cs typeface="Nokia Pure Text Light" charset="0"/>
                </a:rPr>
                <a:t>Human checks machine</a:t>
              </a:r>
            </a:p>
          </p:txBody>
        </p:sp>
        <p:sp>
          <p:nvSpPr>
            <p:cNvPr id="22" name="TextBox 21">
              <a:extLst>
                <a:ext uri="{FF2B5EF4-FFF2-40B4-BE49-F238E27FC236}">
                  <a16:creationId xmlns:a16="http://schemas.microsoft.com/office/drawing/2014/main" id="{96A6C060-7F86-45ED-BF54-5D239D3661D7}"/>
                </a:ext>
              </a:extLst>
            </p:cNvPr>
            <p:cNvSpPr txBox="1"/>
            <p:nvPr/>
          </p:nvSpPr>
          <p:spPr>
            <a:xfrm>
              <a:off x="7700396" y="2616364"/>
              <a:ext cx="1344127" cy="483960"/>
            </a:xfrm>
            <a:prstGeom prst="rect">
              <a:avLst/>
            </a:prstGeom>
            <a:noFill/>
            <a:ln>
              <a:noFill/>
            </a:ln>
          </p:spPr>
          <p:txBody>
            <a:bodyPr wrap="square" lIns="72000" tIns="72000" rIns="72000" bIns="72000" rtlCol="0">
              <a:spAutoFit/>
            </a:bodyPr>
            <a:lstStyle/>
            <a:p>
              <a:pPr defTabSz="360000">
                <a:spcAft>
                  <a:spcPts val="600"/>
                </a:spcAft>
                <a:tabLst>
                  <a:tab pos="360000" algn="l"/>
                </a:tabLst>
              </a:pPr>
              <a:r>
                <a:rPr lang="en-US" sz="1100" dirty="0">
                  <a:solidFill>
                    <a:schemeClr val="tx2"/>
                  </a:solidFill>
                  <a:latin typeface="Nokia Pure Text Light" charset="0"/>
                  <a:ea typeface="Nokia Pure Text Light" charset="0"/>
                  <a:cs typeface="Nokia Pure Text Light" charset="0"/>
                </a:rPr>
                <a:t>Machine aids human</a:t>
              </a:r>
            </a:p>
          </p:txBody>
        </p:sp>
        <p:cxnSp>
          <p:nvCxnSpPr>
            <p:cNvPr id="23" name="Straight Arrow Connector 22">
              <a:extLst>
                <a:ext uri="{FF2B5EF4-FFF2-40B4-BE49-F238E27FC236}">
                  <a16:creationId xmlns:a16="http://schemas.microsoft.com/office/drawing/2014/main" id="{EEDC6D13-898B-4269-9927-9205DDEFDFBA}"/>
                </a:ext>
              </a:extLst>
            </p:cNvPr>
            <p:cNvCxnSpPr>
              <a:cxnSpLocks/>
            </p:cNvCxnSpPr>
            <p:nvPr/>
          </p:nvCxnSpPr>
          <p:spPr>
            <a:xfrm flipH="1">
              <a:off x="5158063" y="3677116"/>
              <a:ext cx="1522918" cy="9034"/>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A119CC3-9CE5-4375-952F-F3FD1477F932}"/>
                </a:ext>
              </a:extLst>
            </p:cNvPr>
            <p:cNvSpPr txBox="1"/>
            <p:nvPr/>
          </p:nvSpPr>
          <p:spPr>
            <a:xfrm>
              <a:off x="5546668" y="3521008"/>
              <a:ext cx="736597" cy="330072"/>
            </a:xfrm>
            <a:prstGeom prst="rect">
              <a:avLst/>
            </a:prstGeom>
            <a:solidFill>
              <a:schemeClr val="bg1"/>
            </a:solidFill>
            <a:ln>
              <a:noFill/>
            </a:ln>
          </p:spPr>
          <p:txBody>
            <a:bodyPr wrap="square" lIns="72000" tIns="72000" rIns="72000" bIns="72000" rtlCol="0" anchor="ctr">
              <a:spAutoFit/>
            </a:bodyPr>
            <a:lstStyle/>
            <a:p>
              <a:pPr algn="ctr" defTabSz="360000">
                <a:spcAft>
                  <a:spcPts val="600"/>
                </a:spcAft>
                <a:tabLst>
                  <a:tab pos="360000" algn="l"/>
                </a:tabLst>
              </a:pPr>
              <a:r>
                <a:rPr lang="en-US" sz="1200" dirty="0">
                  <a:solidFill>
                    <a:schemeClr val="tx2"/>
                  </a:solidFill>
                  <a:latin typeface="Nokia Pure Headline Light" panose="020B0304020202020204" pitchFamily="34" charset="0"/>
                </a:rPr>
                <a:t>Criticality</a:t>
              </a:r>
              <a:endParaRPr lang="en-US" sz="1600" dirty="0">
                <a:solidFill>
                  <a:schemeClr val="tx2"/>
                </a:solidFill>
                <a:latin typeface="Nokia Pure Headline Light" panose="020B0304020202020204" pitchFamily="34" charset="0"/>
              </a:endParaRPr>
            </a:p>
          </p:txBody>
        </p:sp>
        <p:sp>
          <p:nvSpPr>
            <p:cNvPr id="25" name="Right Brace 24">
              <a:extLst>
                <a:ext uri="{FF2B5EF4-FFF2-40B4-BE49-F238E27FC236}">
                  <a16:creationId xmlns:a16="http://schemas.microsoft.com/office/drawing/2014/main" id="{CA14194D-6775-4F50-B534-7D1AB363C606}"/>
                </a:ext>
              </a:extLst>
            </p:cNvPr>
            <p:cNvSpPr/>
            <p:nvPr/>
          </p:nvSpPr>
          <p:spPr>
            <a:xfrm>
              <a:off x="7460409" y="2184738"/>
              <a:ext cx="129163" cy="1332867"/>
            </a:xfrm>
            <a:prstGeom prst="rightBrace">
              <a:avLst>
                <a:gd name="adj1" fmla="val 65112"/>
                <a:gd name="adj2" fmla="val 50000"/>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ight Brace 25">
              <a:extLst>
                <a:ext uri="{FF2B5EF4-FFF2-40B4-BE49-F238E27FC236}">
                  <a16:creationId xmlns:a16="http://schemas.microsoft.com/office/drawing/2014/main" id="{ED2860D8-CA62-4EB6-BD6B-419715D68893}"/>
                </a:ext>
              </a:extLst>
            </p:cNvPr>
            <p:cNvSpPr/>
            <p:nvPr/>
          </p:nvSpPr>
          <p:spPr>
            <a:xfrm>
              <a:off x="7460409" y="806167"/>
              <a:ext cx="129163" cy="1332867"/>
            </a:xfrm>
            <a:prstGeom prst="rightBrace">
              <a:avLst>
                <a:gd name="adj1" fmla="val 65112"/>
                <a:gd name="adj2" fmla="val 50000"/>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pic>
        <p:nvPicPr>
          <p:cNvPr id="27" name="Picture 26">
            <a:extLst>
              <a:ext uri="{FF2B5EF4-FFF2-40B4-BE49-F238E27FC236}">
                <a16:creationId xmlns:a16="http://schemas.microsoft.com/office/drawing/2014/main" id="{2364A020-FFC1-4958-A789-02EA4483DD1D}"/>
              </a:ext>
            </a:extLst>
          </p:cNvPr>
          <p:cNvPicPr>
            <a:picLocks noChangeAspect="1"/>
          </p:cNvPicPr>
          <p:nvPr/>
        </p:nvPicPr>
        <p:blipFill>
          <a:blip r:embed="rId2"/>
          <a:stretch>
            <a:fillRect/>
          </a:stretch>
        </p:blipFill>
        <p:spPr>
          <a:xfrm>
            <a:off x="6579993" y="106108"/>
            <a:ext cx="2317521" cy="869984"/>
          </a:xfrm>
          <a:prstGeom prst="rect">
            <a:avLst/>
          </a:prstGeom>
        </p:spPr>
      </p:pic>
      <p:sp>
        <p:nvSpPr>
          <p:cNvPr id="28" name="Rectangle 27">
            <a:extLst>
              <a:ext uri="{FF2B5EF4-FFF2-40B4-BE49-F238E27FC236}">
                <a16:creationId xmlns:a16="http://schemas.microsoft.com/office/drawing/2014/main" id="{C2682401-BEAB-4FD8-9F8C-DE00850490CF}"/>
              </a:ext>
            </a:extLst>
          </p:cNvPr>
          <p:cNvSpPr/>
          <p:nvPr/>
        </p:nvSpPr>
        <p:spPr>
          <a:xfrm>
            <a:off x="6504767" y="712192"/>
            <a:ext cx="2486833" cy="279249"/>
          </a:xfrm>
          <a:prstGeom prst="rect">
            <a:avLst/>
          </a:prstGeom>
          <a:solidFill>
            <a:srgbClr val="00C9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US" sz="1200" dirty="0">
              <a:solidFill>
                <a:schemeClr val="bg1"/>
              </a:solidFill>
              <a:latin typeface="Nokia Pure Text Light" panose="020B0403020202020204" pitchFamily="34" charset="0"/>
              <a:ea typeface="Nokia Pure Text Light" panose="020B0403020202020204" pitchFamily="34" charset="0"/>
            </a:endParaRPr>
          </a:p>
        </p:txBody>
      </p:sp>
      <p:sp>
        <p:nvSpPr>
          <p:cNvPr id="29" name="TextBox 28">
            <a:extLst>
              <a:ext uri="{FF2B5EF4-FFF2-40B4-BE49-F238E27FC236}">
                <a16:creationId xmlns:a16="http://schemas.microsoft.com/office/drawing/2014/main" id="{312F0A16-8A7F-49AE-81DC-54BDEEADB178}"/>
              </a:ext>
            </a:extLst>
          </p:cNvPr>
          <p:cNvSpPr txBox="1"/>
          <p:nvPr/>
        </p:nvSpPr>
        <p:spPr>
          <a:xfrm>
            <a:off x="5728622" y="3632425"/>
            <a:ext cx="1079957" cy="330072"/>
          </a:xfrm>
          <a:prstGeom prst="rect">
            <a:avLst/>
          </a:prstGeom>
          <a:solidFill>
            <a:srgbClr val="FFFFFF">
              <a:alpha val="80000"/>
            </a:srgbClr>
          </a:solidFill>
        </p:spPr>
        <p:txBody>
          <a:bodyPr wrap="none" lIns="72000" tIns="72000" rIns="72000" bIns="72000" rtlCol="0">
            <a:spAutoFit/>
          </a:bodyPr>
          <a:lstStyle/>
          <a:p>
            <a:pPr defTabSz="360000">
              <a:spcAft>
                <a:spcPts val="600"/>
              </a:spcAft>
              <a:tabLst>
                <a:tab pos="360000" algn="l"/>
              </a:tabLst>
            </a:pPr>
            <a:r>
              <a:rPr lang="en-US" sz="1200" dirty="0" err="1">
                <a:solidFill>
                  <a:schemeClr val="tx2"/>
                </a:solidFill>
                <a:latin typeface="Nokia Pure Headline Light" panose="020B0304020202020204" pitchFamily="34" charset="0"/>
              </a:rPr>
              <a:t>Teleprotection</a:t>
            </a:r>
            <a:endParaRPr lang="en-US" sz="1200" dirty="0">
              <a:solidFill>
                <a:schemeClr val="tx2"/>
              </a:solidFill>
              <a:latin typeface="Nokia Pure Headline Light" panose="020B0304020202020204" pitchFamily="34" charset="0"/>
            </a:endParaRPr>
          </a:p>
        </p:txBody>
      </p:sp>
      <p:sp>
        <p:nvSpPr>
          <p:cNvPr id="31" name="TextBox 30">
            <a:extLst>
              <a:ext uri="{FF2B5EF4-FFF2-40B4-BE49-F238E27FC236}">
                <a16:creationId xmlns:a16="http://schemas.microsoft.com/office/drawing/2014/main" id="{EA241668-9F3A-4EF7-A214-AFB011E44630}"/>
              </a:ext>
            </a:extLst>
          </p:cNvPr>
          <p:cNvSpPr txBox="1"/>
          <p:nvPr/>
        </p:nvSpPr>
        <p:spPr>
          <a:xfrm>
            <a:off x="4188249" y="2821847"/>
            <a:ext cx="1631390" cy="699404"/>
          </a:xfrm>
          <a:prstGeom prst="rect">
            <a:avLst/>
          </a:prstGeom>
          <a:solidFill>
            <a:srgbClr val="FFFFFF">
              <a:alpha val="80000"/>
            </a:srgbClr>
          </a:solidFill>
        </p:spPr>
        <p:txBody>
          <a:bodyPr wrap="none" lIns="72000" tIns="72000" rIns="72000" bIns="72000" rtlCol="0">
            <a:spAutoFit/>
          </a:bodyPr>
          <a:lstStyle/>
          <a:p>
            <a:pPr defTabSz="360000">
              <a:spcAft>
                <a:spcPts val="600"/>
              </a:spcAft>
              <a:tabLst>
                <a:tab pos="360000" algn="l"/>
              </a:tabLst>
            </a:pPr>
            <a:r>
              <a:rPr lang="en-US" sz="1200" dirty="0">
                <a:solidFill>
                  <a:schemeClr val="tx2"/>
                </a:solidFill>
                <a:latin typeface="Nokia Pure Headline Light" panose="020B0304020202020204" pitchFamily="34" charset="0"/>
              </a:rPr>
              <a:t>Diagnostics,</a:t>
            </a:r>
            <a:br>
              <a:rPr lang="en-US" sz="1200" dirty="0">
                <a:solidFill>
                  <a:schemeClr val="tx2"/>
                </a:solidFill>
                <a:latin typeface="Nokia Pure Headline Light" panose="020B0304020202020204" pitchFamily="34" charset="0"/>
              </a:rPr>
            </a:br>
            <a:r>
              <a:rPr lang="en-US" sz="1200" dirty="0">
                <a:solidFill>
                  <a:schemeClr val="tx2"/>
                </a:solidFill>
                <a:latin typeface="Nokia Pure Headline Light" panose="020B0304020202020204" pitchFamily="34" charset="0"/>
              </a:rPr>
              <a:t>Restoration,</a:t>
            </a:r>
            <a:br>
              <a:rPr lang="en-US" sz="1200" dirty="0">
                <a:solidFill>
                  <a:schemeClr val="tx2"/>
                </a:solidFill>
                <a:latin typeface="Nokia Pure Headline Light" panose="020B0304020202020204" pitchFamily="34" charset="0"/>
              </a:rPr>
            </a:br>
            <a:r>
              <a:rPr lang="en-US" sz="1200" dirty="0">
                <a:solidFill>
                  <a:schemeClr val="tx2"/>
                </a:solidFill>
                <a:latin typeface="Nokia Pure Headline Light" panose="020B0304020202020204" pitchFamily="34" charset="0"/>
              </a:rPr>
              <a:t>Field Force Automation</a:t>
            </a:r>
          </a:p>
        </p:txBody>
      </p:sp>
      <p:sp>
        <p:nvSpPr>
          <p:cNvPr id="32" name="TextBox 31">
            <a:extLst>
              <a:ext uri="{FF2B5EF4-FFF2-40B4-BE49-F238E27FC236}">
                <a16:creationId xmlns:a16="http://schemas.microsoft.com/office/drawing/2014/main" id="{19592CEA-E49C-450A-B958-467ECDD9BF23}"/>
              </a:ext>
            </a:extLst>
          </p:cNvPr>
          <p:cNvSpPr txBox="1"/>
          <p:nvPr/>
        </p:nvSpPr>
        <p:spPr>
          <a:xfrm>
            <a:off x="5157790" y="2098680"/>
            <a:ext cx="916451" cy="330072"/>
          </a:xfrm>
          <a:prstGeom prst="rect">
            <a:avLst/>
          </a:prstGeom>
          <a:solidFill>
            <a:srgbClr val="FFFFFF">
              <a:alpha val="80000"/>
            </a:srgbClr>
          </a:solidFill>
        </p:spPr>
        <p:txBody>
          <a:bodyPr wrap="none" lIns="72000" tIns="72000" rIns="72000" bIns="72000" rtlCol="0">
            <a:spAutoFit/>
          </a:bodyPr>
          <a:lstStyle/>
          <a:p>
            <a:pPr defTabSz="360000">
              <a:spcAft>
                <a:spcPts val="600"/>
              </a:spcAft>
              <a:tabLst>
                <a:tab pos="360000" algn="l"/>
              </a:tabLst>
            </a:pPr>
            <a:r>
              <a:rPr lang="en-US" sz="1200" dirty="0">
                <a:solidFill>
                  <a:schemeClr val="tx2"/>
                </a:solidFill>
                <a:latin typeface="Nokia Pure Headline Light" panose="020B0304020202020204" pitchFamily="34" charset="0"/>
              </a:rPr>
              <a:t>Grid Control</a:t>
            </a:r>
          </a:p>
        </p:txBody>
      </p:sp>
      <p:sp>
        <p:nvSpPr>
          <p:cNvPr id="33" name="TextBox 32">
            <a:extLst>
              <a:ext uri="{FF2B5EF4-FFF2-40B4-BE49-F238E27FC236}">
                <a16:creationId xmlns:a16="http://schemas.microsoft.com/office/drawing/2014/main" id="{2ED6609C-6D9D-4703-B99F-9A7FA5CE5F35}"/>
              </a:ext>
            </a:extLst>
          </p:cNvPr>
          <p:cNvSpPr txBox="1"/>
          <p:nvPr/>
        </p:nvSpPr>
        <p:spPr>
          <a:xfrm>
            <a:off x="3696341" y="1612681"/>
            <a:ext cx="786607" cy="514738"/>
          </a:xfrm>
          <a:prstGeom prst="rect">
            <a:avLst/>
          </a:prstGeom>
          <a:solidFill>
            <a:srgbClr val="FFFFFF">
              <a:alpha val="80000"/>
            </a:srgbClr>
          </a:solidFill>
        </p:spPr>
        <p:txBody>
          <a:bodyPr wrap="none" lIns="72000" tIns="72000" rIns="72000" bIns="72000" rtlCol="0">
            <a:spAutoFit/>
          </a:bodyPr>
          <a:lstStyle/>
          <a:p>
            <a:pPr defTabSz="360000">
              <a:spcAft>
                <a:spcPts val="600"/>
              </a:spcAft>
              <a:tabLst>
                <a:tab pos="360000" algn="l"/>
              </a:tabLst>
            </a:pPr>
            <a:r>
              <a:rPr lang="en-US" sz="1200" dirty="0">
                <a:solidFill>
                  <a:schemeClr val="tx2"/>
                </a:solidFill>
                <a:latin typeface="Nokia Pure Headline Light" panose="020B0304020202020204" pitchFamily="34" charset="0"/>
              </a:rPr>
              <a:t>Demand</a:t>
            </a:r>
            <a:br>
              <a:rPr lang="en-US" sz="1200" dirty="0">
                <a:solidFill>
                  <a:schemeClr val="tx2"/>
                </a:solidFill>
                <a:latin typeface="Nokia Pure Headline Light" panose="020B0304020202020204" pitchFamily="34" charset="0"/>
              </a:rPr>
            </a:br>
            <a:r>
              <a:rPr lang="en-US" sz="1200" dirty="0">
                <a:solidFill>
                  <a:schemeClr val="tx2"/>
                </a:solidFill>
                <a:latin typeface="Nokia Pure Headline Light" panose="020B0304020202020204" pitchFamily="34" charset="0"/>
              </a:rPr>
              <a:t>Prediction</a:t>
            </a:r>
          </a:p>
        </p:txBody>
      </p:sp>
      <p:sp>
        <p:nvSpPr>
          <p:cNvPr id="34" name="Footer Placeholder 1">
            <a:extLst>
              <a:ext uri="{FF2B5EF4-FFF2-40B4-BE49-F238E27FC236}">
                <a16:creationId xmlns:a16="http://schemas.microsoft.com/office/drawing/2014/main" id="{6A5C60EA-57BB-44CC-A57A-563F05A056F0}"/>
              </a:ext>
            </a:extLst>
          </p:cNvPr>
          <p:cNvSpPr>
            <a:spLocks noGrp="1"/>
          </p:cNvSpPr>
          <p:nvPr/>
        </p:nvSpPr>
        <p:spPr>
          <a:xfrm>
            <a:off x="2417800" y="4809250"/>
            <a:ext cx="2581200" cy="122400"/>
          </a:xfrm>
          <a:prstGeom prst="rect">
            <a:avLst/>
          </a:prstGeom>
        </p:spPr>
        <p:txBody>
          <a:bodyPr vert="horz" lIns="0" tIns="0" rIns="0" bIns="0" rtlCol="0" anchor="b"/>
          <a:lstStyle>
            <a:defPPr>
              <a:defRPr lang="en-GB"/>
            </a:defPPr>
            <a:lvl1pPr algn="l" defTabSz="457200" rtl="0" fontAlgn="base">
              <a:spcBef>
                <a:spcPct val="0"/>
              </a:spcBef>
              <a:spcAft>
                <a:spcPct val="0"/>
              </a:spcAft>
              <a:defRPr sz="800" kern="1200">
                <a:solidFill>
                  <a:schemeClr val="bg1"/>
                </a:solidFill>
                <a:latin typeface="+mn-lt"/>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r>
              <a:rPr lang="en-US" dirty="0">
                <a:solidFill>
                  <a:schemeClr val="tx2"/>
                </a:solidFill>
                <a:cs typeface="Arial" panose="020B0604020202020204" pitchFamily="34" charset="0"/>
              </a:rPr>
              <a:t>Proprietary</a:t>
            </a:r>
          </a:p>
        </p:txBody>
      </p:sp>
    </p:spTree>
    <p:extLst>
      <p:ext uri="{BB962C8B-B14F-4D97-AF65-F5344CB8AC3E}">
        <p14:creationId xmlns:p14="http://schemas.microsoft.com/office/powerpoint/2010/main" val="100023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958CEC57-9C82-420D-8566-35D32CCA2B1C}"/>
              </a:ext>
            </a:extLst>
          </p:cNvPr>
          <p:cNvSpPr/>
          <p:nvPr/>
        </p:nvSpPr>
        <p:spPr>
          <a:xfrm>
            <a:off x="2037089" y="3080551"/>
            <a:ext cx="4615153" cy="312954"/>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71994" tIns="71994" rIns="71994" bIns="71994" numCol="1" spcCol="0" rtlCol="0" fromWordArt="0" anchor="ctr" anchorCtr="0" forceAA="0" compatLnSpc="1">
            <a:prstTxWarp prst="textNoShape">
              <a:avLst/>
            </a:prstTxWarp>
            <a:noAutofit/>
          </a:bodyPr>
          <a:lstStyle/>
          <a:p>
            <a:pPr algn="ctr" defTabSz="685774"/>
            <a:r>
              <a:rPr lang="en-US" sz="1207" dirty="0">
                <a:solidFill>
                  <a:schemeClr val="accent3">
                    <a:lumMod val="40000"/>
                    <a:lumOff val="60000"/>
                  </a:schemeClr>
                </a:solidFill>
                <a:latin typeface="Nokia Pure Text Light" panose="020B0403020202020204" pitchFamily="34" charset="0"/>
                <a:ea typeface="Nokia Pure Text Light" panose="020B0403020202020204" pitchFamily="34" charset="0"/>
              </a:rPr>
              <a:t>Programable Network OS</a:t>
            </a:r>
          </a:p>
        </p:txBody>
      </p:sp>
      <p:sp>
        <p:nvSpPr>
          <p:cNvPr id="41" name="Rectangle 40">
            <a:extLst>
              <a:ext uri="{FF2B5EF4-FFF2-40B4-BE49-F238E27FC236}">
                <a16:creationId xmlns:a16="http://schemas.microsoft.com/office/drawing/2014/main" id="{8AFFAA50-BFCE-422F-BAC1-668573BDB500}"/>
              </a:ext>
            </a:extLst>
          </p:cNvPr>
          <p:cNvSpPr/>
          <p:nvPr/>
        </p:nvSpPr>
        <p:spPr>
          <a:xfrm>
            <a:off x="2036602" y="3404985"/>
            <a:ext cx="4769408" cy="312954"/>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71994" tIns="71994" rIns="71994" bIns="71994" numCol="1" spcCol="0" rtlCol="0" fromWordArt="0" anchor="ctr" anchorCtr="0" forceAA="0" compatLnSpc="1">
            <a:prstTxWarp prst="textNoShape">
              <a:avLst/>
            </a:prstTxWarp>
            <a:noAutofit/>
          </a:bodyPr>
          <a:lstStyle/>
          <a:p>
            <a:pPr algn="ctr" defTabSz="685774"/>
            <a:r>
              <a:rPr lang="en-US" sz="1207" dirty="0">
                <a:solidFill>
                  <a:schemeClr val="accent3">
                    <a:lumMod val="40000"/>
                    <a:lumOff val="60000"/>
                  </a:schemeClr>
                </a:solidFill>
                <a:latin typeface="Nokia Pure Text Light" panose="020B0403020202020204" pitchFamily="34" charset="0"/>
                <a:ea typeface="Nokia Pure Text Light" panose="020B0403020202020204" pitchFamily="34" charset="0"/>
              </a:rPr>
              <a:t>Universal Adaptive Core</a:t>
            </a:r>
          </a:p>
        </p:txBody>
      </p:sp>
      <p:sp>
        <p:nvSpPr>
          <p:cNvPr id="75" name="Rectangle 74">
            <a:extLst>
              <a:ext uri="{FF2B5EF4-FFF2-40B4-BE49-F238E27FC236}">
                <a16:creationId xmlns:a16="http://schemas.microsoft.com/office/drawing/2014/main" id="{759F5F0D-B15D-4EC2-B07E-E9561324061A}"/>
              </a:ext>
            </a:extLst>
          </p:cNvPr>
          <p:cNvSpPr/>
          <p:nvPr/>
        </p:nvSpPr>
        <p:spPr>
          <a:xfrm>
            <a:off x="2037089" y="2757541"/>
            <a:ext cx="4615153" cy="312954"/>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71994" tIns="71994" rIns="71994" bIns="71994" numCol="1" spcCol="0" rtlCol="0" fromWordArt="0" anchor="ctr" anchorCtr="0" forceAA="0" compatLnSpc="1">
            <a:prstTxWarp prst="textNoShape">
              <a:avLst/>
            </a:prstTxWarp>
            <a:noAutofit/>
          </a:bodyPr>
          <a:lstStyle/>
          <a:p>
            <a:pPr algn="ctr" defTabSz="685774"/>
            <a:r>
              <a:rPr lang="en-US" sz="1207" dirty="0">
                <a:solidFill>
                  <a:schemeClr val="accent3">
                    <a:lumMod val="40000"/>
                    <a:lumOff val="60000"/>
                  </a:schemeClr>
                </a:solidFill>
                <a:latin typeface="Nokia Pure Text Light" panose="020B0403020202020204" pitchFamily="34" charset="0"/>
                <a:ea typeface="Nokia Pure Text Light" panose="020B0403020202020204" pitchFamily="34" charset="0"/>
              </a:rPr>
              <a:t>Augmented Cognition Systems</a:t>
            </a:r>
          </a:p>
        </p:txBody>
      </p:sp>
      <p:sp>
        <p:nvSpPr>
          <p:cNvPr id="76" name="Rectangle 75">
            <a:extLst>
              <a:ext uri="{FF2B5EF4-FFF2-40B4-BE49-F238E27FC236}">
                <a16:creationId xmlns:a16="http://schemas.microsoft.com/office/drawing/2014/main" id="{C7431BB2-FCAF-4261-8BA2-25806AF2BD64}"/>
              </a:ext>
            </a:extLst>
          </p:cNvPr>
          <p:cNvSpPr/>
          <p:nvPr/>
        </p:nvSpPr>
        <p:spPr>
          <a:xfrm>
            <a:off x="2037089" y="2433818"/>
            <a:ext cx="4615153" cy="312954"/>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71994" tIns="71994" rIns="71994" bIns="71994" numCol="1" spcCol="0" rtlCol="0" fromWordArt="0" anchor="ctr" anchorCtr="0" forceAA="0" compatLnSpc="1">
            <a:prstTxWarp prst="textNoShape">
              <a:avLst/>
            </a:prstTxWarp>
            <a:noAutofit/>
          </a:bodyPr>
          <a:lstStyle/>
          <a:p>
            <a:pPr algn="ctr" defTabSz="685774"/>
            <a:r>
              <a:rPr lang="en-US" sz="1207" dirty="0">
                <a:solidFill>
                  <a:schemeClr val="accent3">
                    <a:lumMod val="40000"/>
                    <a:lumOff val="60000"/>
                  </a:schemeClr>
                </a:solidFill>
                <a:latin typeface="Nokia Pure Text Light" panose="020B0403020202020204" pitchFamily="34" charset="0"/>
                <a:ea typeface="Nokia Pure Text Light" panose="020B0403020202020204" pitchFamily="34" charset="0"/>
              </a:rPr>
              <a:t>Utilities Application Layer</a:t>
            </a:r>
          </a:p>
        </p:txBody>
      </p:sp>
      <p:sp>
        <p:nvSpPr>
          <p:cNvPr id="13" name="Title 12"/>
          <p:cNvSpPr>
            <a:spLocks noGrp="1"/>
          </p:cNvSpPr>
          <p:nvPr>
            <p:ph type="title"/>
          </p:nvPr>
        </p:nvSpPr>
        <p:spPr/>
        <p:txBody>
          <a:bodyPr/>
          <a:lstStyle/>
          <a:p>
            <a:r>
              <a:rPr lang="en-US" dirty="0"/>
              <a:t>Nokia Neural Utilities Architecture Applied to Cities</a:t>
            </a:r>
          </a:p>
        </p:txBody>
      </p:sp>
      <p:sp>
        <p:nvSpPr>
          <p:cNvPr id="51" name="Rounded Rectangle 63"/>
          <p:cNvSpPr/>
          <p:nvPr/>
        </p:nvSpPr>
        <p:spPr>
          <a:xfrm>
            <a:off x="1811363" y="4076044"/>
            <a:ext cx="5485321" cy="251980"/>
          </a:xfrm>
          <a:prstGeom prst="roundRect">
            <a:avLst>
              <a:gd name="adj" fmla="val 0"/>
            </a:avLst>
          </a:prstGeom>
          <a:solidFill>
            <a:srgbClr val="FFFFFF"/>
          </a:solidFill>
          <a:ln w="9525" cap="flat" cmpd="sng" algn="ctr">
            <a:solidFill>
              <a:schemeClr val="tx1"/>
            </a:solidFill>
            <a:prstDash val="solid"/>
          </a:ln>
          <a:effectLst/>
        </p:spPr>
        <p:txBody>
          <a:bodyPr lIns="82279" tIns="41140" rIns="82279" bIns="41140" rtlCol="0" anchor="ctr"/>
          <a:lstStyle/>
          <a:p>
            <a:pPr algn="ctr" defTabSz="822798">
              <a:defRPr/>
            </a:pPr>
            <a:r>
              <a:rPr lang="en-US" sz="1207" kern="0" dirty="0">
                <a:solidFill>
                  <a:srgbClr val="124191"/>
                </a:solidFill>
                <a:latin typeface="Nokia Pure Text Light"/>
                <a:ea typeface="Nokia Pure Text" panose="020B0604020202020204" charset="0"/>
                <a:cs typeface="Nokia Pure Text" panose="020B0604020202020204" charset="0"/>
              </a:rPr>
              <a:t>Connectivity Networks</a:t>
            </a:r>
          </a:p>
        </p:txBody>
      </p:sp>
      <p:sp>
        <p:nvSpPr>
          <p:cNvPr id="107" name="Rounded Rectangle 148"/>
          <p:cNvSpPr/>
          <p:nvPr/>
        </p:nvSpPr>
        <p:spPr>
          <a:xfrm>
            <a:off x="2028152" y="1082617"/>
            <a:ext cx="4608271" cy="1314576"/>
          </a:xfrm>
          <a:prstGeom prst="roundRect">
            <a:avLst>
              <a:gd name="adj" fmla="val 0"/>
            </a:avLst>
          </a:prstGeom>
          <a:solidFill>
            <a:srgbClr val="FFFFFF"/>
          </a:solidFill>
          <a:ln w="9525" cap="flat" cmpd="sng" algn="ctr">
            <a:solidFill>
              <a:schemeClr val="tx1"/>
            </a:solidFill>
            <a:prstDash val="solid"/>
          </a:ln>
          <a:effectLst/>
        </p:spPr>
        <p:txBody>
          <a:bodyPr lIns="82279" tIns="41140" rIns="82279" bIns="41140" rtlCol="0" anchor="t" anchorCtr="0"/>
          <a:lstStyle/>
          <a:p>
            <a:pPr algn="ctr" defTabSz="822798">
              <a:defRPr/>
            </a:pPr>
            <a:r>
              <a:rPr lang="en-US" sz="1409" kern="0" dirty="0">
                <a:solidFill>
                  <a:srgbClr val="124191"/>
                </a:solidFill>
                <a:latin typeface="Nokia Pure Text Light"/>
                <a:ea typeface="Nokia Pure Text" panose="020B0604020202020204" charset="0"/>
                <a:cs typeface="Nokia Pure Text" panose="020B0604020202020204" charset="0"/>
              </a:rPr>
              <a:t>Nokia Integrated Operation Center platform</a:t>
            </a:r>
          </a:p>
        </p:txBody>
      </p:sp>
      <p:sp>
        <p:nvSpPr>
          <p:cNvPr id="108" name="Rounded Rectangle 150"/>
          <p:cNvSpPr/>
          <p:nvPr/>
        </p:nvSpPr>
        <p:spPr>
          <a:xfrm>
            <a:off x="2219937" y="1919653"/>
            <a:ext cx="572504" cy="395969"/>
          </a:xfrm>
          <a:prstGeom prst="roundRect">
            <a:avLst>
              <a:gd name="adj" fmla="val 0"/>
            </a:avLst>
          </a:prstGeom>
          <a:solidFill>
            <a:schemeClr val="tx1"/>
          </a:solidFill>
          <a:ln w="9525" cap="flat" cmpd="sng" algn="ctr">
            <a:solidFill>
              <a:srgbClr val="B3B6BA">
                <a:shade val="95000"/>
                <a:satMod val="105000"/>
              </a:srgbClr>
            </a:solidFill>
            <a:prstDash val="solid"/>
          </a:ln>
          <a:effectLst>
            <a:outerShdw blurRad="40000" dist="20000" dir="5400000" rotWithShape="0">
              <a:srgbClr val="000000">
                <a:alpha val="38000"/>
              </a:srgbClr>
            </a:outerShdw>
          </a:effectLst>
        </p:spPr>
        <p:txBody>
          <a:bodyPr lIns="35997" tIns="35997" rIns="35997" bIns="35997" rtlCol="0" anchor="ctr"/>
          <a:lstStyle/>
          <a:p>
            <a:pPr algn="ctr" defTabSz="822798">
              <a:defRPr/>
            </a:pPr>
            <a:r>
              <a:rPr lang="en-US" sz="800" kern="0">
                <a:solidFill>
                  <a:srgbClr val="FFFFFF"/>
                </a:solidFill>
                <a:latin typeface="Nokia Pure Text Light"/>
                <a:ea typeface="Nokia Pure Text" panose="020B0604020202020204" charset="0"/>
                <a:cs typeface="Nokia Pure Text" panose="020B0604020202020204" charset="0"/>
              </a:rPr>
              <a:t>Event Rules</a:t>
            </a:r>
          </a:p>
        </p:txBody>
      </p:sp>
      <p:sp>
        <p:nvSpPr>
          <p:cNvPr id="109" name="Rounded Rectangle 151"/>
          <p:cNvSpPr/>
          <p:nvPr/>
        </p:nvSpPr>
        <p:spPr>
          <a:xfrm>
            <a:off x="2847543" y="1919652"/>
            <a:ext cx="456040" cy="395969"/>
          </a:xfrm>
          <a:prstGeom prst="roundRect">
            <a:avLst>
              <a:gd name="adj" fmla="val 0"/>
            </a:avLst>
          </a:prstGeom>
          <a:solidFill>
            <a:schemeClr val="tx1"/>
          </a:solidFill>
          <a:ln w="9525" cap="flat" cmpd="sng" algn="ctr">
            <a:solidFill>
              <a:srgbClr val="B3B6BA">
                <a:shade val="95000"/>
                <a:satMod val="105000"/>
              </a:srgbClr>
            </a:solidFill>
            <a:prstDash val="solid"/>
          </a:ln>
          <a:effectLst>
            <a:outerShdw blurRad="40000" dist="20000" dir="5400000" rotWithShape="0">
              <a:srgbClr val="000000">
                <a:alpha val="38000"/>
              </a:srgbClr>
            </a:outerShdw>
          </a:effectLst>
        </p:spPr>
        <p:txBody>
          <a:bodyPr lIns="35997" tIns="35997" rIns="35997" bIns="35997"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Multi-Geo KPIs</a:t>
            </a:r>
          </a:p>
        </p:txBody>
      </p:sp>
      <p:sp>
        <p:nvSpPr>
          <p:cNvPr id="110" name="Rounded Rectangle 152"/>
          <p:cNvSpPr/>
          <p:nvPr/>
        </p:nvSpPr>
        <p:spPr>
          <a:xfrm>
            <a:off x="3358118" y="1919652"/>
            <a:ext cx="974170" cy="395969"/>
          </a:xfrm>
          <a:prstGeom prst="roundRect">
            <a:avLst>
              <a:gd name="adj" fmla="val 0"/>
            </a:avLst>
          </a:prstGeom>
          <a:solidFill>
            <a:schemeClr val="tx1"/>
          </a:solidFill>
          <a:ln w="9525" cap="flat" cmpd="sng" algn="ctr">
            <a:solidFill>
              <a:srgbClr val="B3B6BA">
                <a:shade val="95000"/>
                <a:satMod val="105000"/>
              </a:srgbClr>
            </a:solidFill>
            <a:prstDash val="solid"/>
          </a:ln>
          <a:effectLst>
            <a:outerShdw blurRad="40000" dist="20000" dir="5400000" rotWithShape="0">
              <a:srgbClr val="000000">
                <a:alpha val="38000"/>
              </a:srgbClr>
            </a:outerShdw>
          </a:effectLst>
        </p:spPr>
        <p:txBody>
          <a:bodyPr lIns="35997" tIns="35997" rIns="35997" bIns="35997"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Alert / Incident Management</a:t>
            </a:r>
          </a:p>
        </p:txBody>
      </p:sp>
      <p:sp>
        <p:nvSpPr>
          <p:cNvPr id="111" name="Rounded Rectangle 154"/>
          <p:cNvSpPr/>
          <p:nvPr/>
        </p:nvSpPr>
        <p:spPr>
          <a:xfrm>
            <a:off x="4375458" y="1919652"/>
            <a:ext cx="916849" cy="395969"/>
          </a:xfrm>
          <a:prstGeom prst="roundRect">
            <a:avLst>
              <a:gd name="adj" fmla="val 0"/>
            </a:avLst>
          </a:prstGeom>
          <a:solidFill>
            <a:schemeClr val="tx1"/>
          </a:solidFill>
          <a:ln w="9525" cap="flat" cmpd="sng" algn="ctr">
            <a:solidFill>
              <a:srgbClr val="B3B6BA">
                <a:shade val="95000"/>
                <a:satMod val="105000"/>
              </a:srgbClr>
            </a:solidFill>
            <a:prstDash val="solid"/>
          </a:ln>
          <a:effectLst>
            <a:outerShdw blurRad="40000" dist="20000" dir="5400000" rotWithShape="0">
              <a:srgbClr val="000000">
                <a:alpha val="38000"/>
              </a:srgbClr>
            </a:outerShdw>
          </a:effectLst>
        </p:spPr>
        <p:txBody>
          <a:bodyPr lIns="35997" tIns="35997" rIns="35997" bIns="35997" rtlCol="0" anchor="ctr"/>
          <a:lstStyle/>
          <a:p>
            <a:pPr algn="ctr" defTabSz="822798">
              <a:defRPr/>
            </a:pPr>
            <a:r>
              <a:rPr lang="en-US" sz="800" kern="0">
                <a:solidFill>
                  <a:srgbClr val="FFFFFF"/>
                </a:solidFill>
                <a:latin typeface="Nokia Pure Text Light"/>
                <a:ea typeface="Nokia Pure Text" panose="020B0604020202020204" charset="0"/>
                <a:cs typeface="Nokia Pure Text" panose="020B0604020202020204" charset="0"/>
              </a:rPr>
              <a:t>Procedures / Workflows/ SOP</a:t>
            </a:r>
          </a:p>
        </p:txBody>
      </p:sp>
      <p:sp>
        <p:nvSpPr>
          <p:cNvPr id="112" name="Rounded Rectangle 158"/>
          <p:cNvSpPr/>
          <p:nvPr/>
        </p:nvSpPr>
        <p:spPr>
          <a:xfrm>
            <a:off x="2231067" y="1369728"/>
            <a:ext cx="4224770" cy="516895"/>
          </a:xfrm>
          <a:prstGeom prst="roundRect">
            <a:avLst>
              <a:gd name="adj" fmla="val 0"/>
            </a:avLst>
          </a:prstGeom>
          <a:solidFill>
            <a:schemeClr val="accent3">
              <a:alpha val="22000"/>
            </a:schemeClr>
          </a:solidFill>
          <a:ln w="9525" cap="flat" cmpd="sng" algn="ctr">
            <a:solidFill>
              <a:srgbClr val="B3B6BA">
                <a:shade val="95000"/>
                <a:satMod val="105000"/>
              </a:srgbClr>
            </a:solidFill>
            <a:prstDash val="solid"/>
          </a:ln>
          <a:effectLst>
            <a:outerShdw blurRad="40000" dist="20000" dir="5400000" rotWithShape="0">
              <a:srgbClr val="000000">
                <a:alpha val="38000"/>
              </a:srgbClr>
            </a:outerShdw>
          </a:effectLst>
        </p:spPr>
        <p:txBody>
          <a:bodyPr lIns="82279" tIns="41140" rIns="82279" bIns="41140" rtlCol="0" anchor="t"/>
          <a:lstStyle/>
          <a:p>
            <a:pPr algn="ctr" defTabSz="822798">
              <a:defRPr/>
            </a:pPr>
            <a:r>
              <a:rPr lang="en-US" sz="1100" b="1" kern="0" dirty="0">
                <a:solidFill>
                  <a:srgbClr val="124191"/>
                </a:solidFill>
                <a:latin typeface="Nokia Pure Text Light"/>
                <a:ea typeface="Nokia Pure Text" panose="020B0604020202020204" charset="0"/>
                <a:cs typeface="Nokia Pure Text" panose="020B0604020202020204" charset="0"/>
              </a:rPr>
              <a:t>Visualization &amp; Orchestration</a:t>
            </a:r>
          </a:p>
        </p:txBody>
      </p:sp>
      <p:sp>
        <p:nvSpPr>
          <p:cNvPr id="113" name="TextBox 112"/>
          <p:cNvSpPr txBox="1"/>
          <p:nvPr/>
        </p:nvSpPr>
        <p:spPr>
          <a:xfrm>
            <a:off x="2321985" y="1574623"/>
            <a:ext cx="1331897" cy="294289"/>
          </a:xfrm>
          <a:prstGeom prst="rect">
            <a:avLst/>
          </a:prstGeom>
          <a:noFill/>
          <a:ln w="9525" cap="flat" cmpd="sng" algn="ctr">
            <a:solidFill>
              <a:srgbClr val="B3B6BA">
                <a:shade val="95000"/>
                <a:satMod val="105000"/>
              </a:srgbClr>
            </a:solidFill>
            <a:prstDash val="solid"/>
          </a:ln>
          <a:effectLst>
            <a:outerShdw blurRad="40000" dist="20000" dir="5400000" rotWithShape="0">
              <a:srgbClr val="000000">
                <a:alpha val="38000"/>
              </a:srgbClr>
            </a:outerShdw>
          </a:effectLst>
        </p:spPr>
        <p:txBody>
          <a:bodyPr lIns="82279" tIns="41140" rIns="82279" bIns="41140" rtlCol="0" anchor="ctr"/>
          <a:lstStyle>
            <a:defPPr>
              <a:defRPr lang="en-GB"/>
            </a:defPPr>
            <a:lvl1pPr algn="ctr" defTabSz="822851">
              <a:defRPr sz="810" kern="0">
                <a:solidFill>
                  <a:schemeClr val="bg1"/>
                </a:solidFill>
                <a:latin typeface="Arial"/>
              </a:defRPr>
            </a:lvl1pPr>
          </a:lstStyle>
          <a:p>
            <a:pPr defTabSz="617115"/>
            <a:r>
              <a:rPr lang="en-US" sz="1100" dirty="0">
                <a:solidFill>
                  <a:srgbClr val="124191"/>
                </a:solidFill>
                <a:latin typeface="Nokia Pure Text Light"/>
                <a:ea typeface="Nokia Pure Text" panose="020B0604020202020204" charset="0"/>
                <a:cs typeface="Nokia Pure Text" panose="020B0604020202020204" charset="0"/>
              </a:rPr>
              <a:t>KPI’s &amp; Analytics</a:t>
            </a:r>
            <a:endParaRPr lang="en-IN" sz="1100" dirty="0">
              <a:solidFill>
                <a:srgbClr val="124191"/>
              </a:solidFill>
              <a:latin typeface="Nokia Pure Text Light"/>
              <a:ea typeface="Nokia Pure Text" panose="020B0604020202020204" charset="0"/>
              <a:cs typeface="Nokia Pure Text" panose="020B0604020202020204" charset="0"/>
            </a:endParaRPr>
          </a:p>
        </p:txBody>
      </p:sp>
      <p:sp>
        <p:nvSpPr>
          <p:cNvPr id="114" name="TextBox 113"/>
          <p:cNvSpPr txBox="1"/>
          <p:nvPr/>
        </p:nvSpPr>
        <p:spPr>
          <a:xfrm>
            <a:off x="3677148" y="1575471"/>
            <a:ext cx="1387074" cy="289710"/>
          </a:xfrm>
          <a:prstGeom prst="rect">
            <a:avLst/>
          </a:prstGeom>
          <a:noFill/>
          <a:ln w="9525" cap="flat" cmpd="sng" algn="ctr">
            <a:solidFill>
              <a:srgbClr val="B3B6BA">
                <a:shade val="95000"/>
                <a:satMod val="105000"/>
              </a:srgbClr>
            </a:solidFill>
            <a:prstDash val="solid"/>
          </a:ln>
          <a:effectLst>
            <a:outerShdw blurRad="40000" dist="20000" dir="5400000" rotWithShape="0">
              <a:srgbClr val="000000">
                <a:alpha val="38000"/>
              </a:srgbClr>
            </a:outerShdw>
          </a:effectLst>
        </p:spPr>
        <p:txBody>
          <a:bodyPr lIns="82279" tIns="41140" rIns="82279" bIns="41140" rtlCol="0" anchor="ctr"/>
          <a:lstStyle>
            <a:defPPr>
              <a:defRPr lang="en-GB"/>
            </a:defPPr>
            <a:lvl1pPr algn="ctr" defTabSz="822851">
              <a:defRPr sz="810" kern="0">
                <a:solidFill>
                  <a:schemeClr val="bg1"/>
                </a:solidFill>
                <a:latin typeface="Arial"/>
              </a:defRPr>
            </a:lvl1pPr>
          </a:lstStyle>
          <a:p>
            <a:pPr defTabSz="617115"/>
            <a:r>
              <a:rPr lang="en-US" sz="1006" dirty="0">
                <a:solidFill>
                  <a:srgbClr val="124191"/>
                </a:solidFill>
                <a:latin typeface="Nokia Pure Text Light"/>
                <a:ea typeface="Nokia Pure Text" panose="020B0604020202020204" charset="0"/>
                <a:cs typeface="Nokia Pure Text" panose="020B0604020202020204" charset="0"/>
              </a:rPr>
              <a:t>Multi-dimensional reporting</a:t>
            </a:r>
            <a:endParaRPr lang="en-IN" sz="1006" dirty="0">
              <a:solidFill>
                <a:srgbClr val="124191"/>
              </a:solidFill>
              <a:latin typeface="Nokia Pure Text Light"/>
              <a:ea typeface="Nokia Pure Text" panose="020B0604020202020204" charset="0"/>
              <a:cs typeface="Nokia Pure Text" panose="020B0604020202020204" charset="0"/>
            </a:endParaRPr>
          </a:p>
        </p:txBody>
      </p:sp>
      <p:sp>
        <p:nvSpPr>
          <p:cNvPr id="115" name="TextBox 114"/>
          <p:cNvSpPr txBox="1"/>
          <p:nvPr/>
        </p:nvSpPr>
        <p:spPr>
          <a:xfrm>
            <a:off x="5066493" y="1575472"/>
            <a:ext cx="1331897" cy="288878"/>
          </a:xfrm>
          <a:prstGeom prst="rect">
            <a:avLst/>
          </a:prstGeom>
          <a:noFill/>
          <a:ln w="9525" cap="flat" cmpd="sng" algn="ctr">
            <a:solidFill>
              <a:srgbClr val="B3B6BA">
                <a:shade val="95000"/>
                <a:satMod val="105000"/>
              </a:srgbClr>
            </a:solidFill>
            <a:prstDash val="solid"/>
          </a:ln>
          <a:effectLst>
            <a:outerShdw blurRad="40000" dist="20000" dir="5400000" rotWithShape="0">
              <a:srgbClr val="000000">
                <a:alpha val="38000"/>
              </a:srgbClr>
            </a:outerShdw>
          </a:effectLst>
        </p:spPr>
        <p:txBody>
          <a:bodyPr lIns="82279" tIns="41140" rIns="82279" bIns="41140" rtlCol="0" anchor="ctr"/>
          <a:lstStyle>
            <a:defPPr>
              <a:defRPr lang="en-GB"/>
            </a:defPPr>
            <a:lvl1pPr algn="ctr" defTabSz="822851">
              <a:defRPr sz="810" kern="0">
                <a:solidFill>
                  <a:schemeClr val="bg1"/>
                </a:solidFill>
                <a:latin typeface="Arial"/>
              </a:defRPr>
            </a:lvl1pPr>
          </a:lstStyle>
          <a:p>
            <a:pPr defTabSz="617115"/>
            <a:r>
              <a:rPr lang="en-US" sz="1006" dirty="0">
                <a:solidFill>
                  <a:srgbClr val="124191"/>
                </a:solidFill>
                <a:latin typeface="Nokia Pure Text Light"/>
                <a:ea typeface="Nokia Pure Text" panose="020B0604020202020204" charset="0"/>
                <a:cs typeface="Nokia Pure Text" panose="020B0604020202020204" charset="0"/>
              </a:rPr>
              <a:t>Correlated Dashboard</a:t>
            </a:r>
            <a:endParaRPr lang="en-IN" sz="1006" dirty="0">
              <a:solidFill>
                <a:srgbClr val="124191"/>
              </a:solidFill>
              <a:latin typeface="Nokia Pure Text Light"/>
              <a:ea typeface="Nokia Pure Text" panose="020B0604020202020204" charset="0"/>
              <a:cs typeface="Nokia Pure Text" panose="020B0604020202020204" charset="0"/>
            </a:endParaRPr>
          </a:p>
        </p:txBody>
      </p:sp>
      <p:sp>
        <p:nvSpPr>
          <p:cNvPr id="117" name="Rounded Rectangle 68"/>
          <p:cNvSpPr/>
          <p:nvPr/>
        </p:nvSpPr>
        <p:spPr>
          <a:xfrm>
            <a:off x="392452" y="1082775"/>
            <a:ext cx="1418912" cy="3587033"/>
          </a:xfrm>
          <a:prstGeom prst="roundRect">
            <a:avLst>
              <a:gd name="adj" fmla="val 0"/>
            </a:avLst>
          </a:prstGeom>
          <a:solidFill>
            <a:schemeClr val="bg1"/>
          </a:solidFill>
          <a:ln w="9525" cap="flat" cmpd="sng" algn="ctr">
            <a:solidFill>
              <a:schemeClr val="bg2"/>
            </a:solidFill>
            <a:prstDash val="solid"/>
          </a:ln>
          <a:effectLst/>
        </p:spPr>
        <p:txBody>
          <a:bodyPr lIns="82279" tIns="41140" rIns="82279" bIns="41140" rtlCol="0" anchor="t" anchorCtr="0"/>
          <a:lstStyle/>
          <a:p>
            <a:pPr algn="ctr" defTabSz="822798">
              <a:defRPr/>
            </a:pPr>
            <a:r>
              <a:rPr lang="en-US" sz="1600" kern="0">
                <a:solidFill>
                  <a:srgbClr val="4D5766"/>
                </a:solidFill>
                <a:latin typeface="Nokia Pure Text Light"/>
                <a:ea typeface="Nokia Pure Text" panose="020B0604020202020204" charset="0"/>
                <a:cs typeface="Nokia Pure Text" panose="020B0604020202020204" charset="0"/>
              </a:rPr>
              <a:t>Subsystems</a:t>
            </a:r>
          </a:p>
        </p:txBody>
      </p:sp>
      <p:sp>
        <p:nvSpPr>
          <p:cNvPr id="118" name="Rounded Rectangle 175"/>
          <p:cNvSpPr/>
          <p:nvPr/>
        </p:nvSpPr>
        <p:spPr>
          <a:xfrm>
            <a:off x="551098" y="1828669"/>
            <a:ext cx="1115913" cy="287978"/>
          </a:xfrm>
          <a:prstGeom prst="roundRect">
            <a:avLst>
              <a:gd name="adj" fmla="val 0"/>
            </a:avLst>
          </a:prstGeom>
          <a:solidFill>
            <a:schemeClr val="bg2"/>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a:solidFill>
                  <a:srgbClr val="FFFFFF"/>
                </a:solidFill>
                <a:latin typeface="Nokia Pure Text Light"/>
                <a:ea typeface="Nokia Pure Text" panose="020B0604020202020204" charset="0"/>
                <a:cs typeface="Nokia Pure Text" panose="020B0604020202020204" charset="0"/>
              </a:rPr>
              <a:t>Legacy PMR gateway</a:t>
            </a:r>
          </a:p>
        </p:txBody>
      </p:sp>
      <p:sp>
        <p:nvSpPr>
          <p:cNvPr id="121" name="Rounded Rectangle 173"/>
          <p:cNvSpPr/>
          <p:nvPr/>
        </p:nvSpPr>
        <p:spPr>
          <a:xfrm>
            <a:off x="5334171" y="1918820"/>
            <a:ext cx="1121666" cy="395969"/>
          </a:xfrm>
          <a:prstGeom prst="roundRect">
            <a:avLst>
              <a:gd name="adj" fmla="val 0"/>
            </a:avLst>
          </a:prstGeom>
          <a:solidFill>
            <a:schemeClr val="tx1"/>
          </a:solidFill>
          <a:ln w="9525" cap="flat" cmpd="sng" algn="ctr">
            <a:solidFill>
              <a:srgbClr val="B3B6BA">
                <a:shade val="95000"/>
                <a:satMod val="105000"/>
              </a:srgbClr>
            </a:solidFill>
            <a:prstDash val="solid"/>
          </a:ln>
          <a:effectLst>
            <a:outerShdw blurRad="40000" dist="20000" dir="5400000" rotWithShape="0">
              <a:srgbClr val="000000">
                <a:alpha val="38000"/>
              </a:srgbClr>
            </a:outerShdw>
          </a:effectLst>
        </p:spPr>
        <p:txBody>
          <a:bodyPr lIns="35997" tIns="35997" rIns="35997" bIns="35997" rtlCol="0" anchor="ctr"/>
          <a:lstStyle/>
          <a:p>
            <a:pPr algn="ctr" defTabSz="822778">
              <a:defRPr/>
            </a:pPr>
            <a:r>
              <a:rPr lang="en-US" sz="800" kern="0" dirty="0">
                <a:solidFill>
                  <a:srgbClr val="FFFFFF"/>
                </a:solidFill>
                <a:latin typeface="Nokia Pure Text Light"/>
              </a:rPr>
              <a:t>Machine Learning &amp; Augmented Reality</a:t>
            </a:r>
          </a:p>
        </p:txBody>
      </p:sp>
      <p:sp>
        <p:nvSpPr>
          <p:cNvPr id="122" name="Rounded Rectangle 68"/>
          <p:cNvSpPr/>
          <p:nvPr/>
        </p:nvSpPr>
        <p:spPr>
          <a:xfrm>
            <a:off x="7296685" y="1082775"/>
            <a:ext cx="1418912" cy="3587034"/>
          </a:xfrm>
          <a:prstGeom prst="roundRect">
            <a:avLst>
              <a:gd name="adj" fmla="val 0"/>
            </a:avLst>
          </a:prstGeom>
          <a:solidFill>
            <a:schemeClr val="bg1"/>
          </a:solidFill>
          <a:ln w="9525" cap="flat" cmpd="sng" algn="ctr">
            <a:solidFill>
              <a:schemeClr val="bg2"/>
            </a:solidFill>
            <a:prstDash val="solid"/>
          </a:ln>
          <a:effectLst/>
        </p:spPr>
        <p:txBody>
          <a:bodyPr lIns="82279" tIns="41140" rIns="82279" bIns="41140" rtlCol="0" anchor="t" anchorCtr="0"/>
          <a:lstStyle/>
          <a:p>
            <a:pPr algn="ctr" defTabSz="822798">
              <a:defRPr/>
            </a:pPr>
            <a:r>
              <a:rPr lang="en-US" sz="1600" kern="0" dirty="0">
                <a:solidFill>
                  <a:srgbClr val="4D5766"/>
                </a:solidFill>
                <a:latin typeface="Nokia Pure Text Light"/>
                <a:ea typeface="Nokia Pure Text" panose="020B0604020202020204" charset="0"/>
                <a:cs typeface="Nokia Pure Text" panose="020B0604020202020204" charset="0"/>
              </a:rPr>
              <a:t>Utilities functions</a:t>
            </a:r>
          </a:p>
        </p:txBody>
      </p:sp>
      <p:sp>
        <p:nvSpPr>
          <p:cNvPr id="123" name="Rounded Rectangle 177"/>
          <p:cNvSpPr/>
          <p:nvPr/>
        </p:nvSpPr>
        <p:spPr>
          <a:xfrm>
            <a:off x="7448184" y="1714018"/>
            <a:ext cx="1115913" cy="287978"/>
          </a:xfrm>
          <a:prstGeom prst="roundRect">
            <a:avLst>
              <a:gd name="adj" fmla="val 0"/>
            </a:avLst>
          </a:prstGeom>
          <a:solidFill>
            <a:schemeClr val="bg1">
              <a:lumMod val="65000"/>
            </a:schemeClr>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R&amp;D Initiatives</a:t>
            </a:r>
          </a:p>
        </p:txBody>
      </p:sp>
      <p:sp>
        <p:nvSpPr>
          <p:cNvPr id="124" name="Rounded Rectangle 183"/>
          <p:cNvSpPr/>
          <p:nvPr/>
        </p:nvSpPr>
        <p:spPr>
          <a:xfrm>
            <a:off x="7448184" y="2434082"/>
            <a:ext cx="1115913" cy="287978"/>
          </a:xfrm>
          <a:prstGeom prst="roundRect">
            <a:avLst>
              <a:gd name="adj" fmla="val 0"/>
            </a:avLst>
          </a:prstGeom>
          <a:solidFill>
            <a:schemeClr val="bg1">
              <a:lumMod val="65000"/>
            </a:schemeClr>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Workforce Safety &amp; Management</a:t>
            </a:r>
          </a:p>
        </p:txBody>
      </p:sp>
      <p:sp>
        <p:nvSpPr>
          <p:cNvPr id="125" name="Rounded Rectangle 203"/>
          <p:cNvSpPr/>
          <p:nvPr/>
        </p:nvSpPr>
        <p:spPr>
          <a:xfrm>
            <a:off x="7448184" y="2074051"/>
            <a:ext cx="1115913" cy="287978"/>
          </a:xfrm>
          <a:prstGeom prst="roundRect">
            <a:avLst>
              <a:gd name="adj" fmla="val 0"/>
            </a:avLst>
          </a:prstGeom>
          <a:solidFill>
            <a:schemeClr val="bg1">
              <a:lumMod val="65000"/>
            </a:schemeClr>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Strategic Projects</a:t>
            </a:r>
          </a:p>
        </p:txBody>
      </p:sp>
      <p:sp>
        <p:nvSpPr>
          <p:cNvPr id="126" name="Rectangle 125"/>
          <p:cNvSpPr/>
          <p:nvPr/>
        </p:nvSpPr>
        <p:spPr>
          <a:xfrm>
            <a:off x="1811361" y="3736364"/>
            <a:ext cx="5485323" cy="350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4" tIns="71994" rIns="71994" bIns="71994" numCol="1" spcCol="0" rtlCol="0" fromWordArt="0" anchor="ctr" anchorCtr="0" forceAA="0" compatLnSpc="1">
            <a:prstTxWarp prst="textNoShape">
              <a:avLst/>
            </a:prstTxWarp>
            <a:noAutofit/>
          </a:bodyPr>
          <a:lstStyle/>
          <a:p>
            <a:pPr algn="ctr" defTabSz="685774"/>
            <a:r>
              <a:rPr lang="en-US" sz="1207" dirty="0">
                <a:solidFill>
                  <a:srgbClr val="FFFFFF"/>
                </a:solidFill>
                <a:latin typeface="Nokia Pure Text Light" panose="020B0403020202020204" pitchFamily="34" charset="0"/>
                <a:ea typeface="Nokia Pure Text Light" panose="020B0403020202020204" pitchFamily="34" charset="0"/>
              </a:rPr>
              <a:t>Nokia Neural Energy Platform</a:t>
            </a:r>
          </a:p>
        </p:txBody>
      </p:sp>
      <p:sp>
        <p:nvSpPr>
          <p:cNvPr id="127" name="Rectangle 126"/>
          <p:cNvSpPr/>
          <p:nvPr/>
        </p:nvSpPr>
        <p:spPr>
          <a:xfrm rot="5400000">
            <a:off x="423183" y="2473388"/>
            <a:ext cx="2967268" cy="1860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4" tIns="71994" rIns="71994" bIns="71994" numCol="1" spcCol="0" rtlCol="0" fromWordArt="0" anchor="t" anchorCtr="0" forceAA="0" compatLnSpc="1">
            <a:prstTxWarp prst="textNoShape">
              <a:avLst/>
            </a:prstTxWarp>
            <a:noAutofit/>
          </a:bodyPr>
          <a:lstStyle/>
          <a:p>
            <a:pPr algn="ctr" defTabSz="685774"/>
            <a:endParaRPr lang="en-US" sz="1400" dirty="0">
              <a:solidFill>
                <a:srgbClr val="FFFFFF"/>
              </a:solidFill>
              <a:latin typeface="Nokia Pure Text Light" panose="020B0403020202020204" pitchFamily="34" charset="0"/>
              <a:ea typeface="Nokia Pure Text Light" panose="020B0403020202020204" pitchFamily="34" charset="0"/>
            </a:endParaRPr>
          </a:p>
        </p:txBody>
      </p:sp>
      <p:sp>
        <p:nvSpPr>
          <p:cNvPr id="128" name="Rectangle 127"/>
          <p:cNvSpPr/>
          <p:nvPr/>
        </p:nvSpPr>
        <p:spPr>
          <a:xfrm rot="5400000">
            <a:off x="5710079" y="2499940"/>
            <a:ext cx="3003769" cy="169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4" tIns="71994" rIns="71994" bIns="71994" numCol="1" spcCol="0" rtlCol="0" fromWordArt="0" anchor="ctr" anchorCtr="0" forceAA="0" compatLnSpc="1">
            <a:prstTxWarp prst="textNoShape">
              <a:avLst/>
            </a:prstTxWarp>
            <a:noAutofit/>
          </a:bodyPr>
          <a:lstStyle/>
          <a:p>
            <a:pPr algn="ctr" defTabSz="685774"/>
            <a:r>
              <a:rPr lang="en-US" sz="1107" dirty="0">
                <a:solidFill>
                  <a:srgbClr val="FFFFFF"/>
                </a:solidFill>
                <a:latin typeface="Nokia Pure Text Light" panose="020B0403020202020204" pitchFamily="34" charset="0"/>
                <a:ea typeface="Nokia Pure Text Light" panose="020B0403020202020204" pitchFamily="34" charset="0"/>
              </a:rPr>
              <a:t>Closed loop System</a:t>
            </a:r>
          </a:p>
        </p:txBody>
      </p:sp>
      <p:sp>
        <p:nvSpPr>
          <p:cNvPr id="32" name="Rounded Rectangle 177"/>
          <p:cNvSpPr/>
          <p:nvPr/>
        </p:nvSpPr>
        <p:spPr>
          <a:xfrm>
            <a:off x="544337" y="2183827"/>
            <a:ext cx="1115913" cy="287978"/>
          </a:xfrm>
          <a:prstGeom prst="roundRect">
            <a:avLst>
              <a:gd name="adj" fmla="val 0"/>
            </a:avLst>
          </a:prstGeom>
          <a:solidFill>
            <a:schemeClr val="bg2"/>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Distribution Automation</a:t>
            </a:r>
          </a:p>
        </p:txBody>
      </p:sp>
      <p:sp>
        <p:nvSpPr>
          <p:cNvPr id="34" name="Rounded Rectangle 203"/>
          <p:cNvSpPr/>
          <p:nvPr/>
        </p:nvSpPr>
        <p:spPr>
          <a:xfrm>
            <a:off x="543951" y="1473511"/>
            <a:ext cx="1115913" cy="287978"/>
          </a:xfrm>
          <a:prstGeom prst="roundRect">
            <a:avLst>
              <a:gd name="adj" fmla="val 0"/>
            </a:avLst>
          </a:prstGeom>
          <a:solidFill>
            <a:schemeClr val="bg2"/>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Telephony, video conf., LAN, network</a:t>
            </a:r>
          </a:p>
        </p:txBody>
      </p:sp>
      <p:sp>
        <p:nvSpPr>
          <p:cNvPr id="35" name="Rounded Rectangle 177"/>
          <p:cNvSpPr/>
          <p:nvPr/>
        </p:nvSpPr>
        <p:spPr>
          <a:xfrm>
            <a:off x="7448184" y="2794114"/>
            <a:ext cx="1115913" cy="287978"/>
          </a:xfrm>
          <a:prstGeom prst="roundRect">
            <a:avLst>
              <a:gd name="adj" fmla="val 0"/>
            </a:avLst>
          </a:prstGeom>
          <a:solidFill>
            <a:schemeClr val="bg1">
              <a:lumMod val="65000"/>
            </a:schemeClr>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Asset management </a:t>
            </a:r>
            <a:r>
              <a:rPr lang="en-US" sz="600" kern="0" dirty="0">
                <a:solidFill>
                  <a:srgbClr val="FFFFFF"/>
                </a:solidFill>
                <a:latin typeface="Nokia Pure Text Light"/>
                <a:ea typeface="Nokia Pure Text" panose="020B0604020202020204" charset="0"/>
                <a:cs typeface="Nokia Pure Text" panose="020B0604020202020204" charset="0"/>
              </a:rPr>
              <a:t>(Sensors, devices, Grid)</a:t>
            </a:r>
            <a:endParaRPr lang="en-US" sz="800" kern="0" dirty="0">
              <a:solidFill>
                <a:srgbClr val="FFFFFF"/>
              </a:solidFill>
              <a:latin typeface="Nokia Pure Text Light"/>
              <a:ea typeface="Nokia Pure Text" panose="020B0604020202020204" charset="0"/>
              <a:cs typeface="Nokia Pure Text" panose="020B0604020202020204" charset="0"/>
            </a:endParaRPr>
          </a:p>
        </p:txBody>
      </p:sp>
      <p:sp>
        <p:nvSpPr>
          <p:cNvPr id="37" name="Rounded Rectangle 203"/>
          <p:cNvSpPr/>
          <p:nvPr/>
        </p:nvSpPr>
        <p:spPr>
          <a:xfrm>
            <a:off x="7448184" y="3154147"/>
            <a:ext cx="1115913" cy="287978"/>
          </a:xfrm>
          <a:prstGeom prst="roundRect">
            <a:avLst>
              <a:gd name="adj" fmla="val 0"/>
            </a:avLst>
          </a:prstGeom>
          <a:solidFill>
            <a:schemeClr val="bg1">
              <a:lumMod val="65000"/>
            </a:schemeClr>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Data and Telemetry</a:t>
            </a:r>
          </a:p>
        </p:txBody>
      </p:sp>
      <p:sp>
        <p:nvSpPr>
          <p:cNvPr id="38" name="Rounded Rectangle 176"/>
          <p:cNvSpPr/>
          <p:nvPr/>
        </p:nvSpPr>
        <p:spPr>
          <a:xfrm>
            <a:off x="552148" y="2538986"/>
            <a:ext cx="1115913" cy="287978"/>
          </a:xfrm>
          <a:prstGeom prst="roundRect">
            <a:avLst>
              <a:gd name="adj" fmla="val 0"/>
            </a:avLst>
          </a:prstGeom>
          <a:solidFill>
            <a:schemeClr val="bg2"/>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SCADA &amp; System Protection</a:t>
            </a:r>
          </a:p>
        </p:txBody>
      </p:sp>
      <p:sp>
        <p:nvSpPr>
          <p:cNvPr id="39" name="Rounded Rectangle 178"/>
          <p:cNvSpPr/>
          <p:nvPr/>
        </p:nvSpPr>
        <p:spPr>
          <a:xfrm>
            <a:off x="551098" y="2894144"/>
            <a:ext cx="1115913" cy="287978"/>
          </a:xfrm>
          <a:prstGeom prst="roundRect">
            <a:avLst>
              <a:gd name="adj" fmla="val 0"/>
            </a:avLst>
          </a:prstGeom>
          <a:solidFill>
            <a:schemeClr val="bg2"/>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Video analytics system</a:t>
            </a:r>
          </a:p>
        </p:txBody>
      </p:sp>
      <p:sp>
        <p:nvSpPr>
          <p:cNvPr id="40" name="Rounded Rectangle 183"/>
          <p:cNvSpPr/>
          <p:nvPr/>
        </p:nvSpPr>
        <p:spPr>
          <a:xfrm>
            <a:off x="544744" y="3249302"/>
            <a:ext cx="1115913" cy="287978"/>
          </a:xfrm>
          <a:prstGeom prst="roundRect">
            <a:avLst>
              <a:gd name="adj" fmla="val 0"/>
            </a:avLst>
          </a:prstGeom>
          <a:solidFill>
            <a:schemeClr val="bg2"/>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Energy Management Systems (DMS, TMS)</a:t>
            </a:r>
          </a:p>
        </p:txBody>
      </p:sp>
      <p:sp>
        <p:nvSpPr>
          <p:cNvPr id="44" name="Rounded Rectangle 203"/>
          <p:cNvSpPr/>
          <p:nvPr/>
        </p:nvSpPr>
        <p:spPr>
          <a:xfrm>
            <a:off x="7448184" y="3514178"/>
            <a:ext cx="1115913" cy="287978"/>
          </a:xfrm>
          <a:prstGeom prst="roundRect">
            <a:avLst>
              <a:gd name="adj" fmla="val 0"/>
            </a:avLst>
          </a:prstGeom>
          <a:solidFill>
            <a:schemeClr val="bg1">
              <a:lumMod val="65000"/>
            </a:schemeClr>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r>
              <a:rPr lang="en-US" sz="800" kern="0" dirty="0">
                <a:solidFill>
                  <a:srgbClr val="FFFFFF"/>
                </a:solidFill>
                <a:latin typeface="Nokia Pure Text Light"/>
                <a:ea typeface="Nokia Pure Text" panose="020B0604020202020204" charset="0"/>
                <a:cs typeface="Nokia Pure Text" panose="020B0604020202020204" charset="0"/>
              </a:rPr>
              <a:t>Operational Dashboards</a:t>
            </a:r>
          </a:p>
        </p:txBody>
      </p:sp>
      <p:sp>
        <p:nvSpPr>
          <p:cNvPr id="45" name="Rounded Rectangle 203"/>
          <p:cNvSpPr/>
          <p:nvPr/>
        </p:nvSpPr>
        <p:spPr>
          <a:xfrm>
            <a:off x="7448184" y="3874211"/>
            <a:ext cx="1115913" cy="287978"/>
          </a:xfrm>
          <a:prstGeom prst="roundRect">
            <a:avLst>
              <a:gd name="adj" fmla="val 0"/>
            </a:avLst>
          </a:prstGeom>
          <a:solidFill>
            <a:schemeClr val="bg1">
              <a:lumMod val="65000"/>
            </a:schemeClr>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Regulatory &amp; Standards</a:t>
            </a:r>
          </a:p>
        </p:txBody>
      </p:sp>
      <p:sp>
        <p:nvSpPr>
          <p:cNvPr id="50" name="Rounded Rectangle 203"/>
          <p:cNvSpPr/>
          <p:nvPr/>
        </p:nvSpPr>
        <p:spPr>
          <a:xfrm>
            <a:off x="7448184" y="4234240"/>
            <a:ext cx="1115913" cy="287978"/>
          </a:xfrm>
          <a:prstGeom prst="roundRect">
            <a:avLst>
              <a:gd name="adj" fmla="val 0"/>
            </a:avLst>
          </a:prstGeom>
          <a:solidFill>
            <a:schemeClr val="bg1">
              <a:lumMod val="65000"/>
            </a:schemeClr>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fr-FR" sz="800" dirty="0">
                <a:solidFill>
                  <a:srgbClr val="FFFFFF"/>
                </a:solidFill>
                <a:latin typeface="Nokia Pure Text Light"/>
              </a:rPr>
              <a:t>Positioning  Location, AVL, GIS</a:t>
            </a:r>
          </a:p>
        </p:txBody>
      </p:sp>
      <p:sp>
        <p:nvSpPr>
          <p:cNvPr id="53" name="Rounded Rectangle 183"/>
          <p:cNvSpPr/>
          <p:nvPr/>
        </p:nvSpPr>
        <p:spPr>
          <a:xfrm>
            <a:off x="551977" y="3604461"/>
            <a:ext cx="1115913" cy="287978"/>
          </a:xfrm>
          <a:prstGeom prst="roundRect">
            <a:avLst>
              <a:gd name="adj" fmla="val 0"/>
            </a:avLst>
          </a:prstGeom>
          <a:solidFill>
            <a:schemeClr val="bg2"/>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dirty="0">
                <a:solidFill>
                  <a:srgbClr val="FFFFFF"/>
                </a:solidFill>
                <a:latin typeface="Nokia Pure Text Light"/>
                <a:ea typeface="Nokia Pure Text Light" panose="020B0403020202020204" pitchFamily="34" charset="0"/>
              </a:rPr>
              <a:t>Emergency alert</a:t>
            </a:r>
            <a:endParaRPr lang="en-US" sz="800" kern="0" dirty="0">
              <a:solidFill>
                <a:srgbClr val="FFFFFF"/>
              </a:solidFill>
              <a:latin typeface="Nokia Pure Text Light"/>
              <a:ea typeface="Nokia Pure Text" panose="020B0604020202020204" charset="0"/>
              <a:cs typeface="Nokia Pure Text" panose="020B0604020202020204" charset="0"/>
            </a:endParaRPr>
          </a:p>
        </p:txBody>
      </p:sp>
      <p:sp>
        <p:nvSpPr>
          <p:cNvPr id="54" name="Rounded Rectangle 183"/>
          <p:cNvSpPr/>
          <p:nvPr/>
        </p:nvSpPr>
        <p:spPr>
          <a:xfrm>
            <a:off x="551977" y="3959619"/>
            <a:ext cx="1115913" cy="287978"/>
          </a:xfrm>
          <a:prstGeom prst="roundRect">
            <a:avLst>
              <a:gd name="adj" fmla="val 0"/>
            </a:avLst>
          </a:prstGeom>
          <a:solidFill>
            <a:schemeClr val="bg2"/>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r>
              <a:rPr lang="en-US" sz="800" kern="0" dirty="0">
                <a:solidFill>
                  <a:srgbClr val="FFFFFF"/>
                </a:solidFill>
                <a:latin typeface="Nokia Pure Text Light"/>
                <a:ea typeface="Nokia Pure Text" panose="020B0604020202020204" charset="0"/>
                <a:cs typeface="Nokia Pure Text" panose="020B0604020202020204" charset="0"/>
              </a:rPr>
              <a:t>Control &amp; Data centers</a:t>
            </a:r>
          </a:p>
        </p:txBody>
      </p:sp>
      <p:sp>
        <p:nvSpPr>
          <p:cNvPr id="55" name="Rounded Rectangle 183"/>
          <p:cNvSpPr/>
          <p:nvPr/>
        </p:nvSpPr>
        <p:spPr>
          <a:xfrm>
            <a:off x="543951" y="4314780"/>
            <a:ext cx="1115913" cy="287978"/>
          </a:xfrm>
          <a:prstGeom prst="roundRect">
            <a:avLst>
              <a:gd name="adj" fmla="val 0"/>
            </a:avLst>
          </a:prstGeom>
          <a:solidFill>
            <a:schemeClr val="bg2"/>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Access Control</a:t>
            </a:r>
          </a:p>
        </p:txBody>
      </p:sp>
      <p:sp>
        <p:nvSpPr>
          <p:cNvPr id="42" name="Freihandform: Form 354">
            <a:extLst>
              <a:ext uri="{FF2B5EF4-FFF2-40B4-BE49-F238E27FC236}">
                <a16:creationId xmlns:a16="http://schemas.microsoft.com/office/drawing/2014/main" id="{6576FC8C-D8CD-4782-AA95-FAD366EB2FA8}"/>
              </a:ext>
            </a:extLst>
          </p:cNvPr>
          <p:cNvSpPr/>
          <p:nvPr/>
        </p:nvSpPr>
        <p:spPr>
          <a:xfrm>
            <a:off x="5331717" y="3269823"/>
            <a:ext cx="609902" cy="431400"/>
          </a:xfrm>
          <a:custGeom>
            <a:avLst/>
            <a:gdLst>
              <a:gd name="connsiteX0" fmla="*/ 1153851 w 2346325"/>
              <a:gd name="connsiteY0" fmla="*/ 0 h 1465659"/>
              <a:gd name="connsiteX1" fmla="*/ 1835050 w 2346325"/>
              <a:gd name="connsiteY1" fmla="*/ 555193 h 1465659"/>
              <a:gd name="connsiteX2" fmla="*/ 1839334 w 2346325"/>
              <a:gd name="connsiteY2" fmla="*/ 597692 h 1465659"/>
              <a:gd name="connsiteX3" fmla="*/ 1908838 w 2346325"/>
              <a:gd name="connsiteY3" fmla="*/ 590685 h 1465659"/>
              <a:gd name="connsiteX4" fmla="*/ 2346325 w 2346325"/>
              <a:gd name="connsiteY4" fmla="*/ 1028172 h 1465659"/>
              <a:gd name="connsiteX5" fmla="*/ 1997007 w 2346325"/>
              <a:gd name="connsiteY5" fmla="*/ 1456771 h 1465659"/>
              <a:gd name="connsiteX6" fmla="*/ 1927066 w 2346325"/>
              <a:gd name="connsiteY6" fmla="*/ 1463822 h 1465659"/>
              <a:gd name="connsiteX7" fmla="*/ 1917964 w 2346325"/>
              <a:gd name="connsiteY7" fmla="*/ 1465659 h 1465659"/>
              <a:gd name="connsiteX8" fmla="*/ 1908838 w 2346325"/>
              <a:gd name="connsiteY8" fmla="*/ 1465659 h 1465659"/>
              <a:gd name="connsiteX9" fmla="*/ 501650 w 2346325"/>
              <a:gd name="connsiteY9" fmla="*/ 1465659 h 1465659"/>
              <a:gd name="connsiteX10" fmla="*/ 484987 w 2346325"/>
              <a:gd name="connsiteY10" fmla="*/ 1465659 h 1465659"/>
              <a:gd name="connsiteX11" fmla="*/ 468369 w 2346325"/>
              <a:gd name="connsiteY11" fmla="*/ 1462304 h 1465659"/>
              <a:gd name="connsiteX12" fmla="*/ 400550 w 2346325"/>
              <a:gd name="connsiteY12" fmla="*/ 1455468 h 1465659"/>
              <a:gd name="connsiteX13" fmla="*/ 0 w 2346325"/>
              <a:gd name="connsiteY13" fmla="*/ 964009 h 1465659"/>
              <a:gd name="connsiteX14" fmla="*/ 400550 w 2346325"/>
              <a:gd name="connsiteY14" fmla="*/ 472551 h 1465659"/>
              <a:gd name="connsiteX15" fmla="*/ 501464 w 2346325"/>
              <a:gd name="connsiteY15" fmla="*/ 462378 h 1465659"/>
              <a:gd name="connsiteX16" fmla="*/ 513168 w 2346325"/>
              <a:gd name="connsiteY16" fmla="*/ 424673 h 1465659"/>
              <a:gd name="connsiteX17" fmla="*/ 1153851 w 2346325"/>
              <a:gd name="connsiteY17" fmla="*/ 0 h 146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46325" h="1465659">
                <a:moveTo>
                  <a:pt x="1153851" y="0"/>
                </a:moveTo>
                <a:cubicBezTo>
                  <a:pt x="1489866" y="0"/>
                  <a:pt x="1770213" y="238345"/>
                  <a:pt x="1835050" y="555193"/>
                </a:cubicBezTo>
                <a:lnTo>
                  <a:pt x="1839334" y="597692"/>
                </a:lnTo>
                <a:lnTo>
                  <a:pt x="1908838" y="590685"/>
                </a:lnTo>
                <a:cubicBezTo>
                  <a:pt x="2150455" y="590685"/>
                  <a:pt x="2346325" y="786555"/>
                  <a:pt x="2346325" y="1028172"/>
                </a:cubicBezTo>
                <a:cubicBezTo>
                  <a:pt x="2346325" y="1239587"/>
                  <a:pt x="2196362" y="1415977"/>
                  <a:pt x="1997007" y="1456771"/>
                </a:cubicBezTo>
                <a:lnTo>
                  <a:pt x="1927066" y="1463822"/>
                </a:lnTo>
                <a:lnTo>
                  <a:pt x="1917964" y="1465659"/>
                </a:lnTo>
                <a:lnTo>
                  <a:pt x="1908838" y="1465659"/>
                </a:lnTo>
                <a:lnTo>
                  <a:pt x="501650" y="1465659"/>
                </a:lnTo>
                <a:lnTo>
                  <a:pt x="484987" y="1465659"/>
                </a:lnTo>
                <a:lnTo>
                  <a:pt x="468369" y="1462304"/>
                </a:lnTo>
                <a:lnTo>
                  <a:pt x="400550" y="1455468"/>
                </a:lnTo>
                <a:cubicBezTo>
                  <a:pt x="171957" y="1408691"/>
                  <a:pt x="0" y="1206431"/>
                  <a:pt x="0" y="964009"/>
                </a:cubicBezTo>
                <a:cubicBezTo>
                  <a:pt x="0" y="721587"/>
                  <a:pt x="171957" y="519328"/>
                  <a:pt x="400550" y="472551"/>
                </a:cubicBezTo>
                <a:lnTo>
                  <a:pt x="501464" y="462378"/>
                </a:lnTo>
                <a:lnTo>
                  <a:pt x="513168" y="424673"/>
                </a:lnTo>
                <a:cubicBezTo>
                  <a:pt x="618725" y="175111"/>
                  <a:pt x="865839" y="0"/>
                  <a:pt x="1153851" y="0"/>
                </a:cubicBezTo>
                <a:close/>
              </a:path>
            </a:pathLst>
          </a:custGeom>
          <a:solidFill>
            <a:schemeClr val="accent3">
              <a:lumMod val="40000"/>
              <a:lumOff val="60000"/>
            </a:schemeClr>
          </a:solidFill>
          <a:ln w="9525">
            <a:solidFill>
              <a:schemeClr val="tx2"/>
            </a:solidFill>
            <a:prstDash val="soli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1994" tIns="71994" rIns="71994" bIns="71994" numCol="1" spcCol="0" rtlCol="0" fromWordArt="0" anchor="t" anchorCtr="0" forceAA="0" compatLnSpc="1">
            <a:prstTxWarp prst="textNoShape">
              <a:avLst/>
            </a:prstTxWarp>
            <a:noAutofit/>
          </a:bodyPr>
          <a:lstStyle/>
          <a:p>
            <a:pPr algn="ctr"/>
            <a:r>
              <a:rPr lang="en-US" sz="805" dirty="0">
                <a:solidFill>
                  <a:srgbClr val="070D1D"/>
                </a:solidFill>
              </a:rPr>
              <a:t>Smart Network Fabric</a:t>
            </a:r>
          </a:p>
        </p:txBody>
      </p:sp>
      <p:sp>
        <p:nvSpPr>
          <p:cNvPr id="43" name="Freihandform: Form 338">
            <a:extLst>
              <a:ext uri="{FF2B5EF4-FFF2-40B4-BE49-F238E27FC236}">
                <a16:creationId xmlns:a16="http://schemas.microsoft.com/office/drawing/2014/main" id="{66339220-E1B5-4A77-8BF7-2ED555986308}"/>
              </a:ext>
            </a:extLst>
          </p:cNvPr>
          <p:cNvSpPr/>
          <p:nvPr/>
        </p:nvSpPr>
        <p:spPr>
          <a:xfrm>
            <a:off x="2847144" y="3315347"/>
            <a:ext cx="516508" cy="353726"/>
          </a:xfrm>
          <a:custGeom>
            <a:avLst/>
            <a:gdLst>
              <a:gd name="connsiteX0" fmla="*/ 1153851 w 2346325"/>
              <a:gd name="connsiteY0" fmla="*/ 0 h 1465659"/>
              <a:gd name="connsiteX1" fmla="*/ 1835050 w 2346325"/>
              <a:gd name="connsiteY1" fmla="*/ 555193 h 1465659"/>
              <a:gd name="connsiteX2" fmla="*/ 1839334 w 2346325"/>
              <a:gd name="connsiteY2" fmla="*/ 597692 h 1465659"/>
              <a:gd name="connsiteX3" fmla="*/ 1908838 w 2346325"/>
              <a:gd name="connsiteY3" fmla="*/ 590685 h 1465659"/>
              <a:gd name="connsiteX4" fmla="*/ 2346325 w 2346325"/>
              <a:gd name="connsiteY4" fmla="*/ 1028172 h 1465659"/>
              <a:gd name="connsiteX5" fmla="*/ 1997007 w 2346325"/>
              <a:gd name="connsiteY5" fmla="*/ 1456771 h 1465659"/>
              <a:gd name="connsiteX6" fmla="*/ 1927066 w 2346325"/>
              <a:gd name="connsiteY6" fmla="*/ 1463822 h 1465659"/>
              <a:gd name="connsiteX7" fmla="*/ 1917964 w 2346325"/>
              <a:gd name="connsiteY7" fmla="*/ 1465659 h 1465659"/>
              <a:gd name="connsiteX8" fmla="*/ 1908838 w 2346325"/>
              <a:gd name="connsiteY8" fmla="*/ 1465659 h 1465659"/>
              <a:gd name="connsiteX9" fmla="*/ 501650 w 2346325"/>
              <a:gd name="connsiteY9" fmla="*/ 1465659 h 1465659"/>
              <a:gd name="connsiteX10" fmla="*/ 484987 w 2346325"/>
              <a:gd name="connsiteY10" fmla="*/ 1465659 h 1465659"/>
              <a:gd name="connsiteX11" fmla="*/ 468369 w 2346325"/>
              <a:gd name="connsiteY11" fmla="*/ 1462304 h 1465659"/>
              <a:gd name="connsiteX12" fmla="*/ 400550 w 2346325"/>
              <a:gd name="connsiteY12" fmla="*/ 1455468 h 1465659"/>
              <a:gd name="connsiteX13" fmla="*/ 0 w 2346325"/>
              <a:gd name="connsiteY13" fmla="*/ 964009 h 1465659"/>
              <a:gd name="connsiteX14" fmla="*/ 400550 w 2346325"/>
              <a:gd name="connsiteY14" fmla="*/ 472551 h 1465659"/>
              <a:gd name="connsiteX15" fmla="*/ 501464 w 2346325"/>
              <a:gd name="connsiteY15" fmla="*/ 462378 h 1465659"/>
              <a:gd name="connsiteX16" fmla="*/ 513168 w 2346325"/>
              <a:gd name="connsiteY16" fmla="*/ 424673 h 1465659"/>
              <a:gd name="connsiteX17" fmla="*/ 1153851 w 2346325"/>
              <a:gd name="connsiteY17" fmla="*/ 0 h 146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46325" h="1465659">
                <a:moveTo>
                  <a:pt x="1153851" y="0"/>
                </a:moveTo>
                <a:cubicBezTo>
                  <a:pt x="1489866" y="0"/>
                  <a:pt x="1770213" y="238345"/>
                  <a:pt x="1835050" y="555193"/>
                </a:cubicBezTo>
                <a:lnTo>
                  <a:pt x="1839334" y="597692"/>
                </a:lnTo>
                <a:lnTo>
                  <a:pt x="1908838" y="590685"/>
                </a:lnTo>
                <a:cubicBezTo>
                  <a:pt x="2150455" y="590685"/>
                  <a:pt x="2346325" y="786555"/>
                  <a:pt x="2346325" y="1028172"/>
                </a:cubicBezTo>
                <a:cubicBezTo>
                  <a:pt x="2346325" y="1239587"/>
                  <a:pt x="2196362" y="1415977"/>
                  <a:pt x="1997007" y="1456771"/>
                </a:cubicBezTo>
                <a:lnTo>
                  <a:pt x="1927066" y="1463822"/>
                </a:lnTo>
                <a:lnTo>
                  <a:pt x="1917964" y="1465659"/>
                </a:lnTo>
                <a:lnTo>
                  <a:pt x="1908838" y="1465659"/>
                </a:lnTo>
                <a:lnTo>
                  <a:pt x="501650" y="1465659"/>
                </a:lnTo>
                <a:lnTo>
                  <a:pt x="484987" y="1465659"/>
                </a:lnTo>
                <a:lnTo>
                  <a:pt x="468369" y="1462304"/>
                </a:lnTo>
                <a:lnTo>
                  <a:pt x="400550" y="1455468"/>
                </a:lnTo>
                <a:cubicBezTo>
                  <a:pt x="171957" y="1408691"/>
                  <a:pt x="0" y="1206431"/>
                  <a:pt x="0" y="964009"/>
                </a:cubicBezTo>
                <a:cubicBezTo>
                  <a:pt x="0" y="721587"/>
                  <a:pt x="171957" y="519328"/>
                  <a:pt x="400550" y="472551"/>
                </a:cubicBezTo>
                <a:lnTo>
                  <a:pt x="501464" y="462378"/>
                </a:lnTo>
                <a:lnTo>
                  <a:pt x="513168" y="424673"/>
                </a:lnTo>
                <a:cubicBezTo>
                  <a:pt x="618725" y="175111"/>
                  <a:pt x="865839" y="0"/>
                  <a:pt x="1153851" y="0"/>
                </a:cubicBezTo>
                <a:close/>
              </a:path>
            </a:pathLst>
          </a:custGeom>
          <a:solidFill>
            <a:schemeClr val="accent3">
              <a:lumMod val="40000"/>
              <a:lumOff val="60000"/>
            </a:schemeClr>
          </a:solidFill>
          <a:ln w="9525">
            <a:solidFill>
              <a:schemeClr val="tx2"/>
            </a:solidFill>
            <a:prstDash val="soli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402" tIns="18402" rIns="18402" bIns="18402" numCol="1" spcCol="0" rtlCol="0" fromWordArt="0" anchor="b" anchorCtr="1" forceAA="0" compatLnSpc="1">
            <a:prstTxWarp prst="textNoShape">
              <a:avLst/>
            </a:prstTxWarp>
            <a:noAutofit/>
          </a:bodyPr>
          <a:lstStyle/>
          <a:p>
            <a:pPr algn="ctr" defTabSz="454337">
              <a:lnSpc>
                <a:spcPct val="85000"/>
              </a:lnSpc>
              <a:defRPr/>
            </a:pPr>
            <a:r>
              <a:rPr lang="en-US" sz="604" kern="0" dirty="0">
                <a:solidFill>
                  <a:srgbClr val="001135"/>
                </a:solidFill>
                <a:latin typeface="Nokia Pure Text Light" panose="020B0403020202020204" pitchFamily="34" charset="0"/>
                <a:ea typeface="Nokia Pure Text Light" panose="020B0403020202020204" pitchFamily="34" charset="0"/>
              </a:rPr>
              <a:t>Converged</a:t>
            </a:r>
            <a:br>
              <a:rPr lang="en-US" sz="604" kern="0" dirty="0">
                <a:solidFill>
                  <a:srgbClr val="001135"/>
                </a:solidFill>
                <a:latin typeface="Nokia Pure Text Light" panose="020B0403020202020204" pitchFamily="34" charset="0"/>
                <a:ea typeface="Nokia Pure Text Light" panose="020B0403020202020204" pitchFamily="34" charset="0"/>
              </a:rPr>
            </a:br>
            <a:r>
              <a:rPr lang="en-US" sz="604" kern="0" dirty="0">
                <a:solidFill>
                  <a:srgbClr val="001135"/>
                </a:solidFill>
                <a:latin typeface="Nokia Pure Text Light" panose="020B0403020202020204" pitchFamily="34" charset="0"/>
                <a:ea typeface="Nokia Pure Text Light" panose="020B0403020202020204" pitchFamily="34" charset="0"/>
              </a:rPr>
              <a:t>Edge</a:t>
            </a:r>
          </a:p>
        </p:txBody>
      </p:sp>
      <p:grpSp>
        <p:nvGrpSpPr>
          <p:cNvPr id="2" name="Group 1">
            <a:extLst>
              <a:ext uri="{FF2B5EF4-FFF2-40B4-BE49-F238E27FC236}">
                <a16:creationId xmlns:a16="http://schemas.microsoft.com/office/drawing/2014/main" id="{B71F6587-E0FB-4D74-9480-83781843B560}"/>
              </a:ext>
            </a:extLst>
          </p:cNvPr>
          <p:cNvGrpSpPr/>
          <p:nvPr/>
        </p:nvGrpSpPr>
        <p:grpSpPr>
          <a:xfrm>
            <a:off x="2504573" y="3389331"/>
            <a:ext cx="330390" cy="308422"/>
            <a:chOff x="2472783" y="3322300"/>
            <a:chExt cx="328351" cy="306518"/>
          </a:xfrm>
        </p:grpSpPr>
        <p:grpSp>
          <p:nvGrpSpPr>
            <p:cNvPr id="49" name="Gruppieren 321">
              <a:extLst>
                <a:ext uri="{FF2B5EF4-FFF2-40B4-BE49-F238E27FC236}">
                  <a16:creationId xmlns:a16="http://schemas.microsoft.com/office/drawing/2014/main" id="{D846309D-6DE5-4CCA-A365-9EE422BBD5A3}"/>
                </a:ext>
              </a:extLst>
            </p:cNvPr>
            <p:cNvGrpSpPr/>
            <p:nvPr/>
          </p:nvGrpSpPr>
          <p:grpSpPr>
            <a:xfrm flipH="1">
              <a:off x="2502684" y="3424544"/>
              <a:ext cx="49185" cy="102029"/>
              <a:chOff x="7709438" y="3226051"/>
              <a:chExt cx="478681" cy="1339760"/>
            </a:xfrm>
            <a:noFill/>
          </p:grpSpPr>
          <p:sp>
            <p:nvSpPr>
              <p:cNvPr id="68" name="Teilkreis 4">
                <a:extLst>
                  <a:ext uri="{FF2B5EF4-FFF2-40B4-BE49-F238E27FC236}">
                    <a16:creationId xmlns:a16="http://schemas.microsoft.com/office/drawing/2014/main" id="{62C10F74-88CA-44EE-AC75-28F62F82F361}"/>
                  </a:ext>
                </a:extLst>
              </p:cNvPr>
              <p:cNvSpPr/>
              <p:nvPr/>
            </p:nvSpPr>
            <p:spPr>
              <a:xfrm>
                <a:off x="7983816" y="3226051"/>
                <a:ext cx="204303" cy="1339760"/>
              </a:xfrm>
              <a:custGeom>
                <a:avLst/>
                <a:gdLst>
                  <a:gd name="connsiteX0" fmla="*/ 2220132 w 2424435"/>
                  <a:gd name="connsiteY0" fmla="*/ 538734 h 2424435"/>
                  <a:gd name="connsiteX1" fmla="*/ 2224911 w 2424435"/>
                  <a:gd name="connsiteY1" fmla="*/ 1878494 h 2424435"/>
                  <a:gd name="connsiteX2" fmla="*/ 1212218 w 2424435"/>
                  <a:gd name="connsiteY2" fmla="*/ 1212218 h 2424435"/>
                  <a:gd name="connsiteX3" fmla="*/ 2220132 w 2424435"/>
                  <a:gd name="connsiteY3" fmla="*/ 538734 h 2424435"/>
                  <a:gd name="connsiteX0" fmla="*/ 1007914 w 1212217"/>
                  <a:gd name="connsiteY0" fmla="*/ 0 h 1339760"/>
                  <a:gd name="connsiteX1" fmla="*/ 1012693 w 1212217"/>
                  <a:gd name="connsiteY1" fmla="*/ 1339760 h 1339760"/>
                  <a:gd name="connsiteX2" fmla="*/ 0 w 1212217"/>
                  <a:gd name="connsiteY2" fmla="*/ 673484 h 1339760"/>
                  <a:gd name="connsiteX3" fmla="*/ 367873 w 1212217"/>
                  <a:gd name="connsiteY3" fmla="*/ 145799 h 1339760"/>
                  <a:gd name="connsiteX4" fmla="*/ 1007914 w 1212217"/>
                  <a:gd name="connsiteY4" fmla="*/ 0 h 1339760"/>
                  <a:gd name="connsiteX0" fmla="*/ 276433 w 1120777"/>
                  <a:gd name="connsiteY0" fmla="*/ 145799 h 1339760"/>
                  <a:gd name="connsiteX1" fmla="*/ 916474 w 1120777"/>
                  <a:gd name="connsiteY1" fmla="*/ 0 h 1339760"/>
                  <a:gd name="connsiteX2" fmla="*/ 921253 w 1120777"/>
                  <a:gd name="connsiteY2" fmla="*/ 1339760 h 1339760"/>
                  <a:gd name="connsiteX3" fmla="*/ 0 w 1120777"/>
                  <a:gd name="connsiteY3" fmla="*/ 764924 h 1339760"/>
                  <a:gd name="connsiteX0" fmla="*/ 916474 w 1120777"/>
                  <a:gd name="connsiteY0" fmla="*/ 0 h 1339760"/>
                  <a:gd name="connsiteX1" fmla="*/ 921253 w 1120777"/>
                  <a:gd name="connsiteY1" fmla="*/ 1339760 h 1339760"/>
                  <a:gd name="connsiteX2" fmla="*/ 0 w 1120777"/>
                  <a:gd name="connsiteY2" fmla="*/ 764924 h 1339760"/>
                  <a:gd name="connsiteX0" fmla="*/ 0 w 204303"/>
                  <a:gd name="connsiteY0" fmla="*/ 0 h 1339760"/>
                  <a:gd name="connsiteX1" fmla="*/ 4779 w 204303"/>
                  <a:gd name="connsiteY1" fmla="*/ 1339760 h 1339760"/>
                </a:gdLst>
                <a:ahLst/>
                <a:cxnLst>
                  <a:cxn ang="0">
                    <a:pos x="connsiteX0" y="connsiteY0"/>
                  </a:cxn>
                  <a:cxn ang="0">
                    <a:pos x="connsiteX1" y="connsiteY1"/>
                  </a:cxn>
                </a:cxnLst>
                <a:rect l="l" t="t" r="r" b="b"/>
                <a:pathLst>
                  <a:path w="204303" h="1339760">
                    <a:moveTo>
                      <a:pt x="0" y="0"/>
                    </a:moveTo>
                    <a:cubicBezTo>
                      <a:pt x="270656" y="405056"/>
                      <a:pt x="272539" y="932784"/>
                      <a:pt x="4779" y="1339760"/>
                    </a:cubicBezTo>
                  </a:path>
                </a:pathLst>
              </a:custGeom>
              <a:grp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4" tIns="71994" rIns="71994" bIns="71994" numCol="1" spcCol="0" rtlCol="0" fromWordArt="0" anchor="t" anchorCtr="0" forceAA="0" compatLnSpc="1">
                <a:prstTxWarp prst="textNoShape">
                  <a:avLst/>
                </a:prstTxWarp>
                <a:noAutofit/>
              </a:bodyPr>
              <a:lstStyle/>
              <a:p>
                <a:pPr algn="l"/>
                <a:endParaRPr lang="en-US" sz="1200" dirty="0">
                  <a:solidFill>
                    <a:schemeClr val="bg1"/>
                  </a:solidFill>
                  <a:latin typeface="Nokia Pure Text Light" panose="020B0403020202020204" pitchFamily="34" charset="0"/>
                  <a:ea typeface="Nokia Pure Text Light" panose="020B0403020202020204" pitchFamily="34" charset="0"/>
                </a:endParaRPr>
              </a:p>
            </p:txBody>
          </p:sp>
          <p:sp>
            <p:nvSpPr>
              <p:cNvPr id="69" name="Teilkreis 6">
                <a:extLst>
                  <a:ext uri="{FF2B5EF4-FFF2-40B4-BE49-F238E27FC236}">
                    <a16:creationId xmlns:a16="http://schemas.microsoft.com/office/drawing/2014/main" id="{6370E37B-A72B-4278-867B-EAAB20570CAB}"/>
                  </a:ext>
                </a:extLst>
              </p:cNvPr>
              <p:cNvSpPr/>
              <p:nvPr/>
            </p:nvSpPr>
            <p:spPr>
              <a:xfrm>
                <a:off x="7838355" y="3323247"/>
                <a:ext cx="174818" cy="1146407"/>
              </a:xfrm>
              <a:custGeom>
                <a:avLst/>
                <a:gdLst>
                  <a:gd name="connsiteX0" fmla="*/ 1899725 w 2074544"/>
                  <a:gd name="connsiteY0" fmla="*/ 460984 h 2074542"/>
                  <a:gd name="connsiteX1" fmla="*/ 1903814 w 2074544"/>
                  <a:gd name="connsiteY1" fmla="*/ 1607391 h 2074542"/>
                  <a:gd name="connsiteX2" fmla="*/ 1037272 w 2074544"/>
                  <a:gd name="connsiteY2" fmla="*/ 1037271 h 2074542"/>
                  <a:gd name="connsiteX3" fmla="*/ 1899725 w 2074544"/>
                  <a:gd name="connsiteY3" fmla="*/ 460984 h 2074542"/>
                  <a:gd name="connsiteX0" fmla="*/ 862453 w 1037271"/>
                  <a:gd name="connsiteY0" fmla="*/ 0 h 1146407"/>
                  <a:gd name="connsiteX1" fmla="*/ 866542 w 1037271"/>
                  <a:gd name="connsiteY1" fmla="*/ 1146407 h 1146407"/>
                  <a:gd name="connsiteX2" fmla="*/ 0 w 1037271"/>
                  <a:gd name="connsiteY2" fmla="*/ 576287 h 1146407"/>
                  <a:gd name="connsiteX3" fmla="*/ 358348 w 1037271"/>
                  <a:gd name="connsiteY3" fmla="*/ 77177 h 1146407"/>
                  <a:gd name="connsiteX4" fmla="*/ 862453 w 1037271"/>
                  <a:gd name="connsiteY4" fmla="*/ 0 h 1146407"/>
                  <a:gd name="connsiteX0" fmla="*/ 266908 w 945831"/>
                  <a:gd name="connsiteY0" fmla="*/ 77177 h 1146407"/>
                  <a:gd name="connsiteX1" fmla="*/ 771013 w 945831"/>
                  <a:gd name="connsiteY1" fmla="*/ 0 h 1146407"/>
                  <a:gd name="connsiteX2" fmla="*/ 775102 w 945831"/>
                  <a:gd name="connsiteY2" fmla="*/ 1146407 h 1146407"/>
                  <a:gd name="connsiteX3" fmla="*/ 0 w 945831"/>
                  <a:gd name="connsiteY3" fmla="*/ 667727 h 1146407"/>
                  <a:gd name="connsiteX0" fmla="*/ 771013 w 945831"/>
                  <a:gd name="connsiteY0" fmla="*/ 0 h 1146407"/>
                  <a:gd name="connsiteX1" fmla="*/ 775102 w 945831"/>
                  <a:gd name="connsiteY1" fmla="*/ 1146407 h 1146407"/>
                  <a:gd name="connsiteX2" fmla="*/ 0 w 945831"/>
                  <a:gd name="connsiteY2" fmla="*/ 667727 h 1146407"/>
                  <a:gd name="connsiteX0" fmla="*/ 0 w 174818"/>
                  <a:gd name="connsiteY0" fmla="*/ 0 h 1146407"/>
                  <a:gd name="connsiteX1" fmla="*/ 4089 w 174818"/>
                  <a:gd name="connsiteY1" fmla="*/ 1146407 h 1146407"/>
                </a:gdLst>
                <a:ahLst/>
                <a:cxnLst>
                  <a:cxn ang="0">
                    <a:pos x="connsiteX0" y="connsiteY0"/>
                  </a:cxn>
                  <a:cxn ang="0">
                    <a:pos x="connsiteX1" y="connsiteY1"/>
                  </a:cxn>
                </a:cxnLst>
                <a:rect l="l" t="t" r="r" b="b"/>
                <a:pathLst>
                  <a:path w="174818" h="1146407">
                    <a:moveTo>
                      <a:pt x="0" y="0"/>
                    </a:moveTo>
                    <a:cubicBezTo>
                      <a:pt x="231596" y="346599"/>
                      <a:pt x="233207" y="798165"/>
                      <a:pt x="4089" y="1146407"/>
                    </a:cubicBezTo>
                  </a:path>
                </a:pathLst>
              </a:custGeom>
              <a:grp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4" tIns="71994" rIns="71994" bIns="71994" numCol="1" spcCol="0" rtlCol="0" fromWordArt="0" anchor="t" anchorCtr="0" forceAA="0" compatLnSpc="1">
                <a:prstTxWarp prst="textNoShape">
                  <a:avLst/>
                </a:prstTxWarp>
                <a:noAutofit/>
              </a:bodyPr>
              <a:lstStyle/>
              <a:p>
                <a:pPr algn="l"/>
                <a:endParaRPr lang="en-US" sz="1200" dirty="0">
                  <a:solidFill>
                    <a:schemeClr val="bg1"/>
                  </a:solidFill>
                  <a:latin typeface="Nokia Pure Text Light" panose="020B0403020202020204" pitchFamily="34" charset="0"/>
                  <a:ea typeface="Nokia Pure Text Light" panose="020B0403020202020204" pitchFamily="34" charset="0"/>
                </a:endParaRPr>
              </a:p>
            </p:txBody>
          </p:sp>
          <p:sp>
            <p:nvSpPr>
              <p:cNvPr id="70" name="Teilkreis 7">
                <a:extLst>
                  <a:ext uri="{FF2B5EF4-FFF2-40B4-BE49-F238E27FC236}">
                    <a16:creationId xmlns:a16="http://schemas.microsoft.com/office/drawing/2014/main" id="{36C05E9B-C78B-4C7B-A8CE-65E3D340348F}"/>
                  </a:ext>
                </a:extLst>
              </p:cNvPr>
              <p:cNvSpPr/>
              <p:nvPr/>
            </p:nvSpPr>
            <p:spPr>
              <a:xfrm>
                <a:off x="7709438" y="3409390"/>
                <a:ext cx="148687" cy="975045"/>
              </a:xfrm>
              <a:custGeom>
                <a:avLst/>
                <a:gdLst>
                  <a:gd name="connsiteX0" fmla="*/ 1615759 w 1764446"/>
                  <a:gd name="connsiteY0" fmla="*/ 392077 h 1764444"/>
                  <a:gd name="connsiteX1" fmla="*/ 1619237 w 1764446"/>
                  <a:gd name="connsiteY1" fmla="*/ 1367122 h 1764444"/>
                  <a:gd name="connsiteX2" fmla="*/ 882223 w 1764446"/>
                  <a:gd name="connsiteY2" fmla="*/ 882222 h 1764444"/>
                  <a:gd name="connsiteX3" fmla="*/ 1615759 w 1764446"/>
                  <a:gd name="connsiteY3" fmla="*/ 392077 h 1764444"/>
                  <a:gd name="connsiteX0" fmla="*/ 733536 w 882223"/>
                  <a:gd name="connsiteY0" fmla="*/ 67006 h 1042051"/>
                  <a:gd name="connsiteX1" fmla="*/ 737014 w 882223"/>
                  <a:gd name="connsiteY1" fmla="*/ 1042051 h 1042051"/>
                  <a:gd name="connsiteX2" fmla="*/ 0 w 882223"/>
                  <a:gd name="connsiteY2" fmla="*/ 557151 h 1042051"/>
                  <a:gd name="connsiteX3" fmla="*/ 267861 w 882223"/>
                  <a:gd name="connsiteY3" fmla="*/ 19941 h 1042051"/>
                  <a:gd name="connsiteX4" fmla="*/ 733536 w 882223"/>
                  <a:gd name="connsiteY4" fmla="*/ 67006 h 1042051"/>
                  <a:gd name="connsiteX0" fmla="*/ 176421 w 790783"/>
                  <a:gd name="connsiteY0" fmla="*/ 19941 h 1042051"/>
                  <a:gd name="connsiteX1" fmla="*/ 642096 w 790783"/>
                  <a:gd name="connsiteY1" fmla="*/ 67006 h 1042051"/>
                  <a:gd name="connsiteX2" fmla="*/ 645574 w 790783"/>
                  <a:gd name="connsiteY2" fmla="*/ 1042051 h 1042051"/>
                  <a:gd name="connsiteX3" fmla="*/ 0 w 790783"/>
                  <a:gd name="connsiteY3" fmla="*/ 648591 h 1042051"/>
                  <a:gd name="connsiteX0" fmla="*/ 642096 w 790783"/>
                  <a:gd name="connsiteY0" fmla="*/ 0 h 975045"/>
                  <a:gd name="connsiteX1" fmla="*/ 645574 w 790783"/>
                  <a:gd name="connsiteY1" fmla="*/ 975045 h 975045"/>
                  <a:gd name="connsiteX2" fmla="*/ 0 w 790783"/>
                  <a:gd name="connsiteY2" fmla="*/ 581585 h 975045"/>
                  <a:gd name="connsiteX0" fmla="*/ 0 w 148687"/>
                  <a:gd name="connsiteY0" fmla="*/ 0 h 975045"/>
                  <a:gd name="connsiteX1" fmla="*/ 3478 w 148687"/>
                  <a:gd name="connsiteY1" fmla="*/ 975045 h 975045"/>
                </a:gdLst>
                <a:ahLst/>
                <a:cxnLst>
                  <a:cxn ang="0">
                    <a:pos x="connsiteX0" y="connsiteY0"/>
                  </a:cxn>
                  <a:cxn ang="0">
                    <a:pos x="connsiteX1" y="connsiteY1"/>
                  </a:cxn>
                </a:cxnLst>
                <a:rect l="l" t="t" r="r" b="b"/>
                <a:pathLst>
                  <a:path w="148687" h="975045">
                    <a:moveTo>
                      <a:pt x="0" y="0"/>
                    </a:moveTo>
                    <a:cubicBezTo>
                      <a:pt x="196978" y="294790"/>
                      <a:pt x="198347" y="678857"/>
                      <a:pt x="3478" y="975045"/>
                    </a:cubicBezTo>
                  </a:path>
                </a:pathLst>
              </a:custGeom>
              <a:grp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4" tIns="71994" rIns="71994" bIns="71994" numCol="1" spcCol="0" rtlCol="0" fromWordArt="0" anchor="t" anchorCtr="0" forceAA="0" compatLnSpc="1">
                <a:prstTxWarp prst="textNoShape">
                  <a:avLst/>
                </a:prstTxWarp>
                <a:noAutofit/>
              </a:bodyPr>
              <a:lstStyle/>
              <a:p>
                <a:pPr algn="l"/>
                <a:endParaRPr lang="en-US" sz="1200" dirty="0">
                  <a:solidFill>
                    <a:schemeClr val="bg1"/>
                  </a:solidFill>
                  <a:latin typeface="Nokia Pure Text Light" panose="020B0403020202020204" pitchFamily="34" charset="0"/>
                  <a:ea typeface="Nokia Pure Text Light" panose="020B0403020202020204" pitchFamily="34" charset="0"/>
                </a:endParaRPr>
              </a:p>
            </p:txBody>
          </p:sp>
        </p:grpSp>
        <p:grpSp>
          <p:nvGrpSpPr>
            <p:cNvPr id="52" name="Gruppieren 322">
              <a:extLst>
                <a:ext uri="{FF2B5EF4-FFF2-40B4-BE49-F238E27FC236}">
                  <a16:creationId xmlns:a16="http://schemas.microsoft.com/office/drawing/2014/main" id="{A11BEC0F-5281-4E5D-B44E-B32D6C40334B}"/>
                </a:ext>
              </a:extLst>
            </p:cNvPr>
            <p:cNvGrpSpPr/>
            <p:nvPr/>
          </p:nvGrpSpPr>
          <p:grpSpPr>
            <a:xfrm rot="16200000" flipH="1">
              <a:off x="2661073" y="3479504"/>
              <a:ext cx="44848" cy="112388"/>
              <a:chOff x="7709438" y="3226051"/>
              <a:chExt cx="478681" cy="1339760"/>
            </a:xfrm>
            <a:noFill/>
          </p:grpSpPr>
          <p:sp>
            <p:nvSpPr>
              <p:cNvPr id="65" name="Teilkreis 4">
                <a:extLst>
                  <a:ext uri="{FF2B5EF4-FFF2-40B4-BE49-F238E27FC236}">
                    <a16:creationId xmlns:a16="http://schemas.microsoft.com/office/drawing/2014/main" id="{B1FDF784-F31F-48D6-A33B-34075D8BC310}"/>
                  </a:ext>
                </a:extLst>
              </p:cNvPr>
              <p:cNvSpPr/>
              <p:nvPr/>
            </p:nvSpPr>
            <p:spPr>
              <a:xfrm>
                <a:off x="7983816" y="3226051"/>
                <a:ext cx="204303" cy="1339760"/>
              </a:xfrm>
              <a:custGeom>
                <a:avLst/>
                <a:gdLst>
                  <a:gd name="connsiteX0" fmla="*/ 2220132 w 2424435"/>
                  <a:gd name="connsiteY0" fmla="*/ 538734 h 2424435"/>
                  <a:gd name="connsiteX1" fmla="*/ 2224911 w 2424435"/>
                  <a:gd name="connsiteY1" fmla="*/ 1878494 h 2424435"/>
                  <a:gd name="connsiteX2" fmla="*/ 1212218 w 2424435"/>
                  <a:gd name="connsiteY2" fmla="*/ 1212218 h 2424435"/>
                  <a:gd name="connsiteX3" fmla="*/ 2220132 w 2424435"/>
                  <a:gd name="connsiteY3" fmla="*/ 538734 h 2424435"/>
                  <a:gd name="connsiteX0" fmla="*/ 1007914 w 1212217"/>
                  <a:gd name="connsiteY0" fmla="*/ 0 h 1339760"/>
                  <a:gd name="connsiteX1" fmla="*/ 1012693 w 1212217"/>
                  <a:gd name="connsiteY1" fmla="*/ 1339760 h 1339760"/>
                  <a:gd name="connsiteX2" fmla="*/ 0 w 1212217"/>
                  <a:gd name="connsiteY2" fmla="*/ 673484 h 1339760"/>
                  <a:gd name="connsiteX3" fmla="*/ 367873 w 1212217"/>
                  <a:gd name="connsiteY3" fmla="*/ 145799 h 1339760"/>
                  <a:gd name="connsiteX4" fmla="*/ 1007914 w 1212217"/>
                  <a:gd name="connsiteY4" fmla="*/ 0 h 1339760"/>
                  <a:gd name="connsiteX0" fmla="*/ 276433 w 1120777"/>
                  <a:gd name="connsiteY0" fmla="*/ 145799 h 1339760"/>
                  <a:gd name="connsiteX1" fmla="*/ 916474 w 1120777"/>
                  <a:gd name="connsiteY1" fmla="*/ 0 h 1339760"/>
                  <a:gd name="connsiteX2" fmla="*/ 921253 w 1120777"/>
                  <a:gd name="connsiteY2" fmla="*/ 1339760 h 1339760"/>
                  <a:gd name="connsiteX3" fmla="*/ 0 w 1120777"/>
                  <a:gd name="connsiteY3" fmla="*/ 764924 h 1339760"/>
                  <a:gd name="connsiteX0" fmla="*/ 916474 w 1120777"/>
                  <a:gd name="connsiteY0" fmla="*/ 0 h 1339760"/>
                  <a:gd name="connsiteX1" fmla="*/ 921253 w 1120777"/>
                  <a:gd name="connsiteY1" fmla="*/ 1339760 h 1339760"/>
                  <a:gd name="connsiteX2" fmla="*/ 0 w 1120777"/>
                  <a:gd name="connsiteY2" fmla="*/ 764924 h 1339760"/>
                  <a:gd name="connsiteX0" fmla="*/ 0 w 204303"/>
                  <a:gd name="connsiteY0" fmla="*/ 0 h 1339760"/>
                  <a:gd name="connsiteX1" fmla="*/ 4779 w 204303"/>
                  <a:gd name="connsiteY1" fmla="*/ 1339760 h 1339760"/>
                </a:gdLst>
                <a:ahLst/>
                <a:cxnLst>
                  <a:cxn ang="0">
                    <a:pos x="connsiteX0" y="connsiteY0"/>
                  </a:cxn>
                  <a:cxn ang="0">
                    <a:pos x="connsiteX1" y="connsiteY1"/>
                  </a:cxn>
                </a:cxnLst>
                <a:rect l="l" t="t" r="r" b="b"/>
                <a:pathLst>
                  <a:path w="204303" h="1339760">
                    <a:moveTo>
                      <a:pt x="0" y="0"/>
                    </a:moveTo>
                    <a:cubicBezTo>
                      <a:pt x="270656" y="405056"/>
                      <a:pt x="272539" y="932784"/>
                      <a:pt x="4779" y="1339760"/>
                    </a:cubicBezTo>
                  </a:path>
                </a:pathLst>
              </a:custGeom>
              <a:grp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4" tIns="71994" rIns="71994" bIns="71994" numCol="1" spcCol="0" rtlCol="0" fromWordArt="0" anchor="t" anchorCtr="0" forceAA="0" compatLnSpc="1">
                <a:prstTxWarp prst="textNoShape">
                  <a:avLst/>
                </a:prstTxWarp>
                <a:noAutofit/>
              </a:bodyPr>
              <a:lstStyle/>
              <a:p>
                <a:pPr algn="l"/>
                <a:endParaRPr lang="en-US" sz="1200" dirty="0">
                  <a:solidFill>
                    <a:schemeClr val="bg1"/>
                  </a:solidFill>
                  <a:latin typeface="Nokia Pure Text Light" panose="020B0403020202020204" pitchFamily="34" charset="0"/>
                  <a:ea typeface="Nokia Pure Text Light" panose="020B0403020202020204" pitchFamily="34" charset="0"/>
                </a:endParaRPr>
              </a:p>
            </p:txBody>
          </p:sp>
          <p:sp>
            <p:nvSpPr>
              <p:cNvPr id="66" name="Teilkreis 6">
                <a:extLst>
                  <a:ext uri="{FF2B5EF4-FFF2-40B4-BE49-F238E27FC236}">
                    <a16:creationId xmlns:a16="http://schemas.microsoft.com/office/drawing/2014/main" id="{06969CC1-E800-43AF-8AB9-BDE60EBC591C}"/>
                  </a:ext>
                </a:extLst>
              </p:cNvPr>
              <p:cNvSpPr/>
              <p:nvPr/>
            </p:nvSpPr>
            <p:spPr>
              <a:xfrm>
                <a:off x="7838355" y="3323247"/>
                <a:ext cx="174818" cy="1146407"/>
              </a:xfrm>
              <a:custGeom>
                <a:avLst/>
                <a:gdLst>
                  <a:gd name="connsiteX0" fmla="*/ 1899725 w 2074544"/>
                  <a:gd name="connsiteY0" fmla="*/ 460984 h 2074542"/>
                  <a:gd name="connsiteX1" fmla="*/ 1903814 w 2074544"/>
                  <a:gd name="connsiteY1" fmla="*/ 1607391 h 2074542"/>
                  <a:gd name="connsiteX2" fmla="*/ 1037272 w 2074544"/>
                  <a:gd name="connsiteY2" fmla="*/ 1037271 h 2074542"/>
                  <a:gd name="connsiteX3" fmla="*/ 1899725 w 2074544"/>
                  <a:gd name="connsiteY3" fmla="*/ 460984 h 2074542"/>
                  <a:gd name="connsiteX0" fmla="*/ 862453 w 1037271"/>
                  <a:gd name="connsiteY0" fmla="*/ 0 h 1146407"/>
                  <a:gd name="connsiteX1" fmla="*/ 866542 w 1037271"/>
                  <a:gd name="connsiteY1" fmla="*/ 1146407 h 1146407"/>
                  <a:gd name="connsiteX2" fmla="*/ 0 w 1037271"/>
                  <a:gd name="connsiteY2" fmla="*/ 576287 h 1146407"/>
                  <a:gd name="connsiteX3" fmla="*/ 358348 w 1037271"/>
                  <a:gd name="connsiteY3" fmla="*/ 77177 h 1146407"/>
                  <a:gd name="connsiteX4" fmla="*/ 862453 w 1037271"/>
                  <a:gd name="connsiteY4" fmla="*/ 0 h 1146407"/>
                  <a:gd name="connsiteX0" fmla="*/ 266908 w 945831"/>
                  <a:gd name="connsiteY0" fmla="*/ 77177 h 1146407"/>
                  <a:gd name="connsiteX1" fmla="*/ 771013 w 945831"/>
                  <a:gd name="connsiteY1" fmla="*/ 0 h 1146407"/>
                  <a:gd name="connsiteX2" fmla="*/ 775102 w 945831"/>
                  <a:gd name="connsiteY2" fmla="*/ 1146407 h 1146407"/>
                  <a:gd name="connsiteX3" fmla="*/ 0 w 945831"/>
                  <a:gd name="connsiteY3" fmla="*/ 667727 h 1146407"/>
                  <a:gd name="connsiteX0" fmla="*/ 771013 w 945831"/>
                  <a:gd name="connsiteY0" fmla="*/ 0 h 1146407"/>
                  <a:gd name="connsiteX1" fmla="*/ 775102 w 945831"/>
                  <a:gd name="connsiteY1" fmla="*/ 1146407 h 1146407"/>
                  <a:gd name="connsiteX2" fmla="*/ 0 w 945831"/>
                  <a:gd name="connsiteY2" fmla="*/ 667727 h 1146407"/>
                  <a:gd name="connsiteX0" fmla="*/ 0 w 174818"/>
                  <a:gd name="connsiteY0" fmla="*/ 0 h 1146407"/>
                  <a:gd name="connsiteX1" fmla="*/ 4089 w 174818"/>
                  <a:gd name="connsiteY1" fmla="*/ 1146407 h 1146407"/>
                </a:gdLst>
                <a:ahLst/>
                <a:cxnLst>
                  <a:cxn ang="0">
                    <a:pos x="connsiteX0" y="connsiteY0"/>
                  </a:cxn>
                  <a:cxn ang="0">
                    <a:pos x="connsiteX1" y="connsiteY1"/>
                  </a:cxn>
                </a:cxnLst>
                <a:rect l="l" t="t" r="r" b="b"/>
                <a:pathLst>
                  <a:path w="174818" h="1146407">
                    <a:moveTo>
                      <a:pt x="0" y="0"/>
                    </a:moveTo>
                    <a:cubicBezTo>
                      <a:pt x="231596" y="346599"/>
                      <a:pt x="233207" y="798165"/>
                      <a:pt x="4089" y="1146407"/>
                    </a:cubicBezTo>
                  </a:path>
                </a:pathLst>
              </a:custGeom>
              <a:grp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4" tIns="71994" rIns="71994" bIns="71994" numCol="1" spcCol="0" rtlCol="0" fromWordArt="0" anchor="t" anchorCtr="0" forceAA="0" compatLnSpc="1">
                <a:prstTxWarp prst="textNoShape">
                  <a:avLst/>
                </a:prstTxWarp>
                <a:noAutofit/>
              </a:bodyPr>
              <a:lstStyle/>
              <a:p>
                <a:pPr algn="l"/>
                <a:endParaRPr lang="en-US" sz="1200" dirty="0">
                  <a:solidFill>
                    <a:schemeClr val="bg1"/>
                  </a:solidFill>
                  <a:latin typeface="Nokia Pure Text Light" panose="020B0403020202020204" pitchFamily="34" charset="0"/>
                  <a:ea typeface="Nokia Pure Text Light" panose="020B0403020202020204" pitchFamily="34" charset="0"/>
                </a:endParaRPr>
              </a:p>
            </p:txBody>
          </p:sp>
          <p:sp>
            <p:nvSpPr>
              <p:cNvPr id="67" name="Teilkreis 7">
                <a:extLst>
                  <a:ext uri="{FF2B5EF4-FFF2-40B4-BE49-F238E27FC236}">
                    <a16:creationId xmlns:a16="http://schemas.microsoft.com/office/drawing/2014/main" id="{7A90380E-AC5D-4315-9396-7116F820DC2B}"/>
                  </a:ext>
                </a:extLst>
              </p:cNvPr>
              <p:cNvSpPr/>
              <p:nvPr/>
            </p:nvSpPr>
            <p:spPr>
              <a:xfrm>
                <a:off x="7709438" y="3409390"/>
                <a:ext cx="148687" cy="975045"/>
              </a:xfrm>
              <a:custGeom>
                <a:avLst/>
                <a:gdLst>
                  <a:gd name="connsiteX0" fmla="*/ 1615759 w 1764446"/>
                  <a:gd name="connsiteY0" fmla="*/ 392077 h 1764444"/>
                  <a:gd name="connsiteX1" fmla="*/ 1619237 w 1764446"/>
                  <a:gd name="connsiteY1" fmla="*/ 1367122 h 1764444"/>
                  <a:gd name="connsiteX2" fmla="*/ 882223 w 1764446"/>
                  <a:gd name="connsiteY2" fmla="*/ 882222 h 1764444"/>
                  <a:gd name="connsiteX3" fmla="*/ 1615759 w 1764446"/>
                  <a:gd name="connsiteY3" fmla="*/ 392077 h 1764444"/>
                  <a:gd name="connsiteX0" fmla="*/ 733536 w 882223"/>
                  <a:gd name="connsiteY0" fmla="*/ 67006 h 1042051"/>
                  <a:gd name="connsiteX1" fmla="*/ 737014 w 882223"/>
                  <a:gd name="connsiteY1" fmla="*/ 1042051 h 1042051"/>
                  <a:gd name="connsiteX2" fmla="*/ 0 w 882223"/>
                  <a:gd name="connsiteY2" fmla="*/ 557151 h 1042051"/>
                  <a:gd name="connsiteX3" fmla="*/ 267861 w 882223"/>
                  <a:gd name="connsiteY3" fmla="*/ 19941 h 1042051"/>
                  <a:gd name="connsiteX4" fmla="*/ 733536 w 882223"/>
                  <a:gd name="connsiteY4" fmla="*/ 67006 h 1042051"/>
                  <a:gd name="connsiteX0" fmla="*/ 176421 w 790783"/>
                  <a:gd name="connsiteY0" fmla="*/ 19941 h 1042051"/>
                  <a:gd name="connsiteX1" fmla="*/ 642096 w 790783"/>
                  <a:gd name="connsiteY1" fmla="*/ 67006 h 1042051"/>
                  <a:gd name="connsiteX2" fmla="*/ 645574 w 790783"/>
                  <a:gd name="connsiteY2" fmla="*/ 1042051 h 1042051"/>
                  <a:gd name="connsiteX3" fmla="*/ 0 w 790783"/>
                  <a:gd name="connsiteY3" fmla="*/ 648591 h 1042051"/>
                  <a:gd name="connsiteX0" fmla="*/ 642096 w 790783"/>
                  <a:gd name="connsiteY0" fmla="*/ 0 h 975045"/>
                  <a:gd name="connsiteX1" fmla="*/ 645574 w 790783"/>
                  <a:gd name="connsiteY1" fmla="*/ 975045 h 975045"/>
                  <a:gd name="connsiteX2" fmla="*/ 0 w 790783"/>
                  <a:gd name="connsiteY2" fmla="*/ 581585 h 975045"/>
                  <a:gd name="connsiteX0" fmla="*/ 0 w 148687"/>
                  <a:gd name="connsiteY0" fmla="*/ 0 h 975045"/>
                  <a:gd name="connsiteX1" fmla="*/ 3478 w 148687"/>
                  <a:gd name="connsiteY1" fmla="*/ 975045 h 975045"/>
                </a:gdLst>
                <a:ahLst/>
                <a:cxnLst>
                  <a:cxn ang="0">
                    <a:pos x="connsiteX0" y="connsiteY0"/>
                  </a:cxn>
                  <a:cxn ang="0">
                    <a:pos x="connsiteX1" y="connsiteY1"/>
                  </a:cxn>
                </a:cxnLst>
                <a:rect l="l" t="t" r="r" b="b"/>
                <a:pathLst>
                  <a:path w="148687" h="975045">
                    <a:moveTo>
                      <a:pt x="0" y="0"/>
                    </a:moveTo>
                    <a:cubicBezTo>
                      <a:pt x="196978" y="294790"/>
                      <a:pt x="198347" y="678857"/>
                      <a:pt x="3478" y="975045"/>
                    </a:cubicBezTo>
                  </a:path>
                </a:pathLst>
              </a:custGeom>
              <a:grp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4" tIns="71994" rIns="71994" bIns="71994" numCol="1" spcCol="0" rtlCol="0" fromWordArt="0" anchor="t" anchorCtr="0" forceAA="0" compatLnSpc="1">
                <a:prstTxWarp prst="textNoShape">
                  <a:avLst/>
                </a:prstTxWarp>
                <a:noAutofit/>
              </a:bodyPr>
              <a:lstStyle/>
              <a:p>
                <a:pPr algn="l"/>
                <a:endParaRPr lang="en-US" sz="1200" dirty="0">
                  <a:solidFill>
                    <a:schemeClr val="bg1"/>
                  </a:solidFill>
                  <a:latin typeface="Nokia Pure Text Light" panose="020B0403020202020204" pitchFamily="34" charset="0"/>
                  <a:ea typeface="Nokia Pure Text Light" panose="020B0403020202020204" pitchFamily="34" charset="0"/>
                </a:endParaRPr>
              </a:p>
            </p:txBody>
          </p:sp>
        </p:grpSp>
        <p:grpSp>
          <p:nvGrpSpPr>
            <p:cNvPr id="56" name="Gruppieren 323">
              <a:extLst>
                <a:ext uri="{FF2B5EF4-FFF2-40B4-BE49-F238E27FC236}">
                  <a16:creationId xmlns:a16="http://schemas.microsoft.com/office/drawing/2014/main" id="{61F244D4-43F0-4F89-8AB0-28699A995408}"/>
                </a:ext>
              </a:extLst>
            </p:cNvPr>
            <p:cNvGrpSpPr/>
            <p:nvPr/>
          </p:nvGrpSpPr>
          <p:grpSpPr>
            <a:xfrm rot="5400000" flipH="1" flipV="1">
              <a:off x="2661073" y="3339279"/>
              <a:ext cx="44848" cy="112389"/>
              <a:chOff x="7709438" y="3226051"/>
              <a:chExt cx="478681" cy="1339760"/>
            </a:xfrm>
            <a:noFill/>
          </p:grpSpPr>
          <p:sp>
            <p:nvSpPr>
              <p:cNvPr id="62" name="Teilkreis 4">
                <a:extLst>
                  <a:ext uri="{FF2B5EF4-FFF2-40B4-BE49-F238E27FC236}">
                    <a16:creationId xmlns:a16="http://schemas.microsoft.com/office/drawing/2014/main" id="{CD6E722E-7857-4D55-B1E5-27FCEA835C57}"/>
                  </a:ext>
                </a:extLst>
              </p:cNvPr>
              <p:cNvSpPr/>
              <p:nvPr/>
            </p:nvSpPr>
            <p:spPr>
              <a:xfrm>
                <a:off x="7983816" y="3226051"/>
                <a:ext cx="204303" cy="1339760"/>
              </a:xfrm>
              <a:custGeom>
                <a:avLst/>
                <a:gdLst>
                  <a:gd name="connsiteX0" fmla="*/ 2220132 w 2424435"/>
                  <a:gd name="connsiteY0" fmla="*/ 538734 h 2424435"/>
                  <a:gd name="connsiteX1" fmla="*/ 2224911 w 2424435"/>
                  <a:gd name="connsiteY1" fmla="*/ 1878494 h 2424435"/>
                  <a:gd name="connsiteX2" fmla="*/ 1212218 w 2424435"/>
                  <a:gd name="connsiteY2" fmla="*/ 1212218 h 2424435"/>
                  <a:gd name="connsiteX3" fmla="*/ 2220132 w 2424435"/>
                  <a:gd name="connsiteY3" fmla="*/ 538734 h 2424435"/>
                  <a:gd name="connsiteX0" fmla="*/ 1007914 w 1212217"/>
                  <a:gd name="connsiteY0" fmla="*/ 0 h 1339760"/>
                  <a:gd name="connsiteX1" fmla="*/ 1012693 w 1212217"/>
                  <a:gd name="connsiteY1" fmla="*/ 1339760 h 1339760"/>
                  <a:gd name="connsiteX2" fmla="*/ 0 w 1212217"/>
                  <a:gd name="connsiteY2" fmla="*/ 673484 h 1339760"/>
                  <a:gd name="connsiteX3" fmla="*/ 367873 w 1212217"/>
                  <a:gd name="connsiteY3" fmla="*/ 145799 h 1339760"/>
                  <a:gd name="connsiteX4" fmla="*/ 1007914 w 1212217"/>
                  <a:gd name="connsiteY4" fmla="*/ 0 h 1339760"/>
                  <a:gd name="connsiteX0" fmla="*/ 276433 w 1120777"/>
                  <a:gd name="connsiteY0" fmla="*/ 145799 h 1339760"/>
                  <a:gd name="connsiteX1" fmla="*/ 916474 w 1120777"/>
                  <a:gd name="connsiteY1" fmla="*/ 0 h 1339760"/>
                  <a:gd name="connsiteX2" fmla="*/ 921253 w 1120777"/>
                  <a:gd name="connsiteY2" fmla="*/ 1339760 h 1339760"/>
                  <a:gd name="connsiteX3" fmla="*/ 0 w 1120777"/>
                  <a:gd name="connsiteY3" fmla="*/ 764924 h 1339760"/>
                  <a:gd name="connsiteX0" fmla="*/ 916474 w 1120777"/>
                  <a:gd name="connsiteY0" fmla="*/ 0 h 1339760"/>
                  <a:gd name="connsiteX1" fmla="*/ 921253 w 1120777"/>
                  <a:gd name="connsiteY1" fmla="*/ 1339760 h 1339760"/>
                  <a:gd name="connsiteX2" fmla="*/ 0 w 1120777"/>
                  <a:gd name="connsiteY2" fmla="*/ 764924 h 1339760"/>
                  <a:gd name="connsiteX0" fmla="*/ 0 w 204303"/>
                  <a:gd name="connsiteY0" fmla="*/ 0 h 1339760"/>
                  <a:gd name="connsiteX1" fmla="*/ 4779 w 204303"/>
                  <a:gd name="connsiteY1" fmla="*/ 1339760 h 1339760"/>
                </a:gdLst>
                <a:ahLst/>
                <a:cxnLst>
                  <a:cxn ang="0">
                    <a:pos x="connsiteX0" y="connsiteY0"/>
                  </a:cxn>
                  <a:cxn ang="0">
                    <a:pos x="connsiteX1" y="connsiteY1"/>
                  </a:cxn>
                </a:cxnLst>
                <a:rect l="l" t="t" r="r" b="b"/>
                <a:pathLst>
                  <a:path w="204303" h="1339760">
                    <a:moveTo>
                      <a:pt x="0" y="0"/>
                    </a:moveTo>
                    <a:cubicBezTo>
                      <a:pt x="270656" y="405056"/>
                      <a:pt x="272539" y="932784"/>
                      <a:pt x="4779" y="1339760"/>
                    </a:cubicBezTo>
                  </a:path>
                </a:pathLst>
              </a:custGeom>
              <a:grp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4" tIns="71994" rIns="71994" bIns="71994" numCol="1" spcCol="0" rtlCol="0" fromWordArt="0" anchor="t" anchorCtr="0" forceAA="0" compatLnSpc="1">
                <a:prstTxWarp prst="textNoShape">
                  <a:avLst/>
                </a:prstTxWarp>
                <a:noAutofit/>
              </a:bodyPr>
              <a:lstStyle/>
              <a:p>
                <a:pPr algn="l"/>
                <a:endParaRPr lang="en-US" sz="1200" dirty="0">
                  <a:solidFill>
                    <a:schemeClr val="bg1"/>
                  </a:solidFill>
                  <a:latin typeface="Nokia Pure Text Light" panose="020B0403020202020204" pitchFamily="34" charset="0"/>
                  <a:ea typeface="Nokia Pure Text Light" panose="020B0403020202020204" pitchFamily="34" charset="0"/>
                </a:endParaRPr>
              </a:p>
            </p:txBody>
          </p:sp>
          <p:sp>
            <p:nvSpPr>
              <p:cNvPr id="63" name="Teilkreis 6">
                <a:extLst>
                  <a:ext uri="{FF2B5EF4-FFF2-40B4-BE49-F238E27FC236}">
                    <a16:creationId xmlns:a16="http://schemas.microsoft.com/office/drawing/2014/main" id="{D065CB6D-0E11-4074-A158-6F6082514503}"/>
                  </a:ext>
                </a:extLst>
              </p:cNvPr>
              <p:cNvSpPr/>
              <p:nvPr/>
            </p:nvSpPr>
            <p:spPr>
              <a:xfrm>
                <a:off x="7838355" y="3323247"/>
                <a:ext cx="174818" cy="1146407"/>
              </a:xfrm>
              <a:custGeom>
                <a:avLst/>
                <a:gdLst>
                  <a:gd name="connsiteX0" fmla="*/ 1899725 w 2074544"/>
                  <a:gd name="connsiteY0" fmla="*/ 460984 h 2074542"/>
                  <a:gd name="connsiteX1" fmla="*/ 1903814 w 2074544"/>
                  <a:gd name="connsiteY1" fmla="*/ 1607391 h 2074542"/>
                  <a:gd name="connsiteX2" fmla="*/ 1037272 w 2074544"/>
                  <a:gd name="connsiteY2" fmla="*/ 1037271 h 2074542"/>
                  <a:gd name="connsiteX3" fmla="*/ 1899725 w 2074544"/>
                  <a:gd name="connsiteY3" fmla="*/ 460984 h 2074542"/>
                  <a:gd name="connsiteX0" fmla="*/ 862453 w 1037271"/>
                  <a:gd name="connsiteY0" fmla="*/ 0 h 1146407"/>
                  <a:gd name="connsiteX1" fmla="*/ 866542 w 1037271"/>
                  <a:gd name="connsiteY1" fmla="*/ 1146407 h 1146407"/>
                  <a:gd name="connsiteX2" fmla="*/ 0 w 1037271"/>
                  <a:gd name="connsiteY2" fmla="*/ 576287 h 1146407"/>
                  <a:gd name="connsiteX3" fmla="*/ 358348 w 1037271"/>
                  <a:gd name="connsiteY3" fmla="*/ 77177 h 1146407"/>
                  <a:gd name="connsiteX4" fmla="*/ 862453 w 1037271"/>
                  <a:gd name="connsiteY4" fmla="*/ 0 h 1146407"/>
                  <a:gd name="connsiteX0" fmla="*/ 266908 w 945831"/>
                  <a:gd name="connsiteY0" fmla="*/ 77177 h 1146407"/>
                  <a:gd name="connsiteX1" fmla="*/ 771013 w 945831"/>
                  <a:gd name="connsiteY1" fmla="*/ 0 h 1146407"/>
                  <a:gd name="connsiteX2" fmla="*/ 775102 w 945831"/>
                  <a:gd name="connsiteY2" fmla="*/ 1146407 h 1146407"/>
                  <a:gd name="connsiteX3" fmla="*/ 0 w 945831"/>
                  <a:gd name="connsiteY3" fmla="*/ 667727 h 1146407"/>
                  <a:gd name="connsiteX0" fmla="*/ 771013 w 945831"/>
                  <a:gd name="connsiteY0" fmla="*/ 0 h 1146407"/>
                  <a:gd name="connsiteX1" fmla="*/ 775102 w 945831"/>
                  <a:gd name="connsiteY1" fmla="*/ 1146407 h 1146407"/>
                  <a:gd name="connsiteX2" fmla="*/ 0 w 945831"/>
                  <a:gd name="connsiteY2" fmla="*/ 667727 h 1146407"/>
                  <a:gd name="connsiteX0" fmla="*/ 0 w 174818"/>
                  <a:gd name="connsiteY0" fmla="*/ 0 h 1146407"/>
                  <a:gd name="connsiteX1" fmla="*/ 4089 w 174818"/>
                  <a:gd name="connsiteY1" fmla="*/ 1146407 h 1146407"/>
                </a:gdLst>
                <a:ahLst/>
                <a:cxnLst>
                  <a:cxn ang="0">
                    <a:pos x="connsiteX0" y="connsiteY0"/>
                  </a:cxn>
                  <a:cxn ang="0">
                    <a:pos x="connsiteX1" y="connsiteY1"/>
                  </a:cxn>
                </a:cxnLst>
                <a:rect l="l" t="t" r="r" b="b"/>
                <a:pathLst>
                  <a:path w="174818" h="1146407">
                    <a:moveTo>
                      <a:pt x="0" y="0"/>
                    </a:moveTo>
                    <a:cubicBezTo>
                      <a:pt x="231596" y="346599"/>
                      <a:pt x="233207" y="798165"/>
                      <a:pt x="4089" y="1146407"/>
                    </a:cubicBezTo>
                  </a:path>
                </a:pathLst>
              </a:custGeom>
              <a:grp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4" tIns="71994" rIns="71994" bIns="71994" numCol="1" spcCol="0" rtlCol="0" fromWordArt="0" anchor="t" anchorCtr="0" forceAA="0" compatLnSpc="1">
                <a:prstTxWarp prst="textNoShape">
                  <a:avLst/>
                </a:prstTxWarp>
                <a:noAutofit/>
              </a:bodyPr>
              <a:lstStyle/>
              <a:p>
                <a:pPr algn="l"/>
                <a:endParaRPr lang="en-US" sz="1200" dirty="0">
                  <a:solidFill>
                    <a:schemeClr val="bg1"/>
                  </a:solidFill>
                  <a:latin typeface="Nokia Pure Text Light" panose="020B0403020202020204" pitchFamily="34" charset="0"/>
                  <a:ea typeface="Nokia Pure Text Light" panose="020B0403020202020204" pitchFamily="34" charset="0"/>
                </a:endParaRPr>
              </a:p>
            </p:txBody>
          </p:sp>
          <p:sp>
            <p:nvSpPr>
              <p:cNvPr id="64" name="Teilkreis 7">
                <a:extLst>
                  <a:ext uri="{FF2B5EF4-FFF2-40B4-BE49-F238E27FC236}">
                    <a16:creationId xmlns:a16="http://schemas.microsoft.com/office/drawing/2014/main" id="{CA3D0F30-7DB2-4EBF-96FA-82E1E7177CC2}"/>
                  </a:ext>
                </a:extLst>
              </p:cNvPr>
              <p:cNvSpPr/>
              <p:nvPr/>
            </p:nvSpPr>
            <p:spPr>
              <a:xfrm>
                <a:off x="7709438" y="3409390"/>
                <a:ext cx="148687" cy="975045"/>
              </a:xfrm>
              <a:custGeom>
                <a:avLst/>
                <a:gdLst>
                  <a:gd name="connsiteX0" fmla="*/ 1615759 w 1764446"/>
                  <a:gd name="connsiteY0" fmla="*/ 392077 h 1764444"/>
                  <a:gd name="connsiteX1" fmla="*/ 1619237 w 1764446"/>
                  <a:gd name="connsiteY1" fmla="*/ 1367122 h 1764444"/>
                  <a:gd name="connsiteX2" fmla="*/ 882223 w 1764446"/>
                  <a:gd name="connsiteY2" fmla="*/ 882222 h 1764444"/>
                  <a:gd name="connsiteX3" fmla="*/ 1615759 w 1764446"/>
                  <a:gd name="connsiteY3" fmla="*/ 392077 h 1764444"/>
                  <a:gd name="connsiteX0" fmla="*/ 733536 w 882223"/>
                  <a:gd name="connsiteY0" fmla="*/ 67006 h 1042051"/>
                  <a:gd name="connsiteX1" fmla="*/ 737014 w 882223"/>
                  <a:gd name="connsiteY1" fmla="*/ 1042051 h 1042051"/>
                  <a:gd name="connsiteX2" fmla="*/ 0 w 882223"/>
                  <a:gd name="connsiteY2" fmla="*/ 557151 h 1042051"/>
                  <a:gd name="connsiteX3" fmla="*/ 267861 w 882223"/>
                  <a:gd name="connsiteY3" fmla="*/ 19941 h 1042051"/>
                  <a:gd name="connsiteX4" fmla="*/ 733536 w 882223"/>
                  <a:gd name="connsiteY4" fmla="*/ 67006 h 1042051"/>
                  <a:gd name="connsiteX0" fmla="*/ 176421 w 790783"/>
                  <a:gd name="connsiteY0" fmla="*/ 19941 h 1042051"/>
                  <a:gd name="connsiteX1" fmla="*/ 642096 w 790783"/>
                  <a:gd name="connsiteY1" fmla="*/ 67006 h 1042051"/>
                  <a:gd name="connsiteX2" fmla="*/ 645574 w 790783"/>
                  <a:gd name="connsiteY2" fmla="*/ 1042051 h 1042051"/>
                  <a:gd name="connsiteX3" fmla="*/ 0 w 790783"/>
                  <a:gd name="connsiteY3" fmla="*/ 648591 h 1042051"/>
                  <a:gd name="connsiteX0" fmla="*/ 642096 w 790783"/>
                  <a:gd name="connsiteY0" fmla="*/ 0 h 975045"/>
                  <a:gd name="connsiteX1" fmla="*/ 645574 w 790783"/>
                  <a:gd name="connsiteY1" fmla="*/ 975045 h 975045"/>
                  <a:gd name="connsiteX2" fmla="*/ 0 w 790783"/>
                  <a:gd name="connsiteY2" fmla="*/ 581585 h 975045"/>
                  <a:gd name="connsiteX0" fmla="*/ 0 w 148687"/>
                  <a:gd name="connsiteY0" fmla="*/ 0 h 975045"/>
                  <a:gd name="connsiteX1" fmla="*/ 3478 w 148687"/>
                  <a:gd name="connsiteY1" fmla="*/ 975045 h 975045"/>
                </a:gdLst>
                <a:ahLst/>
                <a:cxnLst>
                  <a:cxn ang="0">
                    <a:pos x="connsiteX0" y="connsiteY0"/>
                  </a:cxn>
                  <a:cxn ang="0">
                    <a:pos x="connsiteX1" y="connsiteY1"/>
                  </a:cxn>
                </a:cxnLst>
                <a:rect l="l" t="t" r="r" b="b"/>
                <a:pathLst>
                  <a:path w="148687" h="975045">
                    <a:moveTo>
                      <a:pt x="0" y="0"/>
                    </a:moveTo>
                    <a:cubicBezTo>
                      <a:pt x="196978" y="294790"/>
                      <a:pt x="198347" y="678857"/>
                      <a:pt x="3478" y="975045"/>
                    </a:cubicBezTo>
                  </a:path>
                </a:pathLst>
              </a:custGeom>
              <a:grp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4" tIns="71994" rIns="71994" bIns="71994" numCol="1" spcCol="0" rtlCol="0" fromWordArt="0" anchor="t" anchorCtr="0" forceAA="0" compatLnSpc="1">
                <a:prstTxWarp prst="textNoShape">
                  <a:avLst/>
                </a:prstTxWarp>
                <a:noAutofit/>
              </a:bodyPr>
              <a:lstStyle/>
              <a:p>
                <a:pPr algn="l"/>
                <a:endParaRPr lang="en-US" sz="1200" dirty="0">
                  <a:solidFill>
                    <a:schemeClr val="bg1"/>
                  </a:solidFill>
                  <a:latin typeface="Nokia Pure Text Light" panose="020B0403020202020204" pitchFamily="34" charset="0"/>
                  <a:ea typeface="Nokia Pure Text Light" panose="020B0403020202020204" pitchFamily="34" charset="0"/>
                </a:endParaRPr>
              </a:p>
            </p:txBody>
          </p:sp>
        </p:grpSp>
        <p:grpSp>
          <p:nvGrpSpPr>
            <p:cNvPr id="57" name="Gruppieren 324">
              <a:extLst>
                <a:ext uri="{FF2B5EF4-FFF2-40B4-BE49-F238E27FC236}">
                  <a16:creationId xmlns:a16="http://schemas.microsoft.com/office/drawing/2014/main" id="{B6D59587-DCDB-416D-A23C-43CC4D43DEB7}"/>
                </a:ext>
              </a:extLst>
            </p:cNvPr>
            <p:cNvGrpSpPr/>
            <p:nvPr/>
          </p:nvGrpSpPr>
          <p:grpSpPr>
            <a:xfrm>
              <a:off x="2524818" y="3367340"/>
              <a:ext cx="244302" cy="160643"/>
              <a:chOff x="1972763" y="3686047"/>
              <a:chExt cx="361559" cy="260736"/>
            </a:xfrm>
          </p:grpSpPr>
          <p:cxnSp>
            <p:nvCxnSpPr>
              <p:cNvPr id="59" name="Gerader Verbinder 326">
                <a:extLst>
                  <a:ext uri="{FF2B5EF4-FFF2-40B4-BE49-F238E27FC236}">
                    <a16:creationId xmlns:a16="http://schemas.microsoft.com/office/drawing/2014/main" id="{C4B7E6E4-9E51-4EB5-BABD-06B19B4C51BF}"/>
                  </a:ext>
                </a:extLst>
              </p:cNvPr>
              <p:cNvCxnSpPr>
                <a:cxnSpLocks/>
              </p:cNvCxnSpPr>
              <p:nvPr/>
            </p:nvCxnSpPr>
            <p:spPr>
              <a:xfrm>
                <a:off x="2045494" y="3870415"/>
                <a:ext cx="28882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Gerader Verbinder 327">
                <a:extLst>
                  <a:ext uri="{FF2B5EF4-FFF2-40B4-BE49-F238E27FC236}">
                    <a16:creationId xmlns:a16="http://schemas.microsoft.com/office/drawing/2014/main" id="{B1CEF6AB-D09E-4971-945A-74E37646C849}"/>
                  </a:ext>
                </a:extLst>
              </p:cNvPr>
              <p:cNvCxnSpPr>
                <a:cxnSpLocks/>
              </p:cNvCxnSpPr>
              <p:nvPr/>
            </p:nvCxnSpPr>
            <p:spPr>
              <a:xfrm rot="2700000">
                <a:off x="1972764" y="3794047"/>
                <a:ext cx="21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Gerader Verbinder 328">
                <a:extLst>
                  <a:ext uri="{FF2B5EF4-FFF2-40B4-BE49-F238E27FC236}">
                    <a16:creationId xmlns:a16="http://schemas.microsoft.com/office/drawing/2014/main" id="{673DBBA2-F24C-4CFA-A3BA-5DB6B7BA28C1}"/>
                  </a:ext>
                </a:extLst>
              </p:cNvPr>
              <p:cNvCxnSpPr>
                <a:cxnSpLocks/>
              </p:cNvCxnSpPr>
              <p:nvPr/>
            </p:nvCxnSpPr>
            <p:spPr>
              <a:xfrm rot="18900000" flipV="1">
                <a:off x="1972763" y="3946783"/>
                <a:ext cx="21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8" name="Oval 189">
              <a:extLst>
                <a:ext uri="{FF2B5EF4-FFF2-40B4-BE49-F238E27FC236}">
                  <a16:creationId xmlns:a16="http://schemas.microsoft.com/office/drawing/2014/main" id="{139E9166-34D8-473F-84B4-17D419815728}"/>
                </a:ext>
              </a:extLst>
            </p:cNvPr>
            <p:cNvSpPr/>
            <p:nvPr/>
          </p:nvSpPr>
          <p:spPr>
            <a:xfrm>
              <a:off x="2472783" y="3322300"/>
              <a:ext cx="328351" cy="306518"/>
            </a:xfrm>
            <a:prstGeom prst="ellipse">
              <a:avLst/>
            </a:prstGeom>
            <a:noFill/>
            <a:ln w="9525" cap="flat" cmpd="sng" algn="ctr">
              <a:solidFill>
                <a:schemeClr val="bg1"/>
              </a:solidFill>
              <a:prstDash val="solid"/>
            </a:ln>
            <a:effectLst/>
          </p:spPr>
          <p:txBody>
            <a:bodyPr rot="0" spcFirstLastPara="0" vertOverflow="overflow" horzOverflow="overflow" vert="horz" wrap="square" lIns="53663" tIns="53663" rIns="53663" bIns="53663" numCol="1" spcCol="0" rtlCol="0" fromWordArt="0" anchor="t" anchorCtr="0" forceAA="0" compatLnSpc="1">
              <a:prstTxWarp prst="textNoShape">
                <a:avLst/>
              </a:prstTxWarp>
              <a:noAutofit/>
            </a:bodyPr>
            <a:lstStyle/>
            <a:p>
              <a:pPr defTabSz="454337">
                <a:defRPr/>
              </a:pPr>
              <a:endParaRPr lang="en-US" sz="795" kern="0" dirty="0">
                <a:solidFill>
                  <a:srgbClr val="273142"/>
                </a:solidFill>
                <a:latin typeface="Nokia Pure Text Light" panose="020B0403020202020204" pitchFamily="34" charset="0"/>
                <a:ea typeface="Nokia Pure Text Light" panose="020B0403020202020204" pitchFamily="34" charset="0"/>
              </a:endParaRPr>
            </a:p>
          </p:txBody>
        </p:sp>
      </p:grpSp>
      <p:grpSp>
        <p:nvGrpSpPr>
          <p:cNvPr id="77" name="Group 4">
            <a:extLst>
              <a:ext uri="{FF2B5EF4-FFF2-40B4-BE49-F238E27FC236}">
                <a16:creationId xmlns:a16="http://schemas.microsoft.com/office/drawing/2014/main" id="{B5C304B5-F3D6-4FA6-BF34-86D2BABCD0E4}"/>
              </a:ext>
            </a:extLst>
          </p:cNvPr>
          <p:cNvGrpSpPr>
            <a:grpSpLocks noChangeAspect="1"/>
          </p:cNvGrpSpPr>
          <p:nvPr/>
        </p:nvGrpSpPr>
        <p:grpSpPr bwMode="auto">
          <a:xfrm>
            <a:off x="2723279" y="3104010"/>
            <a:ext cx="206486" cy="206224"/>
            <a:chOff x="4708" y="1276"/>
            <a:chExt cx="446" cy="442"/>
          </a:xfrm>
        </p:grpSpPr>
        <p:sp>
          <p:nvSpPr>
            <p:cNvPr id="78" name="Freeform 5">
              <a:extLst>
                <a:ext uri="{FF2B5EF4-FFF2-40B4-BE49-F238E27FC236}">
                  <a16:creationId xmlns:a16="http://schemas.microsoft.com/office/drawing/2014/main" id="{5F18234A-7178-4199-A354-D69BC2F1C78B}"/>
                </a:ext>
              </a:extLst>
            </p:cNvPr>
            <p:cNvSpPr>
              <a:spLocks/>
            </p:cNvSpPr>
            <p:nvPr/>
          </p:nvSpPr>
          <p:spPr bwMode="auto">
            <a:xfrm>
              <a:off x="4708" y="1276"/>
              <a:ext cx="446" cy="442"/>
            </a:xfrm>
            <a:custGeom>
              <a:avLst/>
              <a:gdLst>
                <a:gd name="T0" fmla="*/ 80 w 91"/>
                <a:gd name="T1" fmla="*/ 45 h 90"/>
                <a:gd name="T2" fmla="*/ 80 w 91"/>
                <a:gd name="T3" fmla="*/ 39 h 90"/>
                <a:gd name="T4" fmla="*/ 91 w 91"/>
                <a:gd name="T5" fmla="*/ 33 h 90"/>
                <a:gd name="T6" fmla="*/ 78 w 91"/>
                <a:gd name="T7" fmla="*/ 12 h 90"/>
                <a:gd name="T8" fmla="*/ 68 w 91"/>
                <a:gd name="T9" fmla="*/ 18 h 90"/>
                <a:gd name="T10" fmla="*/ 58 w 91"/>
                <a:gd name="T11" fmla="*/ 12 h 90"/>
                <a:gd name="T12" fmla="*/ 58 w 91"/>
                <a:gd name="T13" fmla="*/ 0 h 90"/>
                <a:gd name="T14" fmla="*/ 33 w 91"/>
                <a:gd name="T15" fmla="*/ 0 h 90"/>
                <a:gd name="T16" fmla="*/ 33 w 91"/>
                <a:gd name="T17" fmla="*/ 12 h 90"/>
                <a:gd name="T18" fmla="*/ 23 w 91"/>
                <a:gd name="T19" fmla="*/ 18 h 90"/>
                <a:gd name="T20" fmla="*/ 12 w 91"/>
                <a:gd name="T21" fmla="*/ 12 h 90"/>
                <a:gd name="T22" fmla="*/ 0 w 91"/>
                <a:gd name="T23" fmla="*/ 33 h 90"/>
                <a:gd name="T24" fmla="*/ 11 w 91"/>
                <a:gd name="T25" fmla="*/ 39 h 90"/>
                <a:gd name="T26" fmla="*/ 10 w 91"/>
                <a:gd name="T27" fmla="*/ 45 h 90"/>
                <a:gd name="T28" fmla="*/ 11 w 91"/>
                <a:gd name="T29" fmla="*/ 51 h 90"/>
                <a:gd name="T30" fmla="*/ 0 w 91"/>
                <a:gd name="T31" fmla="*/ 57 h 90"/>
                <a:gd name="T32" fmla="*/ 12 w 91"/>
                <a:gd name="T33" fmla="*/ 78 h 90"/>
                <a:gd name="T34" fmla="*/ 23 w 91"/>
                <a:gd name="T35" fmla="*/ 72 h 90"/>
                <a:gd name="T36" fmla="*/ 33 w 91"/>
                <a:gd name="T37" fmla="*/ 77 h 90"/>
                <a:gd name="T38" fmla="*/ 33 w 91"/>
                <a:gd name="T39" fmla="*/ 90 h 90"/>
                <a:gd name="T40" fmla="*/ 58 w 91"/>
                <a:gd name="T41" fmla="*/ 90 h 90"/>
                <a:gd name="T42" fmla="*/ 58 w 91"/>
                <a:gd name="T43" fmla="*/ 77 h 90"/>
                <a:gd name="T44" fmla="*/ 68 w 91"/>
                <a:gd name="T45" fmla="*/ 72 h 90"/>
                <a:gd name="T46" fmla="*/ 78 w 91"/>
                <a:gd name="T47" fmla="*/ 78 h 90"/>
                <a:gd name="T48" fmla="*/ 91 w 91"/>
                <a:gd name="T49" fmla="*/ 57 h 90"/>
                <a:gd name="T50" fmla="*/ 80 w 91"/>
                <a:gd name="T51" fmla="*/ 51 h 90"/>
                <a:gd name="T52" fmla="*/ 80 w 91"/>
                <a:gd name="T53"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 h="90">
                  <a:moveTo>
                    <a:pt x="80" y="45"/>
                  </a:moveTo>
                  <a:cubicBezTo>
                    <a:pt x="80" y="43"/>
                    <a:pt x="80" y="41"/>
                    <a:pt x="80" y="39"/>
                  </a:cubicBezTo>
                  <a:cubicBezTo>
                    <a:pt x="91" y="33"/>
                    <a:pt x="91" y="33"/>
                    <a:pt x="91" y="33"/>
                  </a:cubicBezTo>
                  <a:cubicBezTo>
                    <a:pt x="78" y="12"/>
                    <a:pt x="78" y="12"/>
                    <a:pt x="78" y="12"/>
                  </a:cubicBezTo>
                  <a:cubicBezTo>
                    <a:pt x="68" y="18"/>
                    <a:pt x="68" y="18"/>
                    <a:pt x="68" y="18"/>
                  </a:cubicBezTo>
                  <a:cubicBezTo>
                    <a:pt x="65" y="15"/>
                    <a:pt x="61" y="13"/>
                    <a:pt x="58" y="12"/>
                  </a:cubicBezTo>
                  <a:cubicBezTo>
                    <a:pt x="58" y="0"/>
                    <a:pt x="58" y="0"/>
                    <a:pt x="58" y="0"/>
                  </a:cubicBezTo>
                  <a:cubicBezTo>
                    <a:pt x="33" y="0"/>
                    <a:pt x="33" y="0"/>
                    <a:pt x="33" y="0"/>
                  </a:cubicBezTo>
                  <a:cubicBezTo>
                    <a:pt x="33" y="12"/>
                    <a:pt x="33" y="12"/>
                    <a:pt x="33" y="12"/>
                  </a:cubicBezTo>
                  <a:cubicBezTo>
                    <a:pt x="30" y="13"/>
                    <a:pt x="26" y="15"/>
                    <a:pt x="23" y="18"/>
                  </a:cubicBezTo>
                  <a:cubicBezTo>
                    <a:pt x="12" y="12"/>
                    <a:pt x="12" y="12"/>
                    <a:pt x="12" y="12"/>
                  </a:cubicBezTo>
                  <a:cubicBezTo>
                    <a:pt x="0" y="33"/>
                    <a:pt x="0" y="33"/>
                    <a:pt x="0" y="33"/>
                  </a:cubicBezTo>
                  <a:cubicBezTo>
                    <a:pt x="11" y="39"/>
                    <a:pt x="11" y="39"/>
                    <a:pt x="11" y="39"/>
                  </a:cubicBezTo>
                  <a:cubicBezTo>
                    <a:pt x="11" y="41"/>
                    <a:pt x="10" y="43"/>
                    <a:pt x="10" y="45"/>
                  </a:cubicBezTo>
                  <a:cubicBezTo>
                    <a:pt x="10" y="47"/>
                    <a:pt x="11" y="49"/>
                    <a:pt x="11" y="51"/>
                  </a:cubicBezTo>
                  <a:cubicBezTo>
                    <a:pt x="0" y="57"/>
                    <a:pt x="0" y="57"/>
                    <a:pt x="0" y="57"/>
                  </a:cubicBezTo>
                  <a:cubicBezTo>
                    <a:pt x="12" y="78"/>
                    <a:pt x="12" y="78"/>
                    <a:pt x="12" y="78"/>
                  </a:cubicBezTo>
                  <a:cubicBezTo>
                    <a:pt x="23" y="72"/>
                    <a:pt x="23" y="72"/>
                    <a:pt x="23" y="72"/>
                  </a:cubicBezTo>
                  <a:cubicBezTo>
                    <a:pt x="26" y="74"/>
                    <a:pt x="30" y="76"/>
                    <a:pt x="33" y="77"/>
                  </a:cubicBezTo>
                  <a:cubicBezTo>
                    <a:pt x="33" y="90"/>
                    <a:pt x="33" y="90"/>
                    <a:pt x="33" y="90"/>
                  </a:cubicBezTo>
                  <a:cubicBezTo>
                    <a:pt x="58" y="90"/>
                    <a:pt x="58" y="90"/>
                    <a:pt x="58" y="90"/>
                  </a:cubicBezTo>
                  <a:cubicBezTo>
                    <a:pt x="58" y="77"/>
                    <a:pt x="58" y="77"/>
                    <a:pt x="58" y="77"/>
                  </a:cubicBezTo>
                  <a:cubicBezTo>
                    <a:pt x="61" y="76"/>
                    <a:pt x="65" y="74"/>
                    <a:pt x="68" y="72"/>
                  </a:cubicBezTo>
                  <a:cubicBezTo>
                    <a:pt x="78" y="78"/>
                    <a:pt x="78" y="78"/>
                    <a:pt x="78" y="78"/>
                  </a:cubicBezTo>
                  <a:cubicBezTo>
                    <a:pt x="91" y="57"/>
                    <a:pt x="91" y="57"/>
                    <a:pt x="91" y="57"/>
                  </a:cubicBezTo>
                  <a:cubicBezTo>
                    <a:pt x="80" y="51"/>
                    <a:pt x="80" y="51"/>
                    <a:pt x="80" y="51"/>
                  </a:cubicBezTo>
                  <a:cubicBezTo>
                    <a:pt x="80" y="49"/>
                    <a:pt x="80" y="47"/>
                    <a:pt x="80" y="45"/>
                  </a:cubicBezTo>
                  <a:close/>
                </a:path>
              </a:pathLst>
            </a:custGeom>
            <a:noFill/>
            <a:ln w="9525" cap="flat">
              <a:solidFill>
                <a:schemeClr val="tx2">
                  <a:lumMod val="10000"/>
                  <a:lumOff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2001" tIns="46000" rIns="92001" bIns="46000" numCol="1" anchor="t" anchorCtr="0" compatLnSpc="1">
              <a:prstTxWarp prst="textNoShape">
                <a:avLst/>
              </a:prstTxWarp>
            </a:bodyPr>
            <a:lstStyle/>
            <a:p>
              <a:pPr defTabSz="460018">
                <a:defRPr/>
              </a:pPr>
              <a:endParaRPr lang="en-US" sz="1811" dirty="0">
                <a:solidFill>
                  <a:srgbClr val="124191"/>
                </a:solidFill>
              </a:endParaRPr>
            </a:p>
          </p:txBody>
        </p:sp>
        <p:sp>
          <p:nvSpPr>
            <p:cNvPr id="79" name="Oval 6">
              <a:extLst>
                <a:ext uri="{FF2B5EF4-FFF2-40B4-BE49-F238E27FC236}">
                  <a16:creationId xmlns:a16="http://schemas.microsoft.com/office/drawing/2014/main" id="{4AEC79A9-5640-4A8B-A42E-EE6391AE5022}"/>
                </a:ext>
              </a:extLst>
            </p:cNvPr>
            <p:cNvSpPr>
              <a:spLocks noChangeArrowheads="1"/>
            </p:cNvSpPr>
            <p:nvPr/>
          </p:nvSpPr>
          <p:spPr bwMode="auto">
            <a:xfrm>
              <a:off x="4865" y="1433"/>
              <a:ext cx="127" cy="128"/>
            </a:xfrm>
            <a:prstGeom prst="ellipse">
              <a:avLst/>
            </a:prstGeom>
            <a:noFill/>
            <a:ln w="9525" cap="flat">
              <a:solidFill>
                <a:schemeClr val="tx2">
                  <a:lumMod val="10000"/>
                  <a:lumOff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2001" tIns="46000" rIns="92001" bIns="46000" numCol="1" anchor="t" anchorCtr="0" compatLnSpc="1">
              <a:prstTxWarp prst="textNoShape">
                <a:avLst/>
              </a:prstTxWarp>
            </a:bodyPr>
            <a:lstStyle/>
            <a:p>
              <a:pPr defTabSz="460018">
                <a:defRPr/>
              </a:pPr>
              <a:endParaRPr lang="en-US" sz="1811" dirty="0">
                <a:solidFill>
                  <a:srgbClr val="124191"/>
                </a:solidFill>
              </a:endParaRPr>
            </a:p>
          </p:txBody>
        </p:sp>
      </p:grpSp>
      <p:pic>
        <p:nvPicPr>
          <p:cNvPr id="87" name="Picture 86" descr="VRS-icon.png">
            <a:extLst>
              <a:ext uri="{FF2B5EF4-FFF2-40B4-BE49-F238E27FC236}">
                <a16:creationId xmlns:a16="http://schemas.microsoft.com/office/drawing/2014/main" id="{55A4D250-9A50-4032-B092-9B4B89A48ABC}"/>
              </a:ext>
            </a:extLst>
          </p:cNvPr>
          <p:cNvPicPr preferRelativeResize="0">
            <a:picLocks/>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941618" y="3140101"/>
            <a:ext cx="184002" cy="187990"/>
          </a:xfrm>
          <a:prstGeom prst="rect">
            <a:avLst/>
          </a:prstGeom>
          <a:solidFill>
            <a:schemeClr val="accent3">
              <a:lumMod val="20000"/>
              <a:lumOff val="80000"/>
            </a:schemeClr>
          </a:solidFill>
          <a:ln>
            <a:noFill/>
          </a:ln>
        </p:spPr>
      </p:pic>
      <p:grpSp>
        <p:nvGrpSpPr>
          <p:cNvPr id="88" name="Group 87">
            <a:extLst>
              <a:ext uri="{FF2B5EF4-FFF2-40B4-BE49-F238E27FC236}">
                <a16:creationId xmlns:a16="http://schemas.microsoft.com/office/drawing/2014/main" id="{C34D3771-29A1-45A9-92D3-C95A54DAA58E}"/>
              </a:ext>
            </a:extLst>
          </p:cNvPr>
          <p:cNvGrpSpPr/>
          <p:nvPr/>
        </p:nvGrpSpPr>
        <p:grpSpPr>
          <a:xfrm>
            <a:off x="1871537" y="4395695"/>
            <a:ext cx="588636" cy="446919"/>
            <a:chOff x="1467333" y="3848310"/>
            <a:chExt cx="615213" cy="444160"/>
          </a:xfrm>
        </p:grpSpPr>
        <p:sp>
          <p:nvSpPr>
            <p:cNvPr id="89" name="Line 61">
              <a:extLst>
                <a:ext uri="{FF2B5EF4-FFF2-40B4-BE49-F238E27FC236}">
                  <a16:creationId xmlns:a16="http://schemas.microsoft.com/office/drawing/2014/main" id="{BD2C0107-4FF9-48FA-BBA0-5FFB7667E75B}"/>
                </a:ext>
              </a:extLst>
            </p:cNvPr>
            <p:cNvSpPr>
              <a:spLocks noChangeShapeType="1"/>
            </p:cNvSpPr>
            <p:nvPr/>
          </p:nvSpPr>
          <p:spPr bwMode="auto">
            <a:xfrm flipH="1">
              <a:off x="1773238" y="3922543"/>
              <a:ext cx="0" cy="341238"/>
            </a:xfrm>
            <a:prstGeom prst="line">
              <a:avLst/>
            </a:prstGeom>
            <a:noFill/>
            <a:ln w="3175">
              <a:solidFill>
                <a:schemeClr val="tx1"/>
              </a:solidFill>
              <a:round/>
              <a:headEnd/>
              <a:tailEnd/>
            </a:ln>
          </p:spPr>
          <p:txBody>
            <a:bodyPr wrap="square" lIns="0" tIns="0" rIns="0" bIns="0" anchor="ctr">
              <a:spAutoFit/>
            </a:bodyPr>
            <a:lstStyle/>
            <a:p>
              <a:pPr defTabSz="460018"/>
              <a:endParaRPr lang="en-US" sz="1811" dirty="0">
                <a:solidFill>
                  <a:srgbClr val="124191"/>
                </a:solidFill>
                <a:latin typeface="Nokia Pure Text Light" charset="0"/>
                <a:cs typeface="Nokia Pure Text Light" charset="0"/>
              </a:endParaRPr>
            </a:p>
          </p:txBody>
        </p:sp>
        <p:sp>
          <p:nvSpPr>
            <p:cNvPr id="90" name="Line 62">
              <a:extLst>
                <a:ext uri="{FF2B5EF4-FFF2-40B4-BE49-F238E27FC236}">
                  <a16:creationId xmlns:a16="http://schemas.microsoft.com/office/drawing/2014/main" id="{CA97FD15-7DE2-40C2-80DD-411AD13465BC}"/>
                </a:ext>
              </a:extLst>
            </p:cNvPr>
            <p:cNvSpPr>
              <a:spLocks noChangeShapeType="1"/>
            </p:cNvSpPr>
            <p:nvPr/>
          </p:nvSpPr>
          <p:spPr bwMode="auto">
            <a:xfrm flipV="1">
              <a:off x="1572027" y="3949028"/>
              <a:ext cx="412242" cy="263534"/>
            </a:xfrm>
            <a:prstGeom prst="line">
              <a:avLst/>
            </a:prstGeom>
            <a:noFill/>
            <a:ln w="3175">
              <a:solidFill>
                <a:schemeClr val="tx1"/>
              </a:solidFill>
              <a:round/>
              <a:headEnd/>
              <a:tailEnd/>
            </a:ln>
          </p:spPr>
          <p:txBody>
            <a:bodyPr wrap="none" lIns="0" tIns="0" rIns="0" bIns="0" anchor="ctr">
              <a:spAutoFit/>
            </a:bodyPr>
            <a:lstStyle/>
            <a:p>
              <a:pPr defTabSz="460018"/>
              <a:endParaRPr lang="en-US" sz="1811" dirty="0">
                <a:solidFill>
                  <a:srgbClr val="124191"/>
                </a:solidFill>
                <a:latin typeface="Nokia Pure Text Light" charset="0"/>
                <a:cs typeface="Nokia Pure Text Light" charset="0"/>
              </a:endParaRPr>
            </a:p>
          </p:txBody>
        </p:sp>
        <p:sp>
          <p:nvSpPr>
            <p:cNvPr id="91" name="Line 63">
              <a:extLst>
                <a:ext uri="{FF2B5EF4-FFF2-40B4-BE49-F238E27FC236}">
                  <a16:creationId xmlns:a16="http://schemas.microsoft.com/office/drawing/2014/main" id="{6714B342-B284-4824-85F7-76B24ED74207}"/>
                </a:ext>
              </a:extLst>
            </p:cNvPr>
            <p:cNvSpPr>
              <a:spLocks noChangeShapeType="1"/>
            </p:cNvSpPr>
            <p:nvPr/>
          </p:nvSpPr>
          <p:spPr bwMode="auto">
            <a:xfrm flipH="1" flipV="1">
              <a:off x="1566417" y="3959493"/>
              <a:ext cx="413643" cy="253068"/>
            </a:xfrm>
            <a:prstGeom prst="line">
              <a:avLst/>
            </a:prstGeom>
            <a:noFill/>
            <a:ln w="3175">
              <a:solidFill>
                <a:schemeClr val="tx1"/>
              </a:solidFill>
              <a:round/>
              <a:headEnd/>
              <a:tailEnd/>
            </a:ln>
          </p:spPr>
          <p:txBody>
            <a:bodyPr wrap="none" lIns="0" tIns="0" rIns="0" bIns="0" anchor="ctr">
              <a:spAutoFit/>
            </a:bodyPr>
            <a:lstStyle/>
            <a:p>
              <a:pPr defTabSz="460018"/>
              <a:endParaRPr lang="en-US" sz="1811" dirty="0">
                <a:solidFill>
                  <a:srgbClr val="124191"/>
                </a:solidFill>
                <a:latin typeface="Nokia Pure Text Light" charset="0"/>
                <a:cs typeface="Nokia Pure Text Light" charset="0"/>
              </a:endParaRPr>
            </a:p>
          </p:txBody>
        </p:sp>
        <p:sp>
          <p:nvSpPr>
            <p:cNvPr id="92" name="Line 64">
              <a:extLst>
                <a:ext uri="{FF2B5EF4-FFF2-40B4-BE49-F238E27FC236}">
                  <a16:creationId xmlns:a16="http://schemas.microsoft.com/office/drawing/2014/main" id="{1F4C73EC-134B-431A-83A1-56D11331A219}"/>
                </a:ext>
              </a:extLst>
            </p:cNvPr>
            <p:cNvSpPr>
              <a:spLocks noChangeShapeType="1"/>
            </p:cNvSpPr>
            <p:nvPr/>
          </p:nvSpPr>
          <p:spPr bwMode="auto">
            <a:xfrm flipV="1">
              <a:off x="1560809" y="4082221"/>
              <a:ext cx="429067" cy="3806"/>
            </a:xfrm>
            <a:prstGeom prst="line">
              <a:avLst/>
            </a:prstGeom>
            <a:noFill/>
            <a:ln w="3175">
              <a:solidFill>
                <a:schemeClr val="tx1"/>
              </a:solidFill>
              <a:round/>
              <a:headEnd/>
              <a:tailEnd/>
            </a:ln>
          </p:spPr>
          <p:txBody>
            <a:bodyPr wrap="none" lIns="0" tIns="0" rIns="0" bIns="0" anchor="ctr">
              <a:spAutoFit/>
            </a:bodyPr>
            <a:lstStyle/>
            <a:p>
              <a:pPr defTabSz="460018"/>
              <a:endParaRPr lang="en-US" sz="1811" dirty="0">
                <a:solidFill>
                  <a:srgbClr val="124191"/>
                </a:solidFill>
                <a:latin typeface="Nokia Pure Text Light" charset="0"/>
                <a:cs typeface="Nokia Pure Text Light" charset="0"/>
              </a:endParaRPr>
            </a:p>
          </p:txBody>
        </p:sp>
        <p:pic>
          <p:nvPicPr>
            <p:cNvPr id="93" name="Picture 92" descr="house smart meter.png">
              <a:extLst>
                <a:ext uri="{FF2B5EF4-FFF2-40B4-BE49-F238E27FC236}">
                  <a16:creationId xmlns:a16="http://schemas.microsoft.com/office/drawing/2014/main" id="{EDBCC779-0758-4FA3-9889-98E09EFAA4E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42425" y="4165037"/>
              <a:ext cx="140121" cy="127433"/>
            </a:xfrm>
            <a:prstGeom prst="rect">
              <a:avLst/>
            </a:prstGeom>
          </p:spPr>
        </p:pic>
        <p:pic>
          <p:nvPicPr>
            <p:cNvPr id="94" name="Picture 93" descr="house smart meter.png">
              <a:extLst>
                <a:ext uri="{FF2B5EF4-FFF2-40B4-BE49-F238E27FC236}">
                  <a16:creationId xmlns:a16="http://schemas.microsoft.com/office/drawing/2014/main" id="{484D7D59-1C37-4B88-A0F7-96F92969FA4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42425" y="3996776"/>
              <a:ext cx="140121" cy="127433"/>
            </a:xfrm>
            <a:prstGeom prst="rect">
              <a:avLst/>
            </a:prstGeom>
          </p:spPr>
        </p:pic>
        <p:pic>
          <p:nvPicPr>
            <p:cNvPr id="95" name="Picture 94" descr="house smart meter.png">
              <a:extLst>
                <a:ext uri="{FF2B5EF4-FFF2-40B4-BE49-F238E27FC236}">
                  <a16:creationId xmlns:a16="http://schemas.microsoft.com/office/drawing/2014/main" id="{29AA9E16-716F-49A5-A049-01310392605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42425" y="3848310"/>
              <a:ext cx="140121" cy="127433"/>
            </a:xfrm>
            <a:prstGeom prst="rect">
              <a:avLst/>
            </a:prstGeom>
          </p:spPr>
        </p:pic>
        <p:pic>
          <p:nvPicPr>
            <p:cNvPr id="96" name="Picture 95" descr="house smart meter.png">
              <a:extLst>
                <a:ext uri="{FF2B5EF4-FFF2-40B4-BE49-F238E27FC236}">
                  <a16:creationId xmlns:a16="http://schemas.microsoft.com/office/drawing/2014/main" id="{A9490671-A80E-4CAE-84A3-7E5D89C335C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67333" y="4165037"/>
              <a:ext cx="140121" cy="127433"/>
            </a:xfrm>
            <a:prstGeom prst="rect">
              <a:avLst/>
            </a:prstGeom>
          </p:spPr>
        </p:pic>
        <p:pic>
          <p:nvPicPr>
            <p:cNvPr id="97" name="Picture 96" descr="house smart meter.png">
              <a:extLst>
                <a:ext uri="{FF2B5EF4-FFF2-40B4-BE49-F238E27FC236}">
                  <a16:creationId xmlns:a16="http://schemas.microsoft.com/office/drawing/2014/main" id="{292E396E-4335-488D-9F04-585ABC58C3A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67333" y="3996776"/>
              <a:ext cx="140121" cy="127433"/>
            </a:xfrm>
            <a:prstGeom prst="rect">
              <a:avLst/>
            </a:prstGeom>
          </p:spPr>
        </p:pic>
        <p:pic>
          <p:nvPicPr>
            <p:cNvPr id="98" name="Picture 97" descr="house smart meter.png">
              <a:extLst>
                <a:ext uri="{FF2B5EF4-FFF2-40B4-BE49-F238E27FC236}">
                  <a16:creationId xmlns:a16="http://schemas.microsoft.com/office/drawing/2014/main" id="{52DB8B94-70D9-498D-BF3E-79899F5FACF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67333" y="3848310"/>
              <a:ext cx="140121" cy="127433"/>
            </a:xfrm>
            <a:prstGeom prst="rect">
              <a:avLst/>
            </a:prstGeom>
          </p:spPr>
        </p:pic>
        <p:pic>
          <p:nvPicPr>
            <p:cNvPr id="99" name="Picture 98" descr="house smart meter.png">
              <a:extLst>
                <a:ext uri="{FF2B5EF4-FFF2-40B4-BE49-F238E27FC236}">
                  <a16:creationId xmlns:a16="http://schemas.microsoft.com/office/drawing/2014/main" id="{FE8D801B-9C7A-4BAE-B323-0782510F07D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04878" y="4165037"/>
              <a:ext cx="140121" cy="127433"/>
            </a:xfrm>
            <a:prstGeom prst="rect">
              <a:avLst/>
            </a:prstGeom>
          </p:spPr>
        </p:pic>
        <p:pic>
          <p:nvPicPr>
            <p:cNvPr id="100" name="Picture 99" descr="house smart meter.png">
              <a:extLst>
                <a:ext uri="{FF2B5EF4-FFF2-40B4-BE49-F238E27FC236}">
                  <a16:creationId xmlns:a16="http://schemas.microsoft.com/office/drawing/2014/main" id="{E186B7E0-DACA-4E47-8BB9-26C78C6DC67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04878" y="3848310"/>
              <a:ext cx="140121" cy="127433"/>
            </a:xfrm>
            <a:prstGeom prst="rect">
              <a:avLst/>
            </a:prstGeom>
          </p:spPr>
        </p:pic>
      </p:grpSp>
      <p:pic>
        <p:nvPicPr>
          <p:cNvPr id="101" name="Picture 100" descr="factory.png">
            <a:extLst>
              <a:ext uri="{FF2B5EF4-FFF2-40B4-BE49-F238E27FC236}">
                <a16:creationId xmlns:a16="http://schemas.microsoft.com/office/drawing/2014/main" id="{8C3351BF-7150-4E59-8592-F25D9D5910C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27738" y="4510179"/>
            <a:ext cx="360059" cy="257000"/>
          </a:xfrm>
          <a:prstGeom prst="rect">
            <a:avLst/>
          </a:prstGeom>
        </p:spPr>
      </p:pic>
      <p:pic>
        <p:nvPicPr>
          <p:cNvPr id="102" name="Picture 101" descr="switchyard.png">
            <a:extLst>
              <a:ext uri="{FF2B5EF4-FFF2-40B4-BE49-F238E27FC236}">
                <a16:creationId xmlns:a16="http://schemas.microsoft.com/office/drawing/2014/main" id="{EB72568F-42FD-4189-962B-D5D81DBE70D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56734" y="4510079"/>
            <a:ext cx="368750" cy="262787"/>
          </a:xfrm>
          <a:prstGeom prst="rect">
            <a:avLst/>
          </a:prstGeom>
        </p:spPr>
      </p:pic>
      <p:pic>
        <p:nvPicPr>
          <p:cNvPr id="103" name="Picture 102" descr="tower.png">
            <a:extLst>
              <a:ext uri="{FF2B5EF4-FFF2-40B4-BE49-F238E27FC236}">
                <a16:creationId xmlns:a16="http://schemas.microsoft.com/office/drawing/2014/main" id="{BCA7FEEE-8ABB-4CA0-93B2-9197B9560C3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770140" y="4445015"/>
            <a:ext cx="142600" cy="332008"/>
          </a:xfrm>
          <a:prstGeom prst="rect">
            <a:avLst/>
          </a:prstGeom>
        </p:spPr>
      </p:pic>
      <p:pic>
        <p:nvPicPr>
          <p:cNvPr id="104" name="Picture 103" descr="wind solar panel.png">
            <a:extLst>
              <a:ext uri="{FF2B5EF4-FFF2-40B4-BE49-F238E27FC236}">
                <a16:creationId xmlns:a16="http://schemas.microsoft.com/office/drawing/2014/main" id="{A860ABB0-FD3E-41E3-96E6-AADB2FFF0ED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771593" y="4397415"/>
            <a:ext cx="270780" cy="370981"/>
          </a:xfrm>
          <a:prstGeom prst="rect">
            <a:avLst/>
          </a:prstGeom>
        </p:spPr>
      </p:pic>
      <p:pic>
        <p:nvPicPr>
          <p:cNvPr id="105" name="Picture 104" descr="electric pole.png">
            <a:extLst>
              <a:ext uri="{FF2B5EF4-FFF2-40B4-BE49-F238E27FC236}">
                <a16:creationId xmlns:a16="http://schemas.microsoft.com/office/drawing/2014/main" id="{A6CEFA8C-A6F7-4D8F-92A0-77DE14DFC70A}"/>
              </a:ext>
            </a:extLst>
          </p:cNvPr>
          <p:cNvPicPr>
            <a:picLocks noChangeAspect="1"/>
          </p:cNvPicPr>
          <p:nvPr/>
        </p:nvPicPr>
        <p:blipFill>
          <a:blip r:embed="rId9" cstate="print">
            <a:extLst>
              <a:ext uri="{BEBA8EAE-BF5A-486C-A8C5-ECC9F3942E4B}">
                <a14:imgProps xmlns:a14="http://schemas.microsoft.com/office/drawing/2010/main">
                  <a14:imgLayer r:embed="rId10">
                    <a14:imgEffect>
                      <a14:saturation sat="300000"/>
                    </a14:imgEffect>
                  </a14:imgLayer>
                </a14:imgProps>
              </a:ext>
              <a:ext uri="{28A0092B-C50C-407E-A947-70E740481C1C}">
                <a14:useLocalDpi xmlns:a14="http://schemas.microsoft.com/office/drawing/2010/main"/>
              </a:ext>
            </a:extLst>
          </a:blip>
          <a:stretch>
            <a:fillRect/>
          </a:stretch>
        </p:blipFill>
        <p:spPr>
          <a:xfrm>
            <a:off x="2929765" y="4443586"/>
            <a:ext cx="90394" cy="257574"/>
          </a:xfrm>
          <a:prstGeom prst="rect">
            <a:avLst/>
          </a:prstGeom>
        </p:spPr>
      </p:pic>
      <p:pic>
        <p:nvPicPr>
          <p:cNvPr id="116" name="Picture 115" descr="wind solar panel.png">
            <a:extLst>
              <a:ext uri="{FF2B5EF4-FFF2-40B4-BE49-F238E27FC236}">
                <a16:creationId xmlns:a16="http://schemas.microsoft.com/office/drawing/2014/main" id="{A0A76E67-D2AF-447D-900F-0B64C3734A92}"/>
              </a:ext>
            </a:extLst>
          </p:cNvPr>
          <p:cNvPicPr>
            <a:picLocks noChangeAspect="1"/>
          </p:cNvPicPr>
          <p:nvPr/>
        </p:nvPicPr>
        <p:blipFill>
          <a:blip r:embed="rId11" cstate="print">
            <a:extLst>
              <a:ext uri="{BEBA8EAE-BF5A-486C-A8C5-ECC9F3942E4B}">
                <a14:imgProps xmlns:a14="http://schemas.microsoft.com/office/drawing/2010/main">
                  <a14:imgLayer r:embed="rId12">
                    <a14:imgEffect>
                      <a14:saturation sat="300000"/>
                    </a14:imgEffect>
                  </a14:imgLayer>
                </a14:imgProps>
              </a:ext>
              <a:ext uri="{28A0092B-C50C-407E-A947-70E740481C1C}">
                <a14:useLocalDpi xmlns:a14="http://schemas.microsoft.com/office/drawing/2010/main"/>
              </a:ext>
            </a:extLst>
          </a:blip>
          <a:stretch>
            <a:fillRect/>
          </a:stretch>
        </p:blipFill>
        <p:spPr>
          <a:xfrm>
            <a:off x="2646215" y="4382495"/>
            <a:ext cx="180381" cy="247129"/>
          </a:xfrm>
          <a:prstGeom prst="rect">
            <a:avLst/>
          </a:prstGeom>
        </p:spPr>
      </p:pic>
      <p:pic>
        <p:nvPicPr>
          <p:cNvPr id="119" name="Picture 118" descr="database.png">
            <a:extLst>
              <a:ext uri="{FF2B5EF4-FFF2-40B4-BE49-F238E27FC236}">
                <a16:creationId xmlns:a16="http://schemas.microsoft.com/office/drawing/2014/main" id="{272A3A2C-26BE-48CD-BCED-D2F089ABAD89}"/>
              </a:ext>
            </a:extLst>
          </p:cNvPr>
          <p:cNvPicPr>
            <a:picLocks noChangeAspect="1"/>
          </p:cNvPicPr>
          <p:nvPr/>
        </p:nvPicPr>
        <p:blipFill>
          <a:blip r:embed="rId13" cstate="print">
            <a:extLst>
              <a:ext uri="{BEBA8EAE-BF5A-486C-A8C5-ECC9F3942E4B}">
                <a14:imgProps xmlns:a14="http://schemas.microsoft.com/office/drawing/2010/main">
                  <a14:imgLayer r:embed="rId14">
                    <a14:imgEffect>
                      <a14:saturation sat="300000"/>
                    </a14:imgEffect>
                  </a14:imgLayer>
                </a14:imgProps>
              </a:ext>
              <a:ext uri="{28A0092B-C50C-407E-A947-70E740481C1C}">
                <a14:useLocalDpi xmlns:a14="http://schemas.microsoft.com/office/drawing/2010/main"/>
              </a:ext>
            </a:extLst>
          </a:blip>
          <a:stretch>
            <a:fillRect/>
          </a:stretch>
        </p:blipFill>
        <p:spPr>
          <a:xfrm>
            <a:off x="3030643" y="4667325"/>
            <a:ext cx="123739" cy="114969"/>
          </a:xfrm>
          <a:prstGeom prst="rect">
            <a:avLst/>
          </a:prstGeom>
        </p:spPr>
      </p:pic>
      <p:pic>
        <p:nvPicPr>
          <p:cNvPr id="120" name="Picture 119" descr="truck2.png">
            <a:extLst>
              <a:ext uri="{FF2B5EF4-FFF2-40B4-BE49-F238E27FC236}">
                <a16:creationId xmlns:a16="http://schemas.microsoft.com/office/drawing/2014/main" id="{999ACE36-834A-490A-9F10-462ABD46134A}"/>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453011" y="4521960"/>
            <a:ext cx="258114" cy="138060"/>
          </a:xfrm>
          <a:prstGeom prst="rect">
            <a:avLst/>
          </a:prstGeom>
        </p:spPr>
      </p:pic>
      <p:pic>
        <p:nvPicPr>
          <p:cNvPr id="129" name="Picture 128" descr="truck2.png">
            <a:extLst>
              <a:ext uri="{FF2B5EF4-FFF2-40B4-BE49-F238E27FC236}">
                <a16:creationId xmlns:a16="http://schemas.microsoft.com/office/drawing/2014/main" id="{1D907EA2-9EEC-463E-81CE-C9ABE23047A3}"/>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377182" y="4657920"/>
            <a:ext cx="258114" cy="138060"/>
          </a:xfrm>
          <a:prstGeom prst="rect">
            <a:avLst/>
          </a:prstGeom>
        </p:spPr>
      </p:pic>
      <p:pic>
        <p:nvPicPr>
          <p:cNvPr id="130" name="Picture 129" descr="dsssss.png">
            <a:extLst>
              <a:ext uri="{FF2B5EF4-FFF2-40B4-BE49-F238E27FC236}">
                <a16:creationId xmlns:a16="http://schemas.microsoft.com/office/drawing/2014/main" id="{E5BC97D1-544E-41F8-87F8-7C165BACE660}"/>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4066581" y="4551616"/>
            <a:ext cx="208586" cy="225407"/>
          </a:xfrm>
          <a:prstGeom prst="rect">
            <a:avLst/>
          </a:prstGeom>
        </p:spPr>
      </p:pic>
      <p:pic>
        <p:nvPicPr>
          <p:cNvPr id="131" name="Picture 130" descr="electric pole.png">
            <a:extLst>
              <a:ext uri="{FF2B5EF4-FFF2-40B4-BE49-F238E27FC236}">
                <a16:creationId xmlns:a16="http://schemas.microsoft.com/office/drawing/2014/main" id="{51638D5B-8393-40BA-8226-5B08DCB341BD}"/>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4705973" y="4537783"/>
            <a:ext cx="90394" cy="257574"/>
          </a:xfrm>
          <a:prstGeom prst="rect">
            <a:avLst/>
          </a:prstGeom>
        </p:spPr>
      </p:pic>
      <p:pic>
        <p:nvPicPr>
          <p:cNvPr id="132" name="Picture 131" descr="electric pole.png">
            <a:extLst>
              <a:ext uri="{FF2B5EF4-FFF2-40B4-BE49-F238E27FC236}">
                <a16:creationId xmlns:a16="http://schemas.microsoft.com/office/drawing/2014/main" id="{0EE0C35C-E51F-4B92-89B4-37D8A7EDFFD3}"/>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4496748" y="4497038"/>
            <a:ext cx="90394" cy="257574"/>
          </a:xfrm>
          <a:prstGeom prst="rect">
            <a:avLst/>
          </a:prstGeom>
        </p:spPr>
      </p:pic>
      <p:pic>
        <p:nvPicPr>
          <p:cNvPr id="133" name="Picture 177">
            <a:extLst>
              <a:ext uri="{FF2B5EF4-FFF2-40B4-BE49-F238E27FC236}">
                <a16:creationId xmlns:a16="http://schemas.microsoft.com/office/drawing/2014/main" id="{96843728-078E-46D8-99FD-A0CD5400D75A}"/>
              </a:ext>
            </a:extLst>
          </p:cNvPr>
          <p:cNvPicPr>
            <a:picLocks noChangeAspect="1"/>
          </p:cNvPicPr>
          <p:nvPr/>
        </p:nvPicPr>
        <p:blipFill>
          <a:blip r:embed="rId18"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630998" y="2760342"/>
            <a:ext cx="287978" cy="287978"/>
          </a:xfrm>
          <a:prstGeom prst="rect">
            <a:avLst/>
          </a:prstGeom>
        </p:spPr>
      </p:pic>
      <p:pic>
        <p:nvPicPr>
          <p:cNvPr id="134" name="Picture 176">
            <a:extLst>
              <a:ext uri="{FF2B5EF4-FFF2-40B4-BE49-F238E27FC236}">
                <a16:creationId xmlns:a16="http://schemas.microsoft.com/office/drawing/2014/main" id="{0E61477A-664C-44C2-A848-220E2624E88A}"/>
              </a:ext>
            </a:extLst>
          </p:cNvPr>
          <p:cNvPicPr>
            <a:picLocks noChangeAspect="1"/>
          </p:cNvPicPr>
          <p:nvPr/>
        </p:nvPicPr>
        <p:blipFill>
          <a:blip r:embed="rId19"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327909" y="2406544"/>
            <a:ext cx="301119" cy="301119"/>
          </a:xfrm>
          <a:prstGeom prst="rect">
            <a:avLst/>
          </a:prstGeom>
        </p:spPr>
      </p:pic>
      <p:grpSp>
        <p:nvGrpSpPr>
          <p:cNvPr id="137" name="Group 182">
            <a:extLst>
              <a:ext uri="{FF2B5EF4-FFF2-40B4-BE49-F238E27FC236}">
                <a16:creationId xmlns:a16="http://schemas.microsoft.com/office/drawing/2014/main" id="{C5A1793D-63D5-4E50-BAF0-AE4A64462C0F}"/>
              </a:ext>
            </a:extLst>
          </p:cNvPr>
          <p:cNvGrpSpPr/>
          <p:nvPr/>
        </p:nvGrpSpPr>
        <p:grpSpPr>
          <a:xfrm>
            <a:off x="2672752" y="2476099"/>
            <a:ext cx="499466" cy="434359"/>
            <a:chOff x="5505359" y="1172914"/>
            <a:chExt cx="297566" cy="395536"/>
          </a:xfrm>
        </p:grpSpPr>
        <p:pic>
          <p:nvPicPr>
            <p:cNvPr id="138" name="Picture 183">
              <a:extLst>
                <a:ext uri="{FF2B5EF4-FFF2-40B4-BE49-F238E27FC236}">
                  <a16:creationId xmlns:a16="http://schemas.microsoft.com/office/drawing/2014/main" id="{7A4FDC0A-4779-4032-BB72-528DF323CC35}"/>
                </a:ext>
              </a:extLst>
            </p:cNvPr>
            <p:cNvPicPr>
              <a:picLocks noChangeAspect="1"/>
            </p:cNvPicPr>
            <p:nvPr/>
          </p:nvPicPr>
          <p:blipFill>
            <a:blip r:embed="rId20"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505359" y="1172914"/>
              <a:ext cx="297566" cy="198378"/>
            </a:xfrm>
            <a:prstGeom prst="rect">
              <a:avLst/>
            </a:prstGeom>
          </p:spPr>
        </p:pic>
        <p:cxnSp>
          <p:nvCxnSpPr>
            <p:cNvPr id="139" name="Straight Connector 184">
              <a:extLst>
                <a:ext uri="{FF2B5EF4-FFF2-40B4-BE49-F238E27FC236}">
                  <a16:creationId xmlns:a16="http://schemas.microsoft.com/office/drawing/2014/main" id="{3878E1FE-B838-436F-9FDD-74991A905041}"/>
                </a:ext>
              </a:extLst>
            </p:cNvPr>
            <p:cNvCxnSpPr/>
            <p:nvPr/>
          </p:nvCxnSpPr>
          <p:spPr>
            <a:xfrm flipH="1">
              <a:off x="5652607" y="1386884"/>
              <a:ext cx="1" cy="181566"/>
            </a:xfrm>
            <a:prstGeom prst="line">
              <a:avLst/>
            </a:prstGeom>
            <a:noFill/>
            <a:ln w="9525" cap="flat" cmpd="sng" algn="ctr">
              <a:solidFill>
                <a:schemeClr val="accent3"/>
              </a:solidFill>
              <a:prstDash val="solid"/>
              <a:headEnd type="triangle" w="sm" len="sm"/>
              <a:tailEnd type="triangle" w="sm" len="sm"/>
            </a:ln>
            <a:effectLst/>
          </p:spPr>
        </p:cxnSp>
        <p:cxnSp>
          <p:nvCxnSpPr>
            <p:cNvPr id="140" name="Straight Connector 185">
              <a:extLst>
                <a:ext uri="{FF2B5EF4-FFF2-40B4-BE49-F238E27FC236}">
                  <a16:creationId xmlns:a16="http://schemas.microsoft.com/office/drawing/2014/main" id="{A761F92B-D675-4741-A9D3-9E419E1E12EE}"/>
                </a:ext>
              </a:extLst>
            </p:cNvPr>
            <p:cNvCxnSpPr/>
            <p:nvPr/>
          </p:nvCxnSpPr>
          <p:spPr>
            <a:xfrm>
              <a:off x="5716108" y="1386884"/>
              <a:ext cx="46517" cy="172041"/>
            </a:xfrm>
            <a:prstGeom prst="line">
              <a:avLst/>
            </a:prstGeom>
            <a:noFill/>
            <a:ln w="9525" cap="flat" cmpd="sng" algn="ctr">
              <a:solidFill>
                <a:schemeClr val="accent3"/>
              </a:solidFill>
              <a:prstDash val="solid"/>
              <a:headEnd type="triangle" w="sm" len="sm"/>
              <a:tailEnd type="triangle" w="sm" len="sm"/>
            </a:ln>
            <a:effectLst/>
          </p:spPr>
        </p:cxnSp>
        <p:cxnSp>
          <p:nvCxnSpPr>
            <p:cNvPr id="141" name="Straight Connector 186">
              <a:extLst>
                <a:ext uri="{FF2B5EF4-FFF2-40B4-BE49-F238E27FC236}">
                  <a16:creationId xmlns:a16="http://schemas.microsoft.com/office/drawing/2014/main" id="{AEA4A090-85C0-4A3C-9135-C8933CD778D1}"/>
                </a:ext>
              </a:extLst>
            </p:cNvPr>
            <p:cNvCxnSpPr/>
            <p:nvPr/>
          </p:nvCxnSpPr>
          <p:spPr>
            <a:xfrm flipH="1">
              <a:off x="5544658" y="1390059"/>
              <a:ext cx="46517" cy="172041"/>
            </a:xfrm>
            <a:prstGeom prst="line">
              <a:avLst/>
            </a:prstGeom>
            <a:noFill/>
            <a:ln w="9525" cap="flat" cmpd="sng" algn="ctr">
              <a:solidFill>
                <a:schemeClr val="accent3"/>
              </a:solidFill>
              <a:prstDash val="solid"/>
              <a:headEnd type="triangle" w="sm" len="sm"/>
              <a:tailEnd type="triangle" w="sm" len="sm"/>
            </a:ln>
            <a:effectLst/>
          </p:spPr>
        </p:cxnSp>
      </p:grpSp>
      <p:sp>
        <p:nvSpPr>
          <p:cNvPr id="73" name="Rectangle 72">
            <a:extLst>
              <a:ext uri="{FF2B5EF4-FFF2-40B4-BE49-F238E27FC236}">
                <a16:creationId xmlns:a16="http://schemas.microsoft.com/office/drawing/2014/main" id="{99E52A59-528E-421B-B02C-DAAFA5A73497}"/>
              </a:ext>
            </a:extLst>
          </p:cNvPr>
          <p:cNvSpPr/>
          <p:nvPr/>
        </p:nvSpPr>
        <p:spPr>
          <a:xfrm rot="5400000">
            <a:off x="5556350" y="2177824"/>
            <a:ext cx="2343284" cy="151493"/>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71994" tIns="71994" rIns="71994" bIns="71994" numCol="1" spcCol="0" rtlCol="0" fromWordArt="0" anchor="ctr" anchorCtr="0" forceAA="0" compatLnSpc="1">
            <a:prstTxWarp prst="textNoShape">
              <a:avLst/>
            </a:prstTxWarp>
            <a:noAutofit/>
          </a:bodyPr>
          <a:lstStyle/>
          <a:p>
            <a:pPr algn="ctr" defTabSz="685774"/>
            <a:r>
              <a:rPr lang="en-US" sz="1006" dirty="0">
                <a:solidFill>
                  <a:srgbClr val="FFFFFF"/>
                </a:solidFill>
                <a:latin typeface="Nokia Pure Text Light" panose="020B0403020202020204" pitchFamily="34" charset="0"/>
                <a:ea typeface="Nokia Pure Text Light" panose="020B0403020202020204" pitchFamily="34" charset="0"/>
              </a:rPr>
              <a:t>Virtualized Network Functions</a:t>
            </a:r>
          </a:p>
        </p:txBody>
      </p:sp>
      <p:sp>
        <p:nvSpPr>
          <p:cNvPr id="72" name="Rectangle 71">
            <a:extLst>
              <a:ext uri="{FF2B5EF4-FFF2-40B4-BE49-F238E27FC236}">
                <a16:creationId xmlns:a16="http://schemas.microsoft.com/office/drawing/2014/main" id="{9A2541E1-2B0C-4C2B-9420-AFC2E4D11E20}"/>
              </a:ext>
            </a:extLst>
          </p:cNvPr>
          <p:cNvSpPr/>
          <p:nvPr/>
        </p:nvSpPr>
        <p:spPr>
          <a:xfrm rot="5400000">
            <a:off x="5564609" y="2325047"/>
            <a:ext cx="2632027" cy="15376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71994" tIns="71994" rIns="71994" bIns="71994" numCol="1" spcCol="0" rtlCol="0" fromWordArt="0" anchor="ctr" anchorCtr="0" forceAA="0" compatLnSpc="1">
            <a:prstTxWarp prst="textNoShape">
              <a:avLst/>
            </a:prstTxWarp>
            <a:noAutofit/>
          </a:bodyPr>
          <a:lstStyle/>
          <a:p>
            <a:pPr algn="ctr" defTabSz="685774"/>
            <a:r>
              <a:rPr lang="en-US" sz="1006" dirty="0">
                <a:solidFill>
                  <a:srgbClr val="FFFFFF"/>
                </a:solidFill>
                <a:latin typeface="Nokia Pure Text Light" panose="020B0403020202020204" pitchFamily="34" charset="0"/>
                <a:ea typeface="Nokia Pure Text Light" panose="020B0403020202020204" pitchFamily="34" charset="0"/>
              </a:rPr>
              <a:t>Services &amp; System Integration</a:t>
            </a:r>
          </a:p>
        </p:txBody>
      </p:sp>
      <p:sp>
        <p:nvSpPr>
          <p:cNvPr id="71" name="Rectangle 70">
            <a:extLst>
              <a:ext uri="{FF2B5EF4-FFF2-40B4-BE49-F238E27FC236}">
                <a16:creationId xmlns:a16="http://schemas.microsoft.com/office/drawing/2014/main" id="{FF8A4CE5-2D40-4B87-84A2-831CF56330F0}"/>
              </a:ext>
            </a:extLst>
          </p:cNvPr>
          <p:cNvSpPr/>
          <p:nvPr/>
        </p:nvSpPr>
        <p:spPr>
          <a:xfrm rot="5400000">
            <a:off x="5725226" y="2318194"/>
            <a:ext cx="2632027" cy="16746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71994" tIns="71994" rIns="71994" bIns="71994" numCol="1" spcCol="0" rtlCol="0" fromWordArt="0" anchor="ctr" anchorCtr="0" forceAA="0" compatLnSpc="1">
            <a:prstTxWarp prst="textNoShape">
              <a:avLst/>
            </a:prstTxWarp>
            <a:noAutofit/>
          </a:bodyPr>
          <a:lstStyle/>
          <a:p>
            <a:pPr algn="ctr" defTabSz="685774"/>
            <a:r>
              <a:rPr lang="en-US" sz="1006" dirty="0">
                <a:solidFill>
                  <a:srgbClr val="FFFFFF"/>
                </a:solidFill>
                <a:latin typeface="Nokia Pure Text Light" panose="020B0403020202020204" pitchFamily="34" charset="0"/>
                <a:ea typeface="Nokia Pure Text Light" panose="020B0403020202020204" pitchFamily="34" charset="0"/>
              </a:rPr>
              <a:t>Dynamic Security</a:t>
            </a:r>
          </a:p>
        </p:txBody>
      </p:sp>
    </p:spTree>
    <p:extLst>
      <p:ext uri="{BB962C8B-B14F-4D97-AF65-F5344CB8AC3E}">
        <p14:creationId xmlns:p14="http://schemas.microsoft.com/office/powerpoint/2010/main" val="175950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anim calcmode="lin" valueType="num">
                                      <p:cBhvr>
                                        <p:cTn id="8" dur="1000" fill="hold"/>
                                        <p:tgtEl>
                                          <p:spTgt spid="87"/>
                                        </p:tgtEl>
                                        <p:attrNameLst>
                                          <p:attrName>ppt_x</p:attrName>
                                        </p:attrNameLst>
                                      </p:cBhvr>
                                      <p:tavLst>
                                        <p:tav tm="0">
                                          <p:val>
                                            <p:strVal val="#ppt_x"/>
                                          </p:val>
                                        </p:tav>
                                        <p:tav tm="100000">
                                          <p:val>
                                            <p:strVal val="#ppt_x"/>
                                          </p:val>
                                        </p:tav>
                                      </p:tavLst>
                                    </p:anim>
                                    <p:anim calcmode="lin" valueType="num">
                                      <p:cBhvr>
                                        <p:cTn id="9"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Object 48" hidden="1"/>
          <p:cNvGraphicFramePr>
            <a:graphicFrameLocks noChangeAspect="1"/>
          </p:cNvGraphicFramePr>
          <p:nvPr>
            <p:custDataLst>
              <p:tags r:id="rId2"/>
            </p:custDataLst>
            <p:extLst/>
          </p:nvPr>
        </p:nvGraphicFramePr>
        <p:xfrm>
          <a:off x="1222" y="1192"/>
          <a:ext cx="1221" cy="1190"/>
        </p:xfrm>
        <a:graphic>
          <a:graphicData uri="http://schemas.openxmlformats.org/presentationml/2006/ole">
            <mc:AlternateContent xmlns:mc="http://schemas.openxmlformats.org/markup-compatibility/2006">
              <mc:Choice xmlns:v="urn:schemas-microsoft-com:vml" Requires="v">
                <p:oleObj spid="_x0000_s25603" name="think-cell Slide" r:id="rId5" imgW="360" imgH="360" progId="TCLayout.ActiveDocument.1">
                  <p:embed/>
                </p:oleObj>
              </mc:Choice>
              <mc:Fallback>
                <p:oleObj name="think-cell Slide" r:id="rId5" imgW="360" imgH="360" progId="TCLayout.ActiveDocument.1">
                  <p:embed/>
                  <p:pic>
                    <p:nvPicPr>
                      <p:cNvPr id="49" name="Object 4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2" y="1192"/>
                        <a:ext cx="1221"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4" name="Picture 24"/>
          <p:cNvPicPr>
            <a:picLocks noChangeAspect="1"/>
          </p:cNvPicPr>
          <p:nvPr/>
        </p:nvPicPr>
        <p:blipFill>
          <a:blip r:embed="rId7" cstate="print"/>
          <a:srcRect/>
          <a:stretch>
            <a:fillRect/>
          </a:stretch>
        </p:blipFill>
        <p:spPr bwMode="auto">
          <a:xfrm>
            <a:off x="4963006" y="669811"/>
            <a:ext cx="2786063" cy="2552700"/>
          </a:xfrm>
          <a:prstGeom prst="rect">
            <a:avLst/>
          </a:prstGeom>
          <a:noFill/>
          <a:ln w="9525">
            <a:noFill/>
            <a:miter lim="800000"/>
            <a:headEnd/>
            <a:tailEnd/>
          </a:ln>
        </p:spPr>
      </p:pic>
      <p:cxnSp>
        <p:nvCxnSpPr>
          <p:cNvPr id="225" name="Straight Connector 224"/>
          <p:cNvCxnSpPr/>
          <p:nvPr/>
        </p:nvCxnSpPr>
        <p:spPr>
          <a:xfrm>
            <a:off x="1264925" y="3222511"/>
            <a:ext cx="2408635" cy="0"/>
          </a:xfrm>
          <a:prstGeom prst="line">
            <a:avLst/>
          </a:prstGeom>
          <a:ln w="3175">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1260163" y="2591480"/>
            <a:ext cx="1809750" cy="0"/>
          </a:xfrm>
          <a:prstGeom prst="line">
            <a:avLst/>
          </a:prstGeom>
          <a:ln w="3175">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2635335" y="3897596"/>
            <a:ext cx="70485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253" name="Picture 129"/>
          <p:cNvPicPr>
            <a:picLocks noChangeAspect="1"/>
          </p:cNvPicPr>
          <p:nvPr/>
        </p:nvPicPr>
        <p:blipFill>
          <a:blip r:embed="rId8" cstate="print"/>
          <a:srcRect/>
          <a:stretch>
            <a:fillRect/>
          </a:stretch>
        </p:blipFill>
        <p:spPr bwMode="auto">
          <a:xfrm>
            <a:off x="3337804" y="3532073"/>
            <a:ext cx="767953" cy="538163"/>
          </a:xfrm>
          <a:prstGeom prst="rect">
            <a:avLst/>
          </a:prstGeom>
          <a:noFill/>
          <a:ln w="9525">
            <a:noFill/>
            <a:miter lim="800000"/>
            <a:headEnd/>
            <a:tailEnd/>
          </a:ln>
        </p:spPr>
      </p:pic>
      <p:sp>
        <p:nvSpPr>
          <p:cNvPr id="258" name="Rectangle 210"/>
          <p:cNvSpPr>
            <a:spLocks noChangeArrowheads="1"/>
          </p:cNvSpPr>
          <p:nvPr/>
        </p:nvSpPr>
        <p:spPr bwMode="auto">
          <a:xfrm>
            <a:off x="3466009" y="4211514"/>
            <a:ext cx="1050514" cy="400110"/>
          </a:xfrm>
          <a:prstGeom prst="rect">
            <a:avLst/>
          </a:prstGeom>
          <a:noFill/>
          <a:ln w="9525">
            <a:noFill/>
            <a:miter lim="800000"/>
            <a:headEnd/>
            <a:tailEnd/>
          </a:ln>
        </p:spPr>
        <p:txBody>
          <a:bodyPr>
            <a:spAutoFit/>
          </a:bodyPr>
          <a:lstStyle/>
          <a:p>
            <a:pPr marL="0" marR="0" lvl="0" indent="0" algn="l" defTabSz="91321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124191"/>
                </a:solidFill>
                <a:effectLst/>
                <a:uLnTx/>
                <a:uFillTx/>
                <a:latin typeface="Nokia Pure Text" pitchFamily="34" charset="0"/>
                <a:ea typeface="+mn-ea"/>
                <a:cs typeface="+mn-cs"/>
              </a:rPr>
              <a:t>Converged</a:t>
            </a:r>
            <a:br>
              <a:rPr kumimoji="0" lang="en-US" altLang="en-US" sz="1000" b="0" i="0" u="none" strike="noStrike" kern="1200" cap="none" spc="0" normalizeH="0" baseline="0" noProof="0" dirty="0">
                <a:ln>
                  <a:noFill/>
                </a:ln>
                <a:solidFill>
                  <a:srgbClr val="124191"/>
                </a:solidFill>
                <a:effectLst/>
                <a:uLnTx/>
                <a:uFillTx/>
                <a:latin typeface="Nokia Pure Text" pitchFamily="34" charset="0"/>
                <a:ea typeface="+mn-ea"/>
                <a:cs typeface="+mn-cs"/>
              </a:rPr>
            </a:br>
            <a:r>
              <a:rPr kumimoji="0" lang="en-US" altLang="en-US" sz="1000" b="0" i="0" u="none" strike="noStrike" kern="1200" cap="none" spc="0" normalizeH="0" baseline="0" noProof="0" dirty="0">
                <a:ln>
                  <a:noFill/>
                </a:ln>
                <a:solidFill>
                  <a:srgbClr val="124191"/>
                </a:solidFill>
                <a:effectLst/>
                <a:uLnTx/>
                <a:uFillTx/>
                <a:latin typeface="Nokia Pure Text" pitchFamily="34" charset="0"/>
                <a:ea typeface="+mn-ea"/>
                <a:cs typeface="+mn-cs"/>
              </a:rPr>
              <a:t>Edge Cloud</a:t>
            </a:r>
          </a:p>
        </p:txBody>
      </p:sp>
      <p:sp>
        <p:nvSpPr>
          <p:cNvPr id="259" name="Oval 258"/>
          <p:cNvSpPr/>
          <p:nvPr/>
        </p:nvSpPr>
        <p:spPr bwMode="auto">
          <a:xfrm>
            <a:off x="3263985" y="4300841"/>
            <a:ext cx="221456" cy="2214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Nokia Pure Text Light" panose="020B0403020202020204" pitchFamily="34" charset="0"/>
                <a:ea typeface="Nokia Pure Text Light" panose="020B0403020202020204" pitchFamily="34" charset="0"/>
                <a:cs typeface="+mn-cs"/>
              </a:rPr>
              <a:t>2</a:t>
            </a:r>
          </a:p>
        </p:txBody>
      </p:sp>
      <p:pic>
        <p:nvPicPr>
          <p:cNvPr id="260" name="Picture 322"/>
          <p:cNvPicPr>
            <a:picLocks noChangeAspect="1"/>
          </p:cNvPicPr>
          <p:nvPr/>
        </p:nvPicPr>
        <p:blipFill>
          <a:blip r:embed="rId8" cstate="print"/>
          <a:srcRect/>
          <a:stretch>
            <a:fillRect/>
          </a:stretch>
        </p:blipFill>
        <p:spPr bwMode="auto">
          <a:xfrm>
            <a:off x="5660712" y="3532073"/>
            <a:ext cx="767954" cy="538163"/>
          </a:xfrm>
          <a:prstGeom prst="rect">
            <a:avLst/>
          </a:prstGeom>
          <a:noFill/>
          <a:ln w="9525">
            <a:noFill/>
            <a:miter lim="800000"/>
            <a:headEnd/>
            <a:tailEnd/>
          </a:ln>
        </p:spPr>
      </p:pic>
      <p:grpSp>
        <p:nvGrpSpPr>
          <p:cNvPr id="3" name="Group 1"/>
          <p:cNvGrpSpPr>
            <a:grpSpLocks/>
          </p:cNvGrpSpPr>
          <p:nvPr/>
        </p:nvGrpSpPr>
        <p:grpSpPr bwMode="auto">
          <a:xfrm>
            <a:off x="5299953" y="3959944"/>
            <a:ext cx="981075" cy="397806"/>
            <a:chOff x="6426359" y="4352262"/>
            <a:chExt cx="980990" cy="397668"/>
          </a:xfrm>
        </p:grpSpPr>
        <p:cxnSp>
          <p:nvCxnSpPr>
            <p:cNvPr id="262" name="Straight Connector 261"/>
            <p:cNvCxnSpPr/>
            <p:nvPr/>
          </p:nvCxnSpPr>
          <p:spPr>
            <a:xfrm>
              <a:off x="6663272" y="4352262"/>
              <a:ext cx="0" cy="120211"/>
            </a:xfrm>
            <a:prstGeom prst="line">
              <a:avLst/>
            </a:prstGeom>
          </p:spPr>
          <p:style>
            <a:lnRef idx="1">
              <a:schemeClr val="accent1"/>
            </a:lnRef>
            <a:fillRef idx="0">
              <a:schemeClr val="accent1"/>
            </a:fillRef>
            <a:effectRef idx="0">
              <a:schemeClr val="accent1"/>
            </a:effectRef>
            <a:fontRef idx="minor">
              <a:schemeClr val="tx1"/>
            </a:fontRef>
          </p:style>
        </p:cxnSp>
        <p:sp>
          <p:nvSpPr>
            <p:cNvPr id="263" name="Rectangle 262"/>
            <p:cNvSpPr/>
            <p:nvPr/>
          </p:nvSpPr>
          <p:spPr>
            <a:xfrm>
              <a:off x="6426359" y="4457195"/>
              <a:ext cx="980990" cy="292735"/>
            </a:xfrm>
            <a:prstGeom prst="rect">
              <a:avLst/>
            </a:prstGeom>
          </p:spPr>
          <p:txBody>
            <a:bodyPr>
              <a:spAutoFit/>
            </a:bodyPr>
            <a:lstStyle/>
            <a:p>
              <a:pPr marL="0" marR="0" lvl="0" indent="0" algn="l" defTabSz="91422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Software defined, end-end</a:t>
              </a:r>
            </a:p>
          </p:txBody>
        </p:sp>
      </p:grpSp>
      <p:pic>
        <p:nvPicPr>
          <p:cNvPr id="265" name="Picture 321"/>
          <p:cNvPicPr>
            <a:picLocks noChangeAspect="1"/>
          </p:cNvPicPr>
          <p:nvPr/>
        </p:nvPicPr>
        <p:blipFill>
          <a:blip r:embed="rId8" cstate="print"/>
          <a:srcRect/>
          <a:stretch>
            <a:fillRect/>
          </a:stretch>
        </p:blipFill>
        <p:spPr bwMode="auto">
          <a:xfrm>
            <a:off x="4499854" y="3841636"/>
            <a:ext cx="767953" cy="538163"/>
          </a:xfrm>
          <a:prstGeom prst="rect">
            <a:avLst/>
          </a:prstGeom>
          <a:noFill/>
          <a:ln w="9525">
            <a:noFill/>
            <a:miter lim="800000"/>
            <a:headEnd/>
            <a:tailEnd/>
          </a:ln>
        </p:spPr>
      </p:pic>
      <p:sp>
        <p:nvSpPr>
          <p:cNvPr id="266" name="Oval 265"/>
          <p:cNvSpPr/>
          <p:nvPr/>
        </p:nvSpPr>
        <p:spPr>
          <a:xfrm>
            <a:off x="4546288" y="3560649"/>
            <a:ext cx="123825" cy="123825"/>
          </a:xfrm>
          <a:prstGeom prst="ellipse">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lstStyle/>
          <a:p>
            <a:pPr marL="0" marR="0" lvl="0" indent="0" algn="l" defTabSz="91422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Nokia Pure Text Light" panose="020B0403020202020204" pitchFamily="34" charset="0"/>
              <a:ea typeface="Nokia Pure Text Light" panose="020B0403020202020204" pitchFamily="34" charset="0"/>
              <a:cs typeface="+mn-cs"/>
            </a:endParaRPr>
          </a:p>
        </p:txBody>
      </p:sp>
      <p:cxnSp>
        <p:nvCxnSpPr>
          <p:cNvPr id="267" name="Straight Connector 266"/>
          <p:cNvCxnSpPr/>
          <p:nvPr/>
        </p:nvCxnSpPr>
        <p:spPr>
          <a:xfrm>
            <a:off x="4670113" y="3622561"/>
            <a:ext cx="440531"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4" name="Group 113"/>
          <p:cNvGrpSpPr>
            <a:grpSpLocks/>
          </p:cNvGrpSpPr>
          <p:nvPr/>
        </p:nvGrpSpPr>
        <p:grpSpPr bwMode="auto">
          <a:xfrm>
            <a:off x="3943155" y="3560664"/>
            <a:ext cx="1891389" cy="482206"/>
            <a:chOff x="5068872" y="3834197"/>
            <a:chExt cx="1891909" cy="481275"/>
          </a:xfrm>
        </p:grpSpPr>
        <p:sp>
          <p:nvSpPr>
            <p:cNvPr id="269" name="Oval 268"/>
            <p:cNvSpPr/>
            <p:nvPr/>
          </p:nvSpPr>
          <p:spPr>
            <a:xfrm>
              <a:off x="6236682" y="3834197"/>
              <a:ext cx="123859" cy="123587"/>
            </a:xfrm>
            <a:prstGeom prst="ellipse">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lstStyle/>
            <a:p>
              <a:pPr marL="0" marR="0" lvl="0" indent="0" algn="l" defTabSz="91422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Nokia Pure Text Light" panose="020B0403020202020204" pitchFamily="34" charset="0"/>
                <a:ea typeface="Nokia Pure Text Light" panose="020B0403020202020204" pitchFamily="34" charset="0"/>
                <a:cs typeface="+mn-cs"/>
              </a:endParaRPr>
            </a:p>
          </p:txBody>
        </p:sp>
        <p:cxnSp>
          <p:nvCxnSpPr>
            <p:cNvPr id="270" name="Straight Connector 269"/>
            <p:cNvCxnSpPr/>
            <p:nvPr/>
          </p:nvCxnSpPr>
          <p:spPr>
            <a:xfrm flipH="1">
              <a:off x="5068872" y="3877676"/>
              <a:ext cx="625250" cy="10932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6366496" y="3895990"/>
              <a:ext cx="594285" cy="1021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5760301" y="3947089"/>
              <a:ext cx="152442" cy="19964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H="1">
              <a:off x="6108059" y="3950654"/>
              <a:ext cx="152442" cy="19964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5224373" y="4203769"/>
              <a:ext cx="589522" cy="11170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H="1">
              <a:off x="6214054" y="4196639"/>
              <a:ext cx="576421" cy="11883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277" name="Oval 276"/>
          <p:cNvSpPr/>
          <p:nvPr/>
        </p:nvSpPr>
        <p:spPr>
          <a:xfrm>
            <a:off x="3660429" y="3268453"/>
            <a:ext cx="221456" cy="2214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Nokia Pure Text Light" panose="020B0403020202020204" pitchFamily="34" charset="0"/>
                <a:ea typeface="Nokia Pure Text Light" panose="020B0403020202020204" pitchFamily="34" charset="0"/>
                <a:cs typeface="+mn-cs"/>
              </a:rPr>
              <a:t>3</a:t>
            </a:r>
          </a:p>
        </p:txBody>
      </p:sp>
      <p:grpSp>
        <p:nvGrpSpPr>
          <p:cNvPr id="5" name="Group 82"/>
          <p:cNvGrpSpPr>
            <a:grpSpLocks/>
          </p:cNvGrpSpPr>
          <p:nvPr/>
        </p:nvGrpSpPr>
        <p:grpSpPr bwMode="auto">
          <a:xfrm>
            <a:off x="1353032" y="2709353"/>
            <a:ext cx="1969294" cy="430887"/>
            <a:chOff x="2478303" y="2982299"/>
            <a:chExt cx="1969646" cy="431657"/>
          </a:xfrm>
        </p:grpSpPr>
        <p:sp>
          <p:nvSpPr>
            <p:cNvPr id="279" name="Rectangle 388"/>
            <p:cNvSpPr>
              <a:spLocks noChangeArrowheads="1"/>
            </p:cNvSpPr>
            <p:nvPr/>
          </p:nvSpPr>
          <p:spPr bwMode="auto">
            <a:xfrm>
              <a:off x="2723247" y="2982299"/>
              <a:ext cx="1724702" cy="431657"/>
            </a:xfrm>
            <a:prstGeom prst="rect">
              <a:avLst/>
            </a:prstGeom>
            <a:noFill/>
            <a:ln w="9525">
              <a:noFill/>
              <a:miter lim="800000"/>
              <a:headEnd/>
              <a:tailEnd/>
            </a:ln>
          </p:spPr>
          <p:txBody>
            <a:bodyPr>
              <a:spAutoFit/>
            </a:bodyPr>
            <a:lstStyle/>
            <a:p>
              <a:pPr marL="0" marR="0" lvl="0" indent="0" algn="l" defTabSz="91321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124191"/>
                  </a:solidFill>
                  <a:effectLst/>
                  <a:uLnTx/>
                  <a:uFillTx/>
                  <a:latin typeface="Nokia Pure Text" pitchFamily="34" charset="0"/>
                  <a:ea typeface="+mn-ea"/>
                  <a:cs typeface="+mn-cs"/>
                </a:rPr>
                <a:t>Universal </a:t>
              </a:r>
              <a:br>
                <a:rPr kumimoji="0" lang="en-US" altLang="en-US" sz="1100" b="0" i="0" u="none" strike="noStrike" kern="1200" cap="none" spc="0" normalizeH="0" baseline="0" noProof="0" dirty="0">
                  <a:ln>
                    <a:noFill/>
                  </a:ln>
                  <a:solidFill>
                    <a:srgbClr val="124191"/>
                  </a:solidFill>
                  <a:effectLst/>
                  <a:uLnTx/>
                  <a:uFillTx/>
                  <a:latin typeface="Nokia Pure Text" pitchFamily="34" charset="0"/>
                  <a:ea typeface="+mn-ea"/>
                  <a:cs typeface="+mn-cs"/>
                </a:rPr>
              </a:br>
              <a:r>
                <a:rPr kumimoji="0" lang="en-US" altLang="en-US" sz="1100" b="0" i="0" u="none" strike="noStrike" kern="1200" cap="none" spc="0" normalizeH="0" baseline="0" noProof="0" dirty="0">
                  <a:ln>
                    <a:noFill/>
                  </a:ln>
                  <a:solidFill>
                    <a:srgbClr val="124191"/>
                  </a:solidFill>
                  <a:effectLst/>
                  <a:uLnTx/>
                  <a:uFillTx/>
                  <a:latin typeface="Nokia Pure Text" pitchFamily="34" charset="0"/>
                  <a:ea typeface="+mn-ea"/>
                  <a:cs typeface="+mn-cs"/>
                </a:rPr>
                <a:t>Adaptive Core</a:t>
              </a:r>
            </a:p>
          </p:txBody>
        </p:sp>
        <p:sp>
          <p:nvSpPr>
            <p:cNvPr id="280" name="Oval 279"/>
            <p:cNvSpPr/>
            <p:nvPr/>
          </p:nvSpPr>
          <p:spPr>
            <a:xfrm>
              <a:off x="2478303" y="3066984"/>
              <a:ext cx="221496" cy="2218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Nokia Pure Text Light" panose="020B0403020202020204" pitchFamily="34" charset="0"/>
                  <a:ea typeface="Nokia Pure Text Light" panose="020B0403020202020204" pitchFamily="34" charset="0"/>
                  <a:cs typeface="+mn-cs"/>
                </a:rPr>
                <a:t>4</a:t>
              </a:r>
            </a:p>
          </p:txBody>
        </p:sp>
      </p:grpSp>
      <p:grpSp>
        <p:nvGrpSpPr>
          <p:cNvPr id="6" name="Group 81"/>
          <p:cNvGrpSpPr>
            <a:grpSpLocks/>
          </p:cNvGrpSpPr>
          <p:nvPr/>
        </p:nvGrpSpPr>
        <p:grpSpPr bwMode="auto">
          <a:xfrm>
            <a:off x="3552117" y="2647439"/>
            <a:ext cx="1240631" cy="540487"/>
            <a:chOff x="4678325" y="2920409"/>
            <a:chExt cx="1240465" cy="541253"/>
          </a:xfrm>
        </p:grpSpPr>
        <p:pic>
          <p:nvPicPr>
            <p:cNvPr id="282" name="Picture 61"/>
            <p:cNvPicPr>
              <a:picLocks noChangeAspect="1"/>
            </p:cNvPicPr>
            <p:nvPr/>
          </p:nvPicPr>
          <p:blipFill>
            <a:blip r:embed="rId9" cstate="print"/>
            <a:srcRect/>
            <a:stretch>
              <a:fillRect/>
            </a:stretch>
          </p:blipFill>
          <p:spPr bwMode="auto">
            <a:xfrm>
              <a:off x="4974120" y="2989453"/>
              <a:ext cx="235834" cy="175804"/>
            </a:xfrm>
            <a:prstGeom prst="rect">
              <a:avLst/>
            </a:prstGeom>
            <a:noFill/>
            <a:ln w="9525">
              <a:noFill/>
              <a:miter lim="800000"/>
              <a:headEnd/>
              <a:tailEnd/>
            </a:ln>
          </p:spPr>
        </p:pic>
        <p:sp>
          <p:nvSpPr>
            <p:cNvPr id="283" name="Rectangle 282"/>
            <p:cNvSpPr/>
            <p:nvPr/>
          </p:nvSpPr>
          <p:spPr>
            <a:xfrm>
              <a:off x="4678325" y="3168410"/>
              <a:ext cx="1240465" cy="293252"/>
            </a:xfrm>
            <a:prstGeom prst="rect">
              <a:avLst/>
            </a:prstGeom>
          </p:spPr>
          <p:txBody>
            <a:bodyPr>
              <a:spAutoFit/>
            </a:bodyPr>
            <a:lstStyle/>
            <a:p>
              <a:pPr marL="0" marR="0" lvl="0" indent="0" algn="l" defTabSz="91422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Access agnostic</a:t>
              </a:r>
              <a:b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b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converged core</a:t>
              </a:r>
            </a:p>
          </p:txBody>
        </p:sp>
        <p:pic>
          <p:nvPicPr>
            <p:cNvPr id="284" name="Picture 152"/>
            <p:cNvPicPr>
              <a:picLocks noChangeAspect="1"/>
            </p:cNvPicPr>
            <p:nvPr/>
          </p:nvPicPr>
          <p:blipFill>
            <a:blip r:embed="rId10" cstate="print"/>
            <a:srcRect/>
            <a:stretch>
              <a:fillRect/>
            </a:stretch>
          </p:blipFill>
          <p:spPr bwMode="auto">
            <a:xfrm>
              <a:off x="4779189" y="2920409"/>
              <a:ext cx="136390" cy="255182"/>
            </a:xfrm>
            <a:prstGeom prst="rect">
              <a:avLst/>
            </a:prstGeom>
            <a:noFill/>
            <a:ln w="9525">
              <a:noFill/>
              <a:miter lim="800000"/>
              <a:headEnd/>
              <a:tailEnd/>
            </a:ln>
          </p:spPr>
        </p:pic>
        <p:pic>
          <p:nvPicPr>
            <p:cNvPr id="285" name="Picture 63"/>
            <p:cNvPicPr>
              <a:picLocks noChangeAspect="1"/>
            </p:cNvPicPr>
            <p:nvPr/>
          </p:nvPicPr>
          <p:blipFill>
            <a:blip r:embed="rId11" cstate="print"/>
            <a:srcRect/>
            <a:stretch>
              <a:fillRect/>
            </a:stretch>
          </p:blipFill>
          <p:spPr bwMode="auto">
            <a:xfrm>
              <a:off x="5273748" y="2977115"/>
              <a:ext cx="219563" cy="182969"/>
            </a:xfrm>
            <a:prstGeom prst="rect">
              <a:avLst/>
            </a:prstGeom>
            <a:noFill/>
            <a:ln w="9525">
              <a:noFill/>
              <a:miter lim="800000"/>
              <a:headEnd/>
              <a:tailEnd/>
            </a:ln>
          </p:spPr>
        </p:pic>
        <p:sp>
          <p:nvSpPr>
            <p:cNvPr id="286" name="Right Arrow 285"/>
            <p:cNvSpPr/>
            <p:nvPr/>
          </p:nvSpPr>
          <p:spPr>
            <a:xfrm>
              <a:off x="5678316" y="3055140"/>
              <a:ext cx="141665" cy="1204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6000" tIns="96000" rIns="96000" bIns="96000"/>
            <a:lstStyle/>
            <a:p>
              <a:pPr marL="0" marR="0" lvl="0" indent="0" algn="l" defTabSz="91422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Light" panose="020B0403020202020204" pitchFamily="34" charset="0"/>
                <a:ea typeface="Nokia Pure Text Light" panose="020B0403020202020204" pitchFamily="34" charset="0"/>
                <a:cs typeface="+mn-cs"/>
              </a:endParaRPr>
            </a:p>
          </p:txBody>
        </p:sp>
      </p:grpSp>
      <p:grpSp>
        <p:nvGrpSpPr>
          <p:cNvPr id="7" name="Group 80"/>
          <p:cNvGrpSpPr>
            <a:grpSpLocks/>
          </p:cNvGrpSpPr>
          <p:nvPr/>
        </p:nvGrpSpPr>
        <p:grpSpPr bwMode="auto">
          <a:xfrm>
            <a:off x="4778460" y="2717686"/>
            <a:ext cx="2658665" cy="470242"/>
            <a:chOff x="5904612" y="2990762"/>
            <a:chExt cx="2658141" cy="470899"/>
          </a:xfrm>
        </p:grpSpPr>
        <p:sp>
          <p:nvSpPr>
            <p:cNvPr id="288" name="Rectangle 287"/>
            <p:cNvSpPr/>
            <p:nvPr/>
          </p:nvSpPr>
          <p:spPr>
            <a:xfrm>
              <a:off x="5904612" y="3168415"/>
              <a:ext cx="1240387" cy="293246"/>
            </a:xfrm>
            <a:prstGeom prst="rect">
              <a:avLst/>
            </a:prstGeom>
          </p:spPr>
          <p:txBody>
            <a:bodyPr>
              <a:spAutoFit/>
            </a:bodyPr>
            <a:lstStyle/>
            <a:p>
              <a:pPr marL="0" marR="0" lvl="0" indent="0" algn="l" defTabSz="91422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modular, decomposed</a:t>
              </a:r>
              <a:b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b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network functions</a:t>
              </a:r>
            </a:p>
          </p:txBody>
        </p:sp>
        <p:sp>
          <p:nvSpPr>
            <p:cNvPr id="289" name="Right Arrow 288"/>
            <p:cNvSpPr/>
            <p:nvPr/>
          </p:nvSpPr>
          <p:spPr>
            <a:xfrm>
              <a:off x="6259348" y="3069454"/>
              <a:ext cx="99993" cy="8465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6000" tIns="96000" rIns="96000" bIns="96000"/>
            <a:lstStyle/>
            <a:p>
              <a:pPr marL="0" marR="0" lvl="0" indent="0" algn="l" defTabSz="91422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Light" panose="020B0403020202020204" pitchFamily="34" charset="0"/>
                <a:ea typeface="Nokia Pure Text Light" panose="020B0403020202020204" pitchFamily="34" charset="0"/>
                <a:cs typeface="+mn-cs"/>
              </a:endParaRPr>
            </a:p>
          </p:txBody>
        </p:sp>
        <p:pic>
          <p:nvPicPr>
            <p:cNvPr id="290" name="Picture 66"/>
            <p:cNvPicPr>
              <a:picLocks noChangeAspect="1"/>
            </p:cNvPicPr>
            <p:nvPr/>
          </p:nvPicPr>
          <p:blipFill>
            <a:blip r:embed="rId12" cstate="print"/>
            <a:srcRect/>
            <a:stretch>
              <a:fillRect/>
            </a:stretch>
          </p:blipFill>
          <p:spPr bwMode="auto">
            <a:xfrm>
              <a:off x="5997943" y="2991293"/>
              <a:ext cx="181788" cy="181788"/>
            </a:xfrm>
            <a:prstGeom prst="rect">
              <a:avLst/>
            </a:prstGeom>
            <a:noFill/>
            <a:ln w="9525">
              <a:noFill/>
              <a:miter lim="800000"/>
              <a:headEnd/>
              <a:tailEnd/>
            </a:ln>
          </p:spPr>
        </p:pic>
        <p:pic>
          <p:nvPicPr>
            <p:cNvPr id="291" name="Picture 67"/>
            <p:cNvPicPr>
              <a:picLocks noChangeAspect="1"/>
            </p:cNvPicPr>
            <p:nvPr/>
          </p:nvPicPr>
          <p:blipFill>
            <a:blip r:embed="rId13" cstate="print"/>
            <a:srcRect/>
            <a:stretch>
              <a:fillRect/>
            </a:stretch>
          </p:blipFill>
          <p:spPr bwMode="auto">
            <a:xfrm>
              <a:off x="6443033" y="2991293"/>
              <a:ext cx="172699" cy="181788"/>
            </a:xfrm>
            <a:prstGeom prst="rect">
              <a:avLst/>
            </a:prstGeom>
            <a:noFill/>
            <a:ln w="9525">
              <a:noFill/>
              <a:miter lim="800000"/>
              <a:headEnd/>
              <a:tailEnd/>
            </a:ln>
          </p:spPr>
        </p:pic>
        <p:sp>
          <p:nvSpPr>
            <p:cNvPr id="292" name="Rectangle 291"/>
            <p:cNvSpPr/>
            <p:nvPr/>
          </p:nvSpPr>
          <p:spPr>
            <a:xfrm>
              <a:off x="6564088" y="2990762"/>
              <a:ext cx="1998665" cy="194621"/>
            </a:xfrm>
            <a:prstGeom prst="rect">
              <a:avLst/>
            </a:prstGeom>
          </p:spPr>
          <p:txBody>
            <a:bodyPr>
              <a:spAutoFit/>
            </a:bodyPr>
            <a:lstStyle/>
            <a:p>
              <a:pPr marL="0" marR="0" lvl="0" indent="0" algn="l" defTabSz="91422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Common data layer</a:t>
              </a:r>
            </a:p>
          </p:txBody>
        </p:sp>
      </p:grpSp>
      <p:grpSp>
        <p:nvGrpSpPr>
          <p:cNvPr id="8" name="Group 83"/>
          <p:cNvGrpSpPr>
            <a:grpSpLocks/>
          </p:cNvGrpSpPr>
          <p:nvPr/>
        </p:nvGrpSpPr>
        <p:grpSpPr bwMode="auto">
          <a:xfrm>
            <a:off x="1353032" y="2068793"/>
            <a:ext cx="2216944" cy="430887"/>
            <a:chOff x="2478303" y="2341907"/>
            <a:chExt cx="2217043" cy="430349"/>
          </a:xfrm>
        </p:grpSpPr>
        <p:sp>
          <p:nvSpPr>
            <p:cNvPr id="294" name="Rectangle 390"/>
            <p:cNvSpPr>
              <a:spLocks noChangeArrowheads="1"/>
            </p:cNvSpPr>
            <p:nvPr/>
          </p:nvSpPr>
          <p:spPr bwMode="auto">
            <a:xfrm>
              <a:off x="2723247" y="2341907"/>
              <a:ext cx="1972099" cy="430349"/>
            </a:xfrm>
            <a:prstGeom prst="rect">
              <a:avLst/>
            </a:prstGeom>
            <a:noFill/>
            <a:ln w="9525">
              <a:noFill/>
              <a:miter lim="800000"/>
              <a:headEnd/>
              <a:tailEnd/>
            </a:ln>
          </p:spPr>
          <p:txBody>
            <a:bodyPr>
              <a:spAutoFit/>
            </a:bodyPr>
            <a:lstStyle/>
            <a:p>
              <a:pPr marL="0" marR="0" lvl="0" indent="0" algn="l" defTabSz="91321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124191"/>
                  </a:solidFill>
                  <a:effectLst/>
                  <a:uLnTx/>
                  <a:uFillTx/>
                  <a:latin typeface="Nokia Pure Text" pitchFamily="34" charset="0"/>
                  <a:ea typeface="+mn-ea"/>
                  <a:cs typeface="+mn-cs"/>
                </a:rPr>
                <a:t>Programmable </a:t>
              </a:r>
              <a:br>
                <a:rPr kumimoji="0" lang="en-US" altLang="en-US" sz="1100" b="0" i="0" u="none" strike="noStrike" kern="1200" cap="none" spc="0" normalizeH="0" baseline="0" noProof="0" dirty="0">
                  <a:ln>
                    <a:noFill/>
                  </a:ln>
                  <a:solidFill>
                    <a:srgbClr val="124191"/>
                  </a:solidFill>
                  <a:effectLst/>
                  <a:uLnTx/>
                  <a:uFillTx/>
                  <a:latin typeface="Nokia Pure Text" pitchFamily="34" charset="0"/>
                  <a:ea typeface="+mn-ea"/>
                  <a:cs typeface="+mn-cs"/>
                </a:rPr>
              </a:br>
              <a:r>
                <a:rPr kumimoji="0" lang="en-US" altLang="en-US" sz="1100" b="0" i="0" u="none" strike="noStrike" kern="1200" cap="none" spc="0" normalizeH="0" baseline="0" noProof="0" dirty="0">
                  <a:ln>
                    <a:noFill/>
                  </a:ln>
                  <a:solidFill>
                    <a:srgbClr val="124191"/>
                  </a:solidFill>
                  <a:effectLst/>
                  <a:uLnTx/>
                  <a:uFillTx/>
                  <a:latin typeface="Nokia Pure Text" pitchFamily="34" charset="0"/>
                  <a:ea typeface="+mn-ea"/>
                  <a:cs typeface="+mn-cs"/>
                </a:rPr>
                <a:t>Network OS</a:t>
              </a:r>
            </a:p>
          </p:txBody>
        </p:sp>
        <p:sp>
          <p:nvSpPr>
            <p:cNvPr id="295" name="Oval 294"/>
            <p:cNvSpPr/>
            <p:nvPr/>
          </p:nvSpPr>
          <p:spPr>
            <a:xfrm>
              <a:off x="2478303" y="2433470"/>
              <a:ext cx="221466" cy="2223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Nokia Pure Text Light" panose="020B0403020202020204" pitchFamily="34" charset="0"/>
                  <a:ea typeface="Nokia Pure Text Light" panose="020B0403020202020204" pitchFamily="34" charset="0"/>
                  <a:cs typeface="+mn-cs"/>
                </a:rPr>
                <a:t>5</a:t>
              </a:r>
            </a:p>
          </p:txBody>
        </p:sp>
      </p:grpSp>
      <p:grpSp>
        <p:nvGrpSpPr>
          <p:cNvPr id="9" name="Group 79"/>
          <p:cNvGrpSpPr>
            <a:grpSpLocks/>
          </p:cNvGrpSpPr>
          <p:nvPr/>
        </p:nvGrpSpPr>
        <p:grpSpPr bwMode="auto">
          <a:xfrm>
            <a:off x="3240172" y="2030694"/>
            <a:ext cx="2289572" cy="447285"/>
            <a:chOff x="4366437" y="2303721"/>
            <a:chExt cx="2289543" cy="447428"/>
          </a:xfrm>
        </p:grpSpPr>
        <p:sp>
          <p:nvSpPr>
            <p:cNvPr id="297" name="Rectangle 296"/>
            <p:cNvSpPr/>
            <p:nvPr/>
          </p:nvSpPr>
          <p:spPr>
            <a:xfrm>
              <a:off x="4366437" y="2359698"/>
              <a:ext cx="729844" cy="391451"/>
            </a:xfrm>
            <a:prstGeom prst="rect">
              <a:avLst/>
            </a:prstGeom>
          </p:spPr>
          <p:txBody>
            <a:bodyPr>
              <a:spAutoFit/>
            </a:bodyPr>
            <a:lstStyle/>
            <a:p>
              <a:pPr marL="0" marR="0" lvl="0" indent="0" algn="l" defTabSz="91422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Dynamic</a:t>
              </a:r>
              <a:b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b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customer</a:t>
              </a:r>
              <a:b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b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services</a:t>
              </a:r>
            </a:p>
          </p:txBody>
        </p:sp>
        <p:sp>
          <p:nvSpPr>
            <p:cNvPr id="298" name="Rectangle 297"/>
            <p:cNvSpPr/>
            <p:nvPr/>
          </p:nvSpPr>
          <p:spPr>
            <a:xfrm>
              <a:off x="5868987" y="2352554"/>
              <a:ext cx="786993" cy="391451"/>
            </a:xfrm>
            <a:prstGeom prst="rect">
              <a:avLst/>
            </a:prstGeom>
          </p:spPr>
          <p:txBody>
            <a:bodyPr>
              <a:spAutoFit/>
            </a:bodyPr>
            <a:lstStyle/>
            <a:p>
              <a:pPr marL="0" marR="0" lvl="0" indent="0" algn="l" defTabSz="91422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Dynamic</a:t>
              </a:r>
              <a:b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b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network optimization</a:t>
              </a:r>
            </a:p>
          </p:txBody>
        </p:sp>
        <p:sp>
          <p:nvSpPr>
            <p:cNvPr id="299" name="Rectangle 298"/>
            <p:cNvSpPr/>
            <p:nvPr/>
          </p:nvSpPr>
          <p:spPr>
            <a:xfrm>
              <a:off x="5018891" y="2303721"/>
              <a:ext cx="835808" cy="269167"/>
            </a:xfrm>
            <a:prstGeom prst="rect">
              <a:avLst/>
            </a:prstGeom>
            <a:solidFill>
              <a:srgbClr val="F2F2F2"/>
            </a:solidFill>
            <a:ln w="31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5766"/>
                  </a:solidFill>
                  <a:effectLst/>
                  <a:uLnTx/>
                  <a:uFillTx/>
                  <a:latin typeface="Nokia Pure Text Light" panose="020B0403020202020204" pitchFamily="34" charset="0"/>
                  <a:ea typeface="Nokia Pure Text Light" panose="020B0403020202020204" pitchFamily="34" charset="0"/>
                  <a:cs typeface="+mn-cs"/>
                </a:rPr>
                <a:t>Management &amp;</a:t>
              </a:r>
              <a:br>
                <a:rPr kumimoji="0" lang="en-US" sz="800" b="0" i="0" u="none" strike="noStrike" kern="1200" cap="none" spc="0" normalizeH="0" baseline="0" noProof="0" dirty="0">
                  <a:ln>
                    <a:noFill/>
                  </a:ln>
                  <a:solidFill>
                    <a:srgbClr val="4D5766"/>
                  </a:solidFill>
                  <a:effectLst/>
                  <a:uLnTx/>
                  <a:uFillTx/>
                  <a:latin typeface="Nokia Pure Text Light" panose="020B0403020202020204" pitchFamily="34" charset="0"/>
                  <a:ea typeface="Nokia Pure Text Light" panose="020B0403020202020204" pitchFamily="34" charset="0"/>
                  <a:cs typeface="+mn-cs"/>
                </a:rPr>
              </a:br>
              <a:r>
                <a:rPr kumimoji="0" lang="en-US" sz="800" b="0" i="0" u="none" strike="noStrike" kern="1200" cap="none" spc="0" normalizeH="0" baseline="0" noProof="0" dirty="0">
                  <a:ln>
                    <a:noFill/>
                  </a:ln>
                  <a:solidFill>
                    <a:srgbClr val="4D5766"/>
                  </a:solidFill>
                  <a:effectLst/>
                  <a:uLnTx/>
                  <a:uFillTx/>
                  <a:latin typeface="Nokia Pure Text Light" panose="020B0403020202020204" pitchFamily="34" charset="0"/>
                  <a:ea typeface="Nokia Pure Text Light" panose="020B0403020202020204" pitchFamily="34" charset="0"/>
                  <a:cs typeface="+mn-cs"/>
                </a:rPr>
                <a:t>Orchestration</a:t>
              </a:r>
            </a:p>
          </p:txBody>
        </p:sp>
        <p:grpSp>
          <p:nvGrpSpPr>
            <p:cNvPr id="10" name="Group 44"/>
            <p:cNvGrpSpPr>
              <a:grpSpLocks/>
            </p:cNvGrpSpPr>
            <p:nvPr/>
          </p:nvGrpSpPr>
          <p:grpSpPr bwMode="auto">
            <a:xfrm>
              <a:off x="5018569" y="2601433"/>
              <a:ext cx="836131" cy="141768"/>
              <a:chOff x="5018569" y="2601433"/>
              <a:chExt cx="907310" cy="141768"/>
            </a:xfrm>
          </p:grpSpPr>
          <p:sp>
            <p:nvSpPr>
              <p:cNvPr id="301" name="Rectangle 300"/>
              <p:cNvSpPr/>
              <p:nvPr/>
            </p:nvSpPr>
            <p:spPr>
              <a:xfrm>
                <a:off x="5018919" y="2601472"/>
                <a:ext cx="439268" cy="141729"/>
              </a:xfrm>
              <a:prstGeom prst="rect">
                <a:avLst/>
              </a:prstGeom>
              <a:solidFill>
                <a:srgbClr val="F2F2F2"/>
              </a:solidFill>
              <a:ln w="31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5766"/>
                    </a:solidFill>
                    <a:effectLst/>
                    <a:uLnTx/>
                    <a:uFillTx/>
                    <a:latin typeface="Nokia Pure Text Light" panose="020B0403020202020204" pitchFamily="34" charset="0"/>
                    <a:ea typeface="Nokia Pure Text Light" panose="020B0403020202020204" pitchFamily="34" charset="0"/>
                    <a:cs typeface="+mn-cs"/>
                  </a:rPr>
                  <a:t>SDN</a:t>
                </a:r>
              </a:p>
            </p:txBody>
          </p:sp>
          <p:sp>
            <p:nvSpPr>
              <p:cNvPr id="302" name="Rectangle 301"/>
              <p:cNvSpPr/>
              <p:nvPr/>
            </p:nvSpPr>
            <p:spPr>
              <a:xfrm>
                <a:off x="5486611" y="2601472"/>
                <a:ext cx="439268" cy="141729"/>
              </a:xfrm>
              <a:prstGeom prst="rect">
                <a:avLst/>
              </a:prstGeom>
              <a:solidFill>
                <a:srgbClr val="F2F2F2"/>
              </a:solidFill>
              <a:ln w="31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5766"/>
                    </a:solidFill>
                    <a:effectLst/>
                    <a:uLnTx/>
                    <a:uFillTx/>
                    <a:latin typeface="Nokia Pure Text Light" panose="020B0403020202020204" pitchFamily="34" charset="0"/>
                    <a:ea typeface="Nokia Pure Text Light" panose="020B0403020202020204" pitchFamily="34" charset="0"/>
                    <a:cs typeface="+mn-cs"/>
                  </a:rPr>
                  <a:t>NFV</a:t>
                </a:r>
              </a:p>
            </p:txBody>
          </p:sp>
        </p:grpSp>
      </p:grpSp>
      <p:grpSp>
        <p:nvGrpSpPr>
          <p:cNvPr id="11" name="Group 48"/>
          <p:cNvGrpSpPr>
            <a:grpSpLocks/>
          </p:cNvGrpSpPr>
          <p:nvPr/>
        </p:nvGrpSpPr>
        <p:grpSpPr bwMode="auto">
          <a:xfrm>
            <a:off x="5554747" y="2079514"/>
            <a:ext cx="1081088" cy="391326"/>
            <a:chOff x="6722678" y="2352806"/>
            <a:chExt cx="1081621" cy="390617"/>
          </a:xfrm>
        </p:grpSpPr>
        <p:sp>
          <p:nvSpPr>
            <p:cNvPr id="304" name="Rectangle 303"/>
            <p:cNvSpPr/>
            <p:nvPr/>
          </p:nvSpPr>
          <p:spPr>
            <a:xfrm>
              <a:off x="7016907" y="2352806"/>
              <a:ext cx="787392" cy="390617"/>
            </a:xfrm>
            <a:prstGeom prst="rect">
              <a:avLst/>
            </a:prstGeom>
          </p:spPr>
          <p:txBody>
            <a:bodyPr>
              <a:spAutoFit/>
            </a:bodyPr>
            <a:lstStyle/>
            <a:p>
              <a:pPr marL="0" marR="0" lvl="0" indent="0" algn="l" defTabSz="91422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Multi-operator</a:t>
              </a:r>
              <a:b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b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federation</a:t>
              </a:r>
            </a:p>
          </p:txBody>
        </p:sp>
        <p:pic>
          <p:nvPicPr>
            <p:cNvPr id="305" name="Picture 45"/>
            <p:cNvPicPr>
              <a:picLocks noChangeAspect="1"/>
            </p:cNvPicPr>
            <p:nvPr/>
          </p:nvPicPr>
          <p:blipFill>
            <a:blip r:embed="rId14" cstate="print"/>
            <a:srcRect/>
            <a:stretch>
              <a:fillRect/>
            </a:stretch>
          </p:blipFill>
          <p:spPr bwMode="auto">
            <a:xfrm>
              <a:off x="6722678" y="2402958"/>
              <a:ext cx="329517" cy="262268"/>
            </a:xfrm>
            <a:prstGeom prst="rect">
              <a:avLst/>
            </a:prstGeom>
            <a:noFill/>
            <a:ln w="9525">
              <a:noFill/>
              <a:miter lim="800000"/>
              <a:headEnd/>
              <a:tailEnd/>
            </a:ln>
          </p:spPr>
        </p:pic>
      </p:grpSp>
      <p:cxnSp>
        <p:nvCxnSpPr>
          <p:cNvPr id="306" name="Straight Connector 305"/>
          <p:cNvCxnSpPr/>
          <p:nvPr/>
        </p:nvCxnSpPr>
        <p:spPr>
          <a:xfrm>
            <a:off x="3085391" y="2591480"/>
            <a:ext cx="3605213"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08" name="Rectangle 307"/>
          <p:cNvSpPr/>
          <p:nvPr/>
        </p:nvSpPr>
        <p:spPr bwMode="auto">
          <a:xfrm>
            <a:off x="2035260" y="3292758"/>
            <a:ext cx="858440" cy="391326"/>
          </a:xfrm>
          <a:prstGeom prst="rect">
            <a:avLst/>
          </a:prstGeom>
        </p:spPr>
        <p:txBody>
          <a:bodyPr>
            <a:spAutoFit/>
          </a:bodyPr>
          <a:lstStyle/>
          <a:p>
            <a:pPr marL="0" marR="0" lvl="0" indent="0" algn="l" defTabSz="91422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self-optimized</a:t>
            </a:r>
            <a:b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b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coverage </a:t>
            </a:r>
            <a:b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b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&amp; capacity</a:t>
            </a:r>
          </a:p>
        </p:txBody>
      </p:sp>
      <p:pic>
        <p:nvPicPr>
          <p:cNvPr id="309" name="Picture 42"/>
          <p:cNvPicPr>
            <a:picLocks noChangeAspect="1"/>
          </p:cNvPicPr>
          <p:nvPr/>
        </p:nvPicPr>
        <p:blipFill>
          <a:blip r:embed="rId10" cstate="print"/>
          <a:srcRect/>
          <a:stretch>
            <a:fillRect/>
          </a:stretch>
        </p:blipFill>
        <p:spPr bwMode="auto">
          <a:xfrm>
            <a:off x="2647016" y="3457766"/>
            <a:ext cx="184557" cy="344580"/>
          </a:xfrm>
          <a:prstGeom prst="rect">
            <a:avLst/>
          </a:prstGeom>
          <a:noFill/>
          <a:ln w="9525">
            <a:noFill/>
            <a:miter lim="800000"/>
            <a:headEnd/>
            <a:tailEnd/>
          </a:ln>
        </p:spPr>
      </p:pic>
      <p:sp>
        <p:nvSpPr>
          <p:cNvPr id="314" name="Rectangle 376"/>
          <p:cNvSpPr>
            <a:spLocks noChangeArrowheads="1"/>
          </p:cNvSpPr>
          <p:nvPr/>
        </p:nvSpPr>
        <p:spPr bwMode="auto">
          <a:xfrm>
            <a:off x="2520717" y="4134570"/>
            <a:ext cx="842371" cy="553998"/>
          </a:xfrm>
          <a:prstGeom prst="rect">
            <a:avLst/>
          </a:prstGeom>
          <a:noFill/>
          <a:ln w="9525">
            <a:noFill/>
            <a:miter lim="800000"/>
            <a:headEnd/>
            <a:tailEnd/>
          </a:ln>
        </p:spPr>
        <p:txBody>
          <a:bodyPr wrap="square">
            <a:spAutoFit/>
          </a:bodyPr>
          <a:lstStyle/>
          <a:p>
            <a:pPr marL="0" marR="0" lvl="0" indent="0" algn="l" defTabSz="91321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124191"/>
                </a:solidFill>
                <a:effectLst/>
                <a:uLnTx/>
                <a:uFillTx/>
                <a:latin typeface="Nokia Pure Text" pitchFamily="34" charset="0"/>
                <a:ea typeface="+mn-ea"/>
                <a:cs typeface="+mn-cs"/>
              </a:rPr>
              <a:t>Massive</a:t>
            </a:r>
            <a:br>
              <a:rPr kumimoji="0" lang="en-US" altLang="en-US" sz="1000" b="0" i="0" u="none" strike="noStrike" kern="1200" cap="none" spc="0" normalizeH="0" baseline="0" noProof="0" dirty="0">
                <a:ln>
                  <a:noFill/>
                </a:ln>
                <a:solidFill>
                  <a:srgbClr val="124191"/>
                </a:solidFill>
                <a:effectLst/>
                <a:uLnTx/>
                <a:uFillTx/>
                <a:latin typeface="Nokia Pure Text" pitchFamily="34" charset="0"/>
                <a:ea typeface="+mn-ea"/>
                <a:cs typeface="+mn-cs"/>
              </a:rPr>
            </a:br>
            <a:r>
              <a:rPr kumimoji="0" lang="en-US" altLang="en-US" sz="1000" b="0" i="0" u="none" strike="noStrike" kern="1200" cap="none" spc="0" normalizeH="0" baseline="0" noProof="0" dirty="0">
                <a:ln>
                  <a:noFill/>
                </a:ln>
                <a:solidFill>
                  <a:srgbClr val="124191"/>
                </a:solidFill>
                <a:effectLst/>
                <a:uLnTx/>
                <a:uFillTx/>
                <a:latin typeface="Nokia Pure Text" pitchFamily="34" charset="0"/>
                <a:ea typeface="+mn-ea"/>
                <a:cs typeface="+mn-cs"/>
              </a:rPr>
              <a:t>Scale Access</a:t>
            </a:r>
          </a:p>
        </p:txBody>
      </p:sp>
      <p:sp>
        <p:nvSpPr>
          <p:cNvPr id="315" name="Oval 314"/>
          <p:cNvSpPr/>
          <p:nvPr/>
        </p:nvSpPr>
        <p:spPr bwMode="auto">
          <a:xfrm>
            <a:off x="2294257" y="4300841"/>
            <a:ext cx="222647" cy="2214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Nokia Pure Text Light" panose="020B0403020202020204" pitchFamily="34" charset="0"/>
                <a:ea typeface="Nokia Pure Text Light" panose="020B0403020202020204" pitchFamily="34" charset="0"/>
                <a:cs typeface="+mn-cs"/>
              </a:rPr>
              <a:t>1</a:t>
            </a:r>
          </a:p>
        </p:txBody>
      </p:sp>
      <p:sp>
        <p:nvSpPr>
          <p:cNvPr id="312" name="Oval 311"/>
          <p:cNvSpPr/>
          <p:nvPr/>
        </p:nvSpPr>
        <p:spPr bwMode="auto">
          <a:xfrm>
            <a:off x="2222190" y="3691631"/>
            <a:ext cx="413148" cy="413149"/>
          </a:xfrm>
          <a:prstGeom prst="ellipse">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lstStyle/>
          <a:p>
            <a:pPr marL="0" marR="0" lvl="0" indent="0" algn="l" defTabSz="91422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Nokia Pure Text Light" panose="020B0403020202020204" pitchFamily="34" charset="0"/>
              <a:ea typeface="Nokia Pure Text Light" panose="020B0403020202020204" pitchFamily="34" charset="0"/>
              <a:cs typeface="+mn-cs"/>
            </a:endParaRPr>
          </a:p>
        </p:txBody>
      </p:sp>
      <p:pic>
        <p:nvPicPr>
          <p:cNvPr id="313" name="Picture 76"/>
          <p:cNvPicPr>
            <a:picLocks noChangeAspect="1"/>
          </p:cNvPicPr>
          <p:nvPr/>
        </p:nvPicPr>
        <p:blipFill>
          <a:blip r:embed="rId15" cstate="print"/>
          <a:srcRect/>
          <a:stretch>
            <a:fillRect/>
          </a:stretch>
        </p:blipFill>
        <p:spPr bwMode="auto">
          <a:xfrm>
            <a:off x="2255185" y="3759974"/>
            <a:ext cx="349157" cy="268992"/>
          </a:xfrm>
          <a:prstGeom prst="rect">
            <a:avLst/>
          </a:prstGeom>
          <a:noFill/>
          <a:ln w="9525">
            <a:noFill/>
            <a:miter lim="800000"/>
            <a:headEnd/>
            <a:tailEnd/>
          </a:ln>
        </p:spPr>
      </p:pic>
      <p:grpSp>
        <p:nvGrpSpPr>
          <p:cNvPr id="15" name="Group 108"/>
          <p:cNvGrpSpPr>
            <a:grpSpLocks/>
          </p:cNvGrpSpPr>
          <p:nvPr/>
        </p:nvGrpSpPr>
        <p:grpSpPr bwMode="auto">
          <a:xfrm>
            <a:off x="6384613" y="3604702"/>
            <a:ext cx="981075" cy="300038"/>
            <a:chOff x="7510879" y="3877493"/>
            <a:chExt cx="980990" cy="300727"/>
          </a:xfrm>
        </p:grpSpPr>
        <p:cxnSp>
          <p:nvCxnSpPr>
            <p:cNvPr id="317" name="Straight Connector 316"/>
            <p:cNvCxnSpPr/>
            <p:nvPr/>
          </p:nvCxnSpPr>
          <p:spPr>
            <a:xfrm>
              <a:off x="7554929" y="4178220"/>
              <a:ext cx="371443"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18" name="Rectangle 317"/>
            <p:cNvSpPr/>
            <p:nvPr/>
          </p:nvSpPr>
          <p:spPr>
            <a:xfrm>
              <a:off x="7510879" y="3877493"/>
              <a:ext cx="980990" cy="293509"/>
            </a:xfrm>
            <a:prstGeom prst="rect">
              <a:avLst/>
            </a:prstGeom>
          </p:spPr>
          <p:txBody>
            <a:bodyPr>
              <a:spAutoFit/>
            </a:bodyPr>
            <a:lstStyle/>
            <a:p>
              <a:pPr marL="0" marR="0" lvl="0" indent="0" algn="l" defTabSz="91422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Long </a:t>
              </a:r>
              <a:b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b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fibers</a:t>
              </a:r>
            </a:p>
          </p:txBody>
        </p:sp>
      </p:grpSp>
      <p:grpSp>
        <p:nvGrpSpPr>
          <p:cNvPr id="16" name="Group 103"/>
          <p:cNvGrpSpPr>
            <a:grpSpLocks/>
          </p:cNvGrpSpPr>
          <p:nvPr/>
        </p:nvGrpSpPr>
        <p:grpSpPr bwMode="auto">
          <a:xfrm>
            <a:off x="6801331" y="3335044"/>
            <a:ext cx="966788" cy="1094037"/>
            <a:chOff x="7926799" y="3608347"/>
            <a:chExt cx="967174" cy="1094245"/>
          </a:xfrm>
        </p:grpSpPr>
        <p:sp>
          <p:nvSpPr>
            <p:cNvPr id="320" name="Oval 319"/>
            <p:cNvSpPr/>
            <p:nvPr/>
          </p:nvSpPr>
          <p:spPr>
            <a:xfrm>
              <a:off x="7926799" y="3964987"/>
              <a:ext cx="413312" cy="413226"/>
            </a:xfrm>
            <a:prstGeom prst="ellipse">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lstStyle/>
            <a:p>
              <a:pPr marL="0" marR="0" lvl="0" indent="0" algn="l" defTabSz="91422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Nokia Pure Text Light" panose="020B0403020202020204" pitchFamily="34" charset="0"/>
                <a:ea typeface="Nokia Pure Text Light" panose="020B0403020202020204" pitchFamily="34" charset="0"/>
                <a:cs typeface="+mn-cs"/>
              </a:endParaRPr>
            </a:p>
          </p:txBody>
        </p:sp>
        <p:sp>
          <p:nvSpPr>
            <p:cNvPr id="321" name="Rectangle 382"/>
            <p:cNvSpPr>
              <a:spLocks noChangeArrowheads="1"/>
            </p:cNvSpPr>
            <p:nvPr/>
          </p:nvSpPr>
          <p:spPr bwMode="auto">
            <a:xfrm>
              <a:off x="7929095" y="4363974"/>
              <a:ext cx="775197" cy="338618"/>
            </a:xfrm>
            <a:prstGeom prst="rect">
              <a:avLst/>
            </a:prstGeom>
            <a:noFill/>
            <a:ln w="9525">
              <a:noFill/>
              <a:miter lim="800000"/>
              <a:headEnd/>
              <a:tailEnd/>
            </a:ln>
          </p:spPr>
          <p:txBody>
            <a:bodyPr>
              <a:spAutoFit/>
            </a:bodyPr>
            <a:lstStyle/>
            <a:p>
              <a:pPr marL="0" marR="0" lvl="0" indent="0" algn="l" defTabSz="913210" rtl="0" eaLnBrk="1" fontAlgn="auto" latinLnBrk="0" hangingPunct="1">
                <a:lnSpc>
                  <a:spcPct val="100000"/>
                </a:lnSpc>
                <a:spcBef>
                  <a:spcPts val="0"/>
                </a:spcBef>
                <a:spcAft>
                  <a:spcPts val="0"/>
                </a:spcAft>
                <a:buClrTx/>
                <a:buSzTx/>
                <a:buFontTx/>
                <a:buNone/>
                <a:tabLst/>
                <a:defRPr/>
              </a:pPr>
              <a:r>
                <a:rPr kumimoji="0" lang="en-US" altLang="en-US" sz="800" i="0" u="none" strike="noStrike" kern="1200" cap="none" spc="0" normalizeH="0" baseline="0" noProof="0" dirty="0">
                  <a:ln>
                    <a:noFill/>
                  </a:ln>
                  <a:solidFill>
                    <a:srgbClr val="4D5766"/>
                  </a:solidFill>
                  <a:effectLst/>
                  <a:uLnTx/>
                  <a:uFillTx/>
                  <a:latin typeface="Nokia Pure Text Light" panose="020B0304040602060303" pitchFamily="34" charset="0"/>
                  <a:ea typeface="Nokia Pure Text Light" panose="020B0304040602060303" pitchFamily="34" charset="0"/>
                  <a:cs typeface="Nokia Pure Text Light" panose="020B0304040602060303" pitchFamily="34" charset="0"/>
                </a:rPr>
                <a:t>Access</a:t>
              </a:r>
              <a:br>
                <a:rPr kumimoji="0" lang="en-US" altLang="en-US" sz="800" i="0" u="none" strike="noStrike" kern="1200" cap="none" spc="0" normalizeH="0" baseline="0" noProof="0" dirty="0">
                  <a:ln>
                    <a:noFill/>
                  </a:ln>
                  <a:solidFill>
                    <a:srgbClr val="4D5766"/>
                  </a:solidFill>
                  <a:effectLst/>
                  <a:uLnTx/>
                  <a:uFillTx/>
                  <a:latin typeface="Nokia Pure Text Light" panose="020B0304040602060303" pitchFamily="34" charset="0"/>
                  <a:ea typeface="Nokia Pure Text Light" panose="020B0304040602060303" pitchFamily="34" charset="0"/>
                  <a:cs typeface="Nokia Pure Text Light" panose="020B0304040602060303" pitchFamily="34" charset="0"/>
                </a:rPr>
              </a:br>
              <a:r>
                <a:rPr kumimoji="0" lang="en-US" altLang="en-US" sz="800" i="0" u="none" strike="noStrike" kern="1200" cap="none" spc="0" normalizeH="0" baseline="0" noProof="0" dirty="0">
                  <a:ln>
                    <a:noFill/>
                  </a:ln>
                  <a:solidFill>
                    <a:srgbClr val="4D5766"/>
                  </a:solidFill>
                  <a:effectLst/>
                  <a:uLnTx/>
                  <a:uFillTx/>
                  <a:latin typeface="Nokia Pure Text Light" panose="020B0304040602060303" pitchFamily="34" charset="0"/>
                  <a:ea typeface="Nokia Pure Text Light" panose="020B0304040602060303" pitchFamily="34" charset="0"/>
                  <a:cs typeface="Nokia Pure Text Light" panose="020B0304040602060303" pitchFamily="34" charset="0"/>
                </a:rPr>
                <a:t>Remote</a:t>
              </a:r>
            </a:p>
          </p:txBody>
        </p:sp>
        <p:cxnSp>
          <p:nvCxnSpPr>
            <p:cNvPr id="322" name="Straight Connector 321"/>
            <p:cNvCxnSpPr/>
            <p:nvPr/>
          </p:nvCxnSpPr>
          <p:spPr>
            <a:xfrm>
              <a:off x="8340111" y="4171004"/>
              <a:ext cx="371624"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rot="2700000">
              <a:off x="8284168" y="4309143"/>
              <a:ext cx="371546"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rot="18900000" flipV="1">
              <a:off x="8291315" y="4034056"/>
              <a:ext cx="371546"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325" name="Picture 36"/>
            <p:cNvPicPr>
              <a:picLocks noChangeAspect="1"/>
            </p:cNvPicPr>
            <p:nvPr/>
          </p:nvPicPr>
          <p:blipFill>
            <a:blip r:embed="rId16" cstate="print"/>
            <a:srcRect/>
            <a:stretch>
              <a:fillRect/>
            </a:stretch>
          </p:blipFill>
          <p:spPr bwMode="auto">
            <a:xfrm>
              <a:off x="8069178" y="4034052"/>
              <a:ext cx="128784" cy="282099"/>
            </a:xfrm>
            <a:prstGeom prst="rect">
              <a:avLst/>
            </a:prstGeom>
            <a:noFill/>
            <a:ln w="9525">
              <a:noFill/>
              <a:miter lim="800000"/>
              <a:headEnd/>
              <a:tailEnd/>
            </a:ln>
          </p:spPr>
        </p:pic>
        <p:pic>
          <p:nvPicPr>
            <p:cNvPr id="326" name="Picture 38"/>
            <p:cNvPicPr>
              <a:picLocks noChangeAspect="1"/>
            </p:cNvPicPr>
            <p:nvPr/>
          </p:nvPicPr>
          <p:blipFill>
            <a:blip r:embed="rId17" cstate="print"/>
            <a:srcRect/>
            <a:stretch>
              <a:fillRect/>
            </a:stretch>
          </p:blipFill>
          <p:spPr bwMode="auto">
            <a:xfrm>
              <a:off x="8599309" y="3704890"/>
              <a:ext cx="226186" cy="239111"/>
            </a:xfrm>
            <a:prstGeom prst="rect">
              <a:avLst/>
            </a:prstGeom>
            <a:noFill/>
            <a:ln w="9525">
              <a:noFill/>
              <a:miter lim="800000"/>
              <a:headEnd/>
              <a:tailEnd/>
            </a:ln>
          </p:spPr>
        </p:pic>
        <p:pic>
          <p:nvPicPr>
            <p:cNvPr id="327" name="Picture 40"/>
            <p:cNvPicPr>
              <a:picLocks noChangeAspect="1"/>
            </p:cNvPicPr>
            <p:nvPr/>
          </p:nvPicPr>
          <p:blipFill>
            <a:blip r:embed="rId18" cstate="print"/>
            <a:srcRect/>
            <a:stretch>
              <a:fillRect/>
            </a:stretch>
          </p:blipFill>
          <p:spPr bwMode="auto">
            <a:xfrm>
              <a:off x="8713024" y="4038615"/>
              <a:ext cx="180949" cy="290811"/>
            </a:xfrm>
            <a:prstGeom prst="rect">
              <a:avLst/>
            </a:prstGeom>
            <a:noFill/>
            <a:ln w="9525">
              <a:noFill/>
              <a:miter lim="800000"/>
              <a:headEnd/>
              <a:tailEnd/>
            </a:ln>
          </p:spPr>
        </p:pic>
        <p:sp>
          <p:nvSpPr>
            <p:cNvPr id="328" name="Rectangle 327"/>
            <p:cNvSpPr/>
            <p:nvPr/>
          </p:nvSpPr>
          <p:spPr>
            <a:xfrm>
              <a:off x="8113802" y="3608347"/>
              <a:ext cx="774216" cy="391400"/>
            </a:xfrm>
            <a:prstGeom prst="rect">
              <a:avLst/>
            </a:prstGeom>
          </p:spPr>
          <p:txBody>
            <a:bodyPr>
              <a:spAutoFit/>
            </a:bodyPr>
            <a:lstStyle/>
            <a:p>
              <a:pPr marL="0" marR="0" lvl="0" indent="0" algn="l" defTabSz="91422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Short</a:t>
              </a:r>
              <a:b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b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waves </a:t>
              </a:r>
              <a:b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b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&amp; wires</a:t>
              </a:r>
            </a:p>
          </p:txBody>
        </p:sp>
        <p:pic>
          <p:nvPicPr>
            <p:cNvPr id="329" name="Picture 60"/>
            <p:cNvPicPr>
              <a:picLocks noChangeAspect="1"/>
            </p:cNvPicPr>
            <p:nvPr/>
          </p:nvPicPr>
          <p:blipFill>
            <a:blip r:embed="rId19" cstate="print"/>
            <a:srcRect/>
            <a:stretch>
              <a:fillRect/>
            </a:stretch>
          </p:blipFill>
          <p:spPr bwMode="auto">
            <a:xfrm>
              <a:off x="8552418" y="4412659"/>
              <a:ext cx="215900" cy="165100"/>
            </a:xfrm>
            <a:prstGeom prst="rect">
              <a:avLst/>
            </a:prstGeom>
            <a:noFill/>
            <a:ln w="9525">
              <a:noFill/>
              <a:miter lim="800000"/>
              <a:headEnd/>
              <a:tailEnd/>
            </a:ln>
          </p:spPr>
        </p:pic>
      </p:grpSp>
      <p:pic>
        <p:nvPicPr>
          <p:cNvPr id="330" name="Picture 207"/>
          <p:cNvPicPr>
            <a:picLocks noChangeAspect="1"/>
          </p:cNvPicPr>
          <p:nvPr/>
        </p:nvPicPr>
        <p:blipFill>
          <a:blip r:embed="rId20" cstate="print"/>
          <a:srcRect/>
          <a:stretch>
            <a:fillRect/>
          </a:stretch>
        </p:blipFill>
        <p:spPr bwMode="auto">
          <a:xfrm>
            <a:off x="3066342" y="676955"/>
            <a:ext cx="3640931" cy="2550319"/>
          </a:xfrm>
          <a:prstGeom prst="rect">
            <a:avLst/>
          </a:prstGeom>
          <a:noFill/>
          <a:ln w="9525">
            <a:noFill/>
            <a:miter lim="800000"/>
            <a:headEnd/>
            <a:tailEnd/>
          </a:ln>
        </p:spPr>
      </p:pic>
      <p:cxnSp>
        <p:nvCxnSpPr>
          <p:cNvPr id="331" name="Straight Connector 330"/>
          <p:cNvCxnSpPr/>
          <p:nvPr/>
        </p:nvCxnSpPr>
        <p:spPr>
          <a:xfrm>
            <a:off x="3986694" y="1317511"/>
            <a:ext cx="180379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flipV="1">
            <a:off x="1739985" y="3897596"/>
            <a:ext cx="483394"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7" name="Group 85"/>
          <p:cNvGrpSpPr>
            <a:grpSpLocks/>
          </p:cNvGrpSpPr>
          <p:nvPr/>
        </p:nvGrpSpPr>
        <p:grpSpPr bwMode="auto">
          <a:xfrm>
            <a:off x="1353032" y="815067"/>
            <a:ext cx="2269331" cy="430887"/>
            <a:chOff x="2478302" y="1088772"/>
            <a:chExt cx="2269712" cy="430349"/>
          </a:xfrm>
        </p:grpSpPr>
        <p:sp>
          <p:nvSpPr>
            <p:cNvPr id="335" name="Rectangle 394"/>
            <p:cNvSpPr>
              <a:spLocks noChangeArrowheads="1"/>
            </p:cNvSpPr>
            <p:nvPr/>
          </p:nvSpPr>
          <p:spPr bwMode="auto">
            <a:xfrm>
              <a:off x="2723246" y="1088772"/>
              <a:ext cx="2024768" cy="430349"/>
            </a:xfrm>
            <a:prstGeom prst="rect">
              <a:avLst/>
            </a:prstGeom>
            <a:noFill/>
            <a:ln w="9525">
              <a:noFill/>
              <a:miter lim="800000"/>
              <a:headEnd/>
              <a:tailEnd/>
            </a:ln>
          </p:spPr>
          <p:txBody>
            <a:bodyPr>
              <a:spAutoFit/>
            </a:bodyPr>
            <a:lstStyle/>
            <a:p>
              <a:pPr marL="0" marR="0" lvl="0" indent="0" algn="l" defTabSz="91321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124191"/>
                  </a:solidFill>
                  <a:effectLst/>
                  <a:uLnTx/>
                  <a:uFillTx/>
                  <a:latin typeface="Nokia Pure Text" pitchFamily="34" charset="0"/>
                  <a:ea typeface="+mn-ea"/>
                  <a:cs typeface="+mn-cs"/>
                </a:rPr>
                <a:t>Digital Value </a:t>
              </a:r>
              <a:br>
                <a:rPr kumimoji="0" lang="en-US" altLang="en-US" sz="1100" b="0" i="0" u="none" strike="noStrike" kern="1200" cap="none" spc="0" normalizeH="0" baseline="0" noProof="0" dirty="0">
                  <a:ln>
                    <a:noFill/>
                  </a:ln>
                  <a:solidFill>
                    <a:srgbClr val="124191"/>
                  </a:solidFill>
                  <a:effectLst/>
                  <a:uLnTx/>
                  <a:uFillTx/>
                  <a:latin typeface="Nokia Pure Text" pitchFamily="34" charset="0"/>
                  <a:ea typeface="+mn-ea"/>
                  <a:cs typeface="+mn-cs"/>
                </a:rPr>
              </a:br>
              <a:r>
                <a:rPr kumimoji="0" lang="en-US" altLang="en-US" sz="1100" b="0" i="0" u="none" strike="noStrike" kern="1200" cap="none" spc="0" normalizeH="0" baseline="0" noProof="0" dirty="0">
                  <a:ln>
                    <a:noFill/>
                  </a:ln>
                  <a:solidFill>
                    <a:srgbClr val="124191"/>
                  </a:solidFill>
                  <a:effectLst/>
                  <a:uLnTx/>
                  <a:uFillTx/>
                  <a:latin typeface="Nokia Pure Text" pitchFamily="34" charset="0"/>
                  <a:ea typeface="+mn-ea"/>
                  <a:cs typeface="+mn-cs"/>
                </a:rPr>
                <a:t>Platforms</a:t>
              </a:r>
            </a:p>
          </p:txBody>
        </p:sp>
        <p:sp>
          <p:nvSpPr>
            <p:cNvPr id="336" name="Oval 335"/>
            <p:cNvSpPr/>
            <p:nvPr/>
          </p:nvSpPr>
          <p:spPr>
            <a:xfrm>
              <a:off x="2478302" y="1180336"/>
              <a:ext cx="221493" cy="2223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Nokia Pure Text Light" panose="020B0403020202020204" pitchFamily="34" charset="0"/>
                  <a:ea typeface="Nokia Pure Text Light" panose="020B0403020202020204" pitchFamily="34" charset="0"/>
                  <a:cs typeface="+mn-cs"/>
                </a:rPr>
                <a:t>7</a:t>
              </a:r>
            </a:p>
          </p:txBody>
        </p:sp>
      </p:grpSp>
      <p:grpSp>
        <p:nvGrpSpPr>
          <p:cNvPr id="18" name="Group 78"/>
          <p:cNvGrpSpPr>
            <a:grpSpLocks/>
          </p:cNvGrpSpPr>
          <p:nvPr/>
        </p:nvGrpSpPr>
        <p:grpSpPr bwMode="auto">
          <a:xfrm>
            <a:off x="4379600" y="863883"/>
            <a:ext cx="1214438" cy="396478"/>
            <a:chOff x="5505359" y="1137474"/>
            <a:chExt cx="1214190" cy="395536"/>
          </a:xfrm>
        </p:grpSpPr>
        <p:sp>
          <p:nvSpPr>
            <p:cNvPr id="338" name="Rectangle 337"/>
            <p:cNvSpPr/>
            <p:nvPr/>
          </p:nvSpPr>
          <p:spPr>
            <a:xfrm>
              <a:off x="5783908" y="1189737"/>
              <a:ext cx="935641" cy="292141"/>
            </a:xfrm>
            <a:prstGeom prst="rect">
              <a:avLst/>
            </a:prstGeom>
          </p:spPr>
          <p:txBody>
            <a:bodyPr>
              <a:spAutoFit/>
            </a:bodyPr>
            <a:lstStyle/>
            <a:p>
              <a:pPr marL="0" marR="0" lvl="0" indent="0" algn="l" defTabSz="91422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ANP, CSP, ICP, Vertical apps</a:t>
              </a:r>
            </a:p>
          </p:txBody>
        </p:sp>
        <p:grpSp>
          <p:nvGrpSpPr>
            <p:cNvPr id="19" name="Group 74"/>
            <p:cNvGrpSpPr>
              <a:grpSpLocks/>
            </p:cNvGrpSpPr>
            <p:nvPr/>
          </p:nvGrpSpPr>
          <p:grpSpPr bwMode="auto">
            <a:xfrm>
              <a:off x="5505359" y="1137474"/>
              <a:ext cx="297566" cy="395536"/>
              <a:chOff x="5505359" y="1172914"/>
              <a:chExt cx="297566" cy="395536"/>
            </a:xfrm>
          </p:grpSpPr>
          <p:pic>
            <p:nvPicPr>
              <p:cNvPr id="340" name="Picture 47"/>
              <p:cNvPicPr>
                <a:picLocks noChangeAspect="1"/>
              </p:cNvPicPr>
              <p:nvPr/>
            </p:nvPicPr>
            <p:blipFill>
              <a:blip r:embed="rId21" cstate="print"/>
              <a:srcRect/>
              <a:stretch>
                <a:fillRect/>
              </a:stretch>
            </p:blipFill>
            <p:spPr bwMode="auto">
              <a:xfrm>
                <a:off x="5505359" y="1172914"/>
                <a:ext cx="297566" cy="198378"/>
              </a:xfrm>
              <a:prstGeom prst="rect">
                <a:avLst/>
              </a:prstGeom>
              <a:noFill/>
              <a:ln w="9525">
                <a:noFill/>
                <a:miter lim="800000"/>
                <a:headEnd/>
                <a:tailEnd/>
              </a:ln>
            </p:spPr>
          </p:pic>
          <p:cxnSp>
            <p:nvCxnSpPr>
              <p:cNvPr id="341" name="Straight Connector 340"/>
              <p:cNvCxnSpPr/>
              <p:nvPr/>
            </p:nvCxnSpPr>
            <p:spPr>
              <a:xfrm flipH="1">
                <a:off x="5652966" y="1386717"/>
                <a:ext cx="0" cy="181733"/>
              </a:xfrm>
              <a:prstGeom prst="line">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a:off x="5716057" y="1386717"/>
                <a:ext cx="46424" cy="172230"/>
              </a:xfrm>
              <a:prstGeom prst="line">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H="1">
                <a:off x="5544642" y="1390280"/>
                <a:ext cx="46424" cy="172231"/>
              </a:xfrm>
              <a:prstGeom prst="line">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grpSp>
      <p:cxnSp>
        <p:nvCxnSpPr>
          <p:cNvPr id="344" name="Straight Connector 343"/>
          <p:cNvCxnSpPr/>
          <p:nvPr/>
        </p:nvCxnSpPr>
        <p:spPr>
          <a:xfrm>
            <a:off x="3986694" y="1317511"/>
            <a:ext cx="180379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a:cxnSpLocks/>
          </p:cNvCxnSpPr>
          <p:nvPr/>
        </p:nvCxnSpPr>
        <p:spPr>
          <a:xfrm>
            <a:off x="1264925" y="699577"/>
            <a:ext cx="3405188" cy="0"/>
          </a:xfrm>
          <a:prstGeom prst="line">
            <a:avLst/>
          </a:prstGeom>
          <a:ln w="3175">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a:endCxn id="368" idx="3"/>
          </p:cNvCxnSpPr>
          <p:nvPr/>
        </p:nvCxnSpPr>
        <p:spPr>
          <a:xfrm flipV="1">
            <a:off x="1260162" y="1312748"/>
            <a:ext cx="2690813" cy="4763"/>
          </a:xfrm>
          <a:prstGeom prst="line">
            <a:avLst/>
          </a:prstGeom>
          <a:ln w="3175">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a:off x="1264925" y="1958067"/>
            <a:ext cx="1947863" cy="0"/>
          </a:xfrm>
          <a:prstGeom prst="line">
            <a:avLst/>
          </a:prstGeom>
          <a:ln w="3175">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348" name="Pentagon 347"/>
          <p:cNvSpPr/>
          <p:nvPr/>
        </p:nvSpPr>
        <p:spPr>
          <a:xfrm>
            <a:off x="2832978" y="1224642"/>
            <a:ext cx="1117997" cy="176213"/>
          </a:xfrm>
          <a:prstGeom prst="homePlate">
            <a:avLst/>
          </a:prstGeom>
          <a:solidFill>
            <a:srgbClr val="F2F2F2"/>
          </a:solidFill>
          <a:ln w="31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4D5766"/>
                </a:solidFill>
                <a:effectLst/>
                <a:uLnTx/>
                <a:uFillTx/>
                <a:latin typeface="Nokia Pure Text Light" panose="020B0403020202020204" pitchFamily="34" charset="0"/>
                <a:ea typeface="Nokia Pure Text Light" panose="020B0403020202020204" pitchFamily="34" charset="0"/>
                <a:cs typeface="+mn-cs"/>
              </a:rPr>
              <a:t>External data sources</a:t>
            </a:r>
          </a:p>
        </p:txBody>
      </p:sp>
      <p:sp>
        <p:nvSpPr>
          <p:cNvPr id="349" name="Pentagon 348"/>
          <p:cNvSpPr/>
          <p:nvPr/>
        </p:nvSpPr>
        <p:spPr>
          <a:xfrm>
            <a:off x="2571042" y="1868771"/>
            <a:ext cx="610790" cy="176213"/>
          </a:xfrm>
          <a:prstGeom prst="homePlate">
            <a:avLst/>
          </a:prstGeom>
          <a:solidFill>
            <a:srgbClr val="F2F2F2"/>
          </a:solidFill>
          <a:ln w="31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4D5766"/>
                </a:solidFill>
                <a:effectLst/>
                <a:uLnTx/>
                <a:uFillTx/>
                <a:latin typeface="Nokia Pure Text Light" panose="020B0403020202020204" pitchFamily="34" charset="0"/>
                <a:ea typeface="Nokia Pure Text Light" panose="020B0403020202020204" pitchFamily="34" charset="0"/>
                <a:cs typeface="+mn-cs"/>
              </a:rPr>
              <a:t>Open APIs</a:t>
            </a:r>
          </a:p>
        </p:txBody>
      </p:sp>
      <p:grpSp>
        <p:nvGrpSpPr>
          <p:cNvPr id="20" name="Group 84"/>
          <p:cNvGrpSpPr>
            <a:grpSpLocks/>
          </p:cNvGrpSpPr>
          <p:nvPr/>
        </p:nvGrpSpPr>
        <p:grpSpPr bwMode="auto">
          <a:xfrm>
            <a:off x="1353031" y="1436572"/>
            <a:ext cx="2381250" cy="430887"/>
            <a:chOff x="2478303" y="1709820"/>
            <a:chExt cx="2382142" cy="430349"/>
          </a:xfrm>
        </p:grpSpPr>
        <p:sp>
          <p:nvSpPr>
            <p:cNvPr id="351" name="Rectangle 392"/>
            <p:cNvSpPr>
              <a:spLocks noChangeArrowheads="1"/>
            </p:cNvSpPr>
            <p:nvPr/>
          </p:nvSpPr>
          <p:spPr bwMode="auto">
            <a:xfrm>
              <a:off x="2723247" y="1709820"/>
              <a:ext cx="2137198" cy="430349"/>
            </a:xfrm>
            <a:prstGeom prst="rect">
              <a:avLst/>
            </a:prstGeom>
            <a:noFill/>
            <a:ln w="9525">
              <a:noFill/>
              <a:miter lim="800000"/>
              <a:headEnd/>
              <a:tailEnd/>
            </a:ln>
          </p:spPr>
          <p:txBody>
            <a:bodyPr>
              <a:spAutoFit/>
            </a:bodyPr>
            <a:lstStyle/>
            <a:p>
              <a:pPr marL="0" marR="0" lvl="0" indent="0" algn="l" defTabSz="91321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124191"/>
                  </a:solidFill>
                  <a:effectLst/>
                  <a:uLnTx/>
                  <a:uFillTx/>
                  <a:latin typeface="Nokia Pure Text" pitchFamily="34" charset="0"/>
                  <a:ea typeface="+mn-ea"/>
                  <a:cs typeface="+mn-cs"/>
                </a:rPr>
                <a:t>Augmented </a:t>
              </a:r>
              <a:br>
                <a:rPr kumimoji="0" lang="en-US" altLang="en-US" sz="1100" b="0" i="0" u="none" strike="noStrike" kern="1200" cap="none" spc="0" normalizeH="0" baseline="0" noProof="0" dirty="0">
                  <a:ln>
                    <a:noFill/>
                  </a:ln>
                  <a:solidFill>
                    <a:srgbClr val="124191"/>
                  </a:solidFill>
                  <a:effectLst/>
                  <a:uLnTx/>
                  <a:uFillTx/>
                  <a:latin typeface="Nokia Pure Text" pitchFamily="34" charset="0"/>
                  <a:ea typeface="+mn-ea"/>
                  <a:cs typeface="+mn-cs"/>
                </a:rPr>
              </a:br>
              <a:r>
                <a:rPr kumimoji="0" lang="en-US" altLang="en-US" sz="1100" b="0" i="0" u="none" strike="noStrike" kern="1200" cap="none" spc="0" normalizeH="0" baseline="0" noProof="0" dirty="0">
                  <a:ln>
                    <a:noFill/>
                  </a:ln>
                  <a:solidFill>
                    <a:srgbClr val="124191"/>
                  </a:solidFill>
                  <a:effectLst/>
                  <a:uLnTx/>
                  <a:uFillTx/>
                  <a:latin typeface="Nokia Pure Text" pitchFamily="34" charset="0"/>
                  <a:ea typeface="+mn-ea"/>
                  <a:cs typeface="+mn-cs"/>
                </a:rPr>
                <a:t>Cognition Systems</a:t>
              </a:r>
            </a:p>
          </p:txBody>
        </p:sp>
        <p:sp>
          <p:nvSpPr>
            <p:cNvPr id="352" name="Oval 351"/>
            <p:cNvSpPr/>
            <p:nvPr/>
          </p:nvSpPr>
          <p:spPr>
            <a:xfrm>
              <a:off x="2478303" y="1814464"/>
              <a:ext cx="221539" cy="2211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Nokia Pure Text Light" panose="020B0403020202020204" pitchFamily="34" charset="0"/>
                  <a:ea typeface="Nokia Pure Text Light" panose="020B0403020202020204" pitchFamily="34" charset="0"/>
                  <a:cs typeface="+mn-cs"/>
                </a:rPr>
                <a:t>6</a:t>
              </a:r>
            </a:p>
          </p:txBody>
        </p:sp>
      </p:grpSp>
      <p:grpSp>
        <p:nvGrpSpPr>
          <p:cNvPr id="21" name="Group 58"/>
          <p:cNvGrpSpPr>
            <a:grpSpLocks/>
          </p:cNvGrpSpPr>
          <p:nvPr/>
        </p:nvGrpSpPr>
        <p:grpSpPr bwMode="auto">
          <a:xfrm>
            <a:off x="4934432" y="1534203"/>
            <a:ext cx="921544" cy="292837"/>
            <a:chOff x="6103090" y="1807002"/>
            <a:chExt cx="921486" cy="293734"/>
          </a:xfrm>
        </p:grpSpPr>
        <p:pic>
          <p:nvPicPr>
            <p:cNvPr id="354" name="Picture 137"/>
            <p:cNvPicPr>
              <a:picLocks noChangeAspect="1"/>
            </p:cNvPicPr>
            <p:nvPr/>
          </p:nvPicPr>
          <p:blipFill>
            <a:blip r:embed="rId22" cstate="print"/>
            <a:srcRect/>
            <a:stretch>
              <a:fillRect/>
            </a:stretch>
          </p:blipFill>
          <p:spPr bwMode="auto">
            <a:xfrm>
              <a:off x="6103090" y="1807548"/>
              <a:ext cx="268339" cy="256671"/>
            </a:xfrm>
            <a:prstGeom prst="rect">
              <a:avLst/>
            </a:prstGeom>
            <a:noFill/>
            <a:ln w="9525">
              <a:noFill/>
              <a:miter lim="800000"/>
              <a:headEnd/>
              <a:tailEnd/>
            </a:ln>
          </p:spPr>
        </p:pic>
        <p:sp>
          <p:nvSpPr>
            <p:cNvPr id="355" name="Rectangle 354"/>
            <p:cNvSpPr/>
            <p:nvPr/>
          </p:nvSpPr>
          <p:spPr>
            <a:xfrm>
              <a:off x="6350724" y="1807002"/>
              <a:ext cx="673852" cy="293734"/>
            </a:xfrm>
            <a:prstGeom prst="rect">
              <a:avLst/>
            </a:prstGeom>
          </p:spPr>
          <p:txBody>
            <a:bodyPr>
              <a:spAutoFit/>
            </a:bodyPr>
            <a:lstStyle/>
            <a:p>
              <a:pPr marL="0" marR="0" lvl="0" indent="0" algn="l" defTabSz="91422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Machine </a:t>
              </a:r>
              <a:b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b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learning</a:t>
              </a:r>
            </a:p>
          </p:txBody>
        </p:sp>
      </p:grpSp>
      <p:grpSp>
        <p:nvGrpSpPr>
          <p:cNvPr id="22" name="Group 77"/>
          <p:cNvGrpSpPr>
            <a:grpSpLocks/>
          </p:cNvGrpSpPr>
          <p:nvPr/>
        </p:nvGrpSpPr>
        <p:grpSpPr bwMode="auto">
          <a:xfrm>
            <a:off x="4062894" y="1518727"/>
            <a:ext cx="885825" cy="276225"/>
            <a:chOff x="5188687" y="1792029"/>
            <a:chExt cx="886047" cy="276448"/>
          </a:xfrm>
        </p:grpSpPr>
        <p:sp>
          <p:nvSpPr>
            <p:cNvPr id="357" name="Rectangle 356"/>
            <p:cNvSpPr/>
            <p:nvPr/>
          </p:nvSpPr>
          <p:spPr>
            <a:xfrm>
              <a:off x="5436399" y="1856375"/>
              <a:ext cx="638335" cy="194506"/>
            </a:xfrm>
            <a:prstGeom prst="rect">
              <a:avLst/>
            </a:prstGeom>
          </p:spPr>
          <p:txBody>
            <a:bodyPr>
              <a:spAutoFit/>
            </a:bodyPr>
            <a:lstStyle/>
            <a:p>
              <a:pPr marL="0" marR="0" lvl="0" indent="0" algn="l" defTabSz="914220" rtl="0" eaLnBrk="1" fontAlgn="auto" latinLnBrk="0" hangingPunct="1">
                <a:lnSpc>
                  <a:spcPct val="8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Analytics</a:t>
              </a:r>
            </a:p>
          </p:txBody>
        </p:sp>
        <p:pic>
          <p:nvPicPr>
            <p:cNvPr id="358" name="Picture 49"/>
            <p:cNvPicPr>
              <a:picLocks noChangeAspect="1"/>
            </p:cNvPicPr>
            <p:nvPr/>
          </p:nvPicPr>
          <p:blipFill>
            <a:blip r:embed="rId23" cstate="print"/>
            <a:srcRect/>
            <a:stretch>
              <a:fillRect/>
            </a:stretch>
          </p:blipFill>
          <p:spPr bwMode="auto">
            <a:xfrm>
              <a:off x="5188687" y="1792029"/>
              <a:ext cx="276448" cy="276448"/>
            </a:xfrm>
            <a:prstGeom prst="rect">
              <a:avLst/>
            </a:prstGeom>
            <a:noFill/>
            <a:ln w="9525">
              <a:noFill/>
              <a:miter lim="800000"/>
              <a:headEnd/>
              <a:tailEnd/>
            </a:ln>
          </p:spPr>
        </p:pic>
      </p:grpSp>
      <p:cxnSp>
        <p:nvCxnSpPr>
          <p:cNvPr id="359" name="Straight Connector 358"/>
          <p:cNvCxnSpPr/>
          <p:nvPr/>
        </p:nvCxnSpPr>
        <p:spPr>
          <a:xfrm>
            <a:off x="3224694" y="1958067"/>
            <a:ext cx="3315891"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61" name="Rectangle 374"/>
          <p:cNvSpPr>
            <a:spLocks noChangeArrowheads="1"/>
          </p:cNvSpPr>
          <p:nvPr/>
        </p:nvSpPr>
        <p:spPr bwMode="auto">
          <a:xfrm>
            <a:off x="1534460" y="4134570"/>
            <a:ext cx="943085" cy="553998"/>
          </a:xfrm>
          <a:prstGeom prst="rect">
            <a:avLst/>
          </a:prstGeom>
          <a:noFill/>
          <a:ln w="9525">
            <a:noFill/>
            <a:miter lim="800000"/>
            <a:headEnd/>
            <a:tailEnd/>
          </a:ln>
        </p:spPr>
        <p:txBody>
          <a:bodyPr wrap="square">
            <a:spAutoFit/>
          </a:bodyPr>
          <a:lstStyle/>
          <a:p>
            <a:pPr marL="0" marR="0" lvl="0" indent="0" algn="l" defTabSz="913210" rtl="0" eaLnBrk="1" fontAlgn="auto" latinLnBrk="0" hangingPunct="1">
              <a:lnSpc>
                <a:spcPct val="100000"/>
              </a:lnSpc>
              <a:spcBef>
                <a:spcPts val="0"/>
              </a:spcBef>
              <a:spcAft>
                <a:spcPts val="0"/>
              </a:spcAft>
              <a:buClrTx/>
              <a:buSzTx/>
              <a:buFontTx/>
              <a:buNone/>
              <a:tabLst/>
              <a:defRPr/>
            </a:pPr>
            <a:r>
              <a:rPr lang="en-US" altLang="en-US" sz="1000" dirty="0">
                <a:latin typeface="Nokia Pure Text" pitchFamily="34" charset="0"/>
              </a:rPr>
              <a:t>Emerging Devices &amp; Sensors</a:t>
            </a:r>
            <a:endParaRPr kumimoji="0" lang="en-US" altLang="en-US" sz="1000" b="0" i="0" u="none" strike="noStrike" kern="1200" cap="none" spc="0" normalizeH="0" baseline="0" noProof="0" dirty="0">
              <a:ln>
                <a:noFill/>
              </a:ln>
              <a:effectLst/>
              <a:uLnTx/>
              <a:uFillTx/>
              <a:latin typeface="Nokia Pure Text" pitchFamily="34" charset="0"/>
            </a:endParaRPr>
          </a:p>
        </p:txBody>
      </p:sp>
      <p:grpSp>
        <p:nvGrpSpPr>
          <p:cNvPr id="24" name="Group 19"/>
          <p:cNvGrpSpPr>
            <a:grpSpLocks/>
          </p:cNvGrpSpPr>
          <p:nvPr/>
        </p:nvGrpSpPr>
        <p:grpSpPr bwMode="auto">
          <a:xfrm>
            <a:off x="1326807" y="3691617"/>
            <a:ext cx="412726" cy="412718"/>
            <a:chOff x="1754468" y="4079495"/>
            <a:chExt cx="412828" cy="412828"/>
          </a:xfrm>
        </p:grpSpPr>
        <p:sp>
          <p:nvSpPr>
            <p:cNvPr id="363" name="Oval 362"/>
            <p:cNvSpPr/>
            <p:nvPr/>
          </p:nvSpPr>
          <p:spPr>
            <a:xfrm>
              <a:off x="1754502" y="4079495"/>
              <a:ext cx="413250" cy="413257"/>
            </a:xfrm>
            <a:prstGeom prst="ellipse">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lstStyle/>
            <a:p>
              <a:pPr marL="0" marR="0" lvl="0" indent="0" algn="l" defTabSz="91422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Nokia Pure Text Light" panose="020B0403020202020204" pitchFamily="34" charset="0"/>
                <a:ea typeface="Nokia Pure Text Light" panose="020B0403020202020204" pitchFamily="34" charset="0"/>
                <a:cs typeface="+mn-cs"/>
              </a:endParaRPr>
            </a:p>
          </p:txBody>
        </p:sp>
        <p:pic>
          <p:nvPicPr>
            <p:cNvPr id="364" name="Picture 50"/>
            <p:cNvPicPr>
              <a:picLocks noChangeAspect="1"/>
            </p:cNvPicPr>
            <p:nvPr/>
          </p:nvPicPr>
          <p:blipFill>
            <a:blip r:embed="rId24" cstate="print"/>
            <a:srcRect/>
            <a:stretch>
              <a:fillRect/>
            </a:stretch>
          </p:blipFill>
          <p:spPr bwMode="auto">
            <a:xfrm>
              <a:off x="1794958" y="4185127"/>
              <a:ext cx="331824" cy="197930"/>
            </a:xfrm>
            <a:prstGeom prst="rect">
              <a:avLst/>
            </a:prstGeom>
            <a:noFill/>
            <a:ln w="9525">
              <a:noFill/>
              <a:miter lim="800000"/>
              <a:headEnd/>
              <a:tailEnd/>
            </a:ln>
          </p:spPr>
        </p:pic>
      </p:grpSp>
      <p:grpSp>
        <p:nvGrpSpPr>
          <p:cNvPr id="25" name="Group 89"/>
          <p:cNvGrpSpPr>
            <a:grpSpLocks/>
          </p:cNvGrpSpPr>
          <p:nvPr/>
        </p:nvGrpSpPr>
        <p:grpSpPr bwMode="auto">
          <a:xfrm>
            <a:off x="5905982" y="765060"/>
            <a:ext cx="1735931" cy="1007434"/>
            <a:chOff x="7031940" y="1038576"/>
            <a:chExt cx="1736376" cy="1007439"/>
          </a:xfrm>
        </p:grpSpPr>
        <p:grpSp>
          <p:nvGrpSpPr>
            <p:cNvPr id="26" name="Group 5"/>
            <p:cNvGrpSpPr>
              <a:grpSpLocks/>
            </p:cNvGrpSpPr>
            <p:nvPr/>
          </p:nvGrpSpPr>
          <p:grpSpPr bwMode="auto">
            <a:xfrm>
              <a:off x="7031940" y="1038576"/>
              <a:ext cx="1332339" cy="430889"/>
              <a:chOff x="9588216" y="2126992"/>
              <a:chExt cx="2159333" cy="698348"/>
            </a:xfrm>
          </p:grpSpPr>
          <p:sp>
            <p:nvSpPr>
              <p:cNvPr id="369" name="Rectangle 396"/>
              <p:cNvSpPr>
                <a:spLocks noChangeArrowheads="1"/>
              </p:cNvSpPr>
              <p:nvPr/>
            </p:nvSpPr>
            <p:spPr bwMode="auto">
              <a:xfrm>
                <a:off x="10005728" y="2126992"/>
                <a:ext cx="1741821" cy="698348"/>
              </a:xfrm>
              <a:prstGeom prst="rect">
                <a:avLst/>
              </a:prstGeom>
              <a:noFill/>
              <a:ln w="9525">
                <a:noFill/>
                <a:miter lim="800000"/>
                <a:headEnd/>
                <a:tailEnd/>
              </a:ln>
            </p:spPr>
            <p:txBody>
              <a:bodyPr>
                <a:spAutoFit/>
              </a:bodyPr>
              <a:lstStyle/>
              <a:p>
                <a:pPr marL="0" marR="0" lvl="0" indent="0" algn="l" defTabSz="91321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124191"/>
                    </a:solidFill>
                    <a:effectLst/>
                    <a:uLnTx/>
                    <a:uFillTx/>
                    <a:latin typeface="Nokia Pure Text" pitchFamily="34" charset="0"/>
                    <a:ea typeface="+mn-ea"/>
                    <a:cs typeface="+mn-cs"/>
                  </a:rPr>
                  <a:t>Dynamic </a:t>
                </a:r>
                <a:br>
                  <a:rPr kumimoji="0" lang="en-US" altLang="en-US" sz="1100" b="0" i="0" u="none" strike="noStrike" kern="1200" cap="none" spc="0" normalizeH="0" baseline="0" noProof="0" dirty="0">
                    <a:ln>
                      <a:noFill/>
                    </a:ln>
                    <a:solidFill>
                      <a:srgbClr val="124191"/>
                    </a:solidFill>
                    <a:effectLst/>
                    <a:uLnTx/>
                    <a:uFillTx/>
                    <a:latin typeface="Nokia Pure Text" pitchFamily="34" charset="0"/>
                    <a:ea typeface="+mn-ea"/>
                    <a:cs typeface="+mn-cs"/>
                  </a:rPr>
                </a:br>
                <a:r>
                  <a:rPr kumimoji="0" lang="en-US" altLang="en-US" sz="1100" b="0" i="0" u="none" strike="noStrike" kern="1200" cap="none" spc="0" normalizeH="0" baseline="0" noProof="0" dirty="0">
                    <a:ln>
                      <a:noFill/>
                    </a:ln>
                    <a:solidFill>
                      <a:srgbClr val="124191"/>
                    </a:solidFill>
                    <a:effectLst/>
                    <a:uLnTx/>
                    <a:uFillTx/>
                    <a:latin typeface="Nokia Pure Text" pitchFamily="34" charset="0"/>
                    <a:ea typeface="+mn-ea"/>
                    <a:cs typeface="+mn-cs"/>
                  </a:rPr>
                  <a:t>Data Security</a:t>
                </a:r>
              </a:p>
            </p:txBody>
          </p:sp>
          <p:sp>
            <p:nvSpPr>
              <p:cNvPr id="370" name="Oval 369"/>
              <p:cNvSpPr/>
              <p:nvPr/>
            </p:nvSpPr>
            <p:spPr>
              <a:xfrm>
                <a:off x="9588216" y="2271718"/>
                <a:ext cx="360939" cy="3608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Nokia Pure Text Light" panose="020B0403020202020204" pitchFamily="34" charset="0"/>
                    <a:ea typeface="Nokia Pure Text Light" panose="020B0403020202020204" pitchFamily="34" charset="0"/>
                    <a:cs typeface="+mn-cs"/>
                  </a:rPr>
                  <a:t>8</a:t>
                </a:r>
              </a:p>
            </p:txBody>
          </p:sp>
        </p:grpSp>
        <p:pic>
          <p:nvPicPr>
            <p:cNvPr id="367" name="Picture 46"/>
            <p:cNvPicPr>
              <a:picLocks noChangeAspect="1"/>
            </p:cNvPicPr>
            <p:nvPr/>
          </p:nvPicPr>
          <p:blipFill>
            <a:blip r:embed="rId25" cstate="print"/>
            <a:srcRect/>
            <a:stretch>
              <a:fillRect/>
            </a:stretch>
          </p:blipFill>
          <p:spPr bwMode="auto">
            <a:xfrm>
              <a:off x="7031940" y="1422642"/>
              <a:ext cx="249464" cy="339548"/>
            </a:xfrm>
            <a:prstGeom prst="rect">
              <a:avLst/>
            </a:prstGeom>
            <a:noFill/>
            <a:ln w="9525">
              <a:noFill/>
              <a:miter lim="800000"/>
              <a:headEnd/>
              <a:tailEnd/>
            </a:ln>
          </p:spPr>
        </p:pic>
        <p:sp>
          <p:nvSpPr>
            <p:cNvPr id="368" name="Rectangle 367"/>
            <p:cNvSpPr/>
            <p:nvPr/>
          </p:nvSpPr>
          <p:spPr>
            <a:xfrm>
              <a:off x="7298708" y="1431485"/>
              <a:ext cx="1469608" cy="614530"/>
            </a:xfrm>
            <a:prstGeom prst="rect">
              <a:avLst/>
            </a:prstGeom>
          </p:spPr>
          <p:txBody>
            <a:bodyPr>
              <a:spAutoFit/>
            </a:bodyPr>
            <a:lstStyle/>
            <a:p>
              <a:pPr marL="133347" marR="0" lvl="0" indent="-133347" algn="l" defTabSz="914220" rtl="0" eaLnBrk="1" fontAlgn="auto" latinLnBrk="0" hangingPunct="1">
                <a:lnSpc>
                  <a:spcPct val="80000"/>
                </a:lnSpc>
                <a:spcBef>
                  <a:spcPts val="0"/>
                </a:spcBef>
                <a:spcAft>
                  <a:spcPts val="300"/>
                </a:spcAft>
                <a:buClr>
                  <a:srgbClr val="124191"/>
                </a:buClr>
                <a:buSzTx/>
                <a:buFont typeface="Arial" charset="0"/>
                <a:buChar char="•"/>
                <a:tabLst/>
                <a:defRPr/>
              </a:pPr>
              <a:r>
                <a:rPr kumimoji="0" lang="en-US" sz="800" b="0" i="0" u="none" strike="noStrike" kern="1200" cap="none" spc="0" normalizeH="0" baseline="0" noProof="0" dirty="0">
                  <a:ln>
                    <a:noFill/>
                  </a:ln>
                  <a:solidFill>
                    <a:srgbClr val="4D5766"/>
                  </a:solidFill>
                  <a:effectLst/>
                  <a:uLnTx/>
                  <a:uFillTx/>
                  <a:latin typeface="Nokia Pure Text Light"/>
                  <a:ea typeface="+mn-ea"/>
                  <a:cs typeface="+mn-cs"/>
                </a:rPr>
                <a:t>New trust framework</a:t>
              </a:r>
            </a:p>
            <a:p>
              <a:pPr marL="133347" marR="0" lvl="0" indent="-133347" algn="l" defTabSz="914220" rtl="0" eaLnBrk="1" fontAlgn="auto" latinLnBrk="0" hangingPunct="1">
                <a:lnSpc>
                  <a:spcPct val="80000"/>
                </a:lnSpc>
                <a:spcBef>
                  <a:spcPts val="0"/>
                </a:spcBef>
                <a:spcAft>
                  <a:spcPts val="300"/>
                </a:spcAft>
                <a:buClr>
                  <a:srgbClr val="124191"/>
                </a:buClr>
                <a:buSzTx/>
                <a:buFont typeface="Arial" charset="0"/>
                <a:buChar char="•"/>
                <a:tabLst/>
                <a:defRPr/>
              </a:pPr>
              <a:r>
                <a:rPr kumimoji="0" lang="en-US" sz="800" b="0" i="0" u="none" strike="noStrike" kern="1200" cap="none" spc="0" normalizeH="0" baseline="0" noProof="0" dirty="0">
                  <a:ln>
                    <a:noFill/>
                  </a:ln>
                  <a:solidFill>
                    <a:schemeClr val="bg2"/>
                  </a:solidFill>
                  <a:effectLst/>
                  <a:uLnTx/>
                  <a:uFillTx/>
                  <a:latin typeface="Nokia Pure Text Light"/>
                  <a:ea typeface="+mn-ea"/>
                  <a:cs typeface="+mn-cs"/>
                </a:rPr>
                <a:t>Ecosystem sharing</a:t>
              </a:r>
            </a:p>
            <a:p>
              <a:pPr marL="133347" marR="0" lvl="0" indent="-133347" algn="l" defTabSz="914220" rtl="0" eaLnBrk="1" fontAlgn="auto" latinLnBrk="0" hangingPunct="1">
                <a:lnSpc>
                  <a:spcPct val="80000"/>
                </a:lnSpc>
                <a:spcBef>
                  <a:spcPts val="0"/>
                </a:spcBef>
                <a:spcAft>
                  <a:spcPts val="300"/>
                </a:spcAft>
                <a:buClr>
                  <a:srgbClr val="124191"/>
                </a:buClr>
                <a:buSzTx/>
                <a:buFont typeface="Arial" charset="0"/>
                <a:buChar char="•"/>
                <a:tabLst/>
                <a:defRPr/>
              </a:pPr>
              <a:r>
                <a:rPr kumimoji="0" lang="en-US" sz="800" b="0" i="0" u="none" strike="noStrike" kern="1200" cap="none" spc="0" normalizeH="0" baseline="0" noProof="0" dirty="0">
                  <a:ln>
                    <a:noFill/>
                  </a:ln>
                  <a:solidFill>
                    <a:schemeClr val="bg2"/>
                  </a:solidFill>
                  <a:effectLst/>
                  <a:uLnTx/>
                  <a:uFillTx/>
                  <a:latin typeface="Nokia Pure Text Light"/>
                  <a:ea typeface="+mn-ea"/>
                  <a:cs typeface="+mn-cs"/>
                </a:rPr>
                <a:t>Mass edge monitoring</a:t>
              </a:r>
            </a:p>
            <a:p>
              <a:pPr marL="133347" marR="0" lvl="0" indent="-133347" algn="l" defTabSz="914220" rtl="0" eaLnBrk="1" fontAlgn="auto" latinLnBrk="0" hangingPunct="1">
                <a:lnSpc>
                  <a:spcPct val="80000"/>
                </a:lnSpc>
                <a:spcBef>
                  <a:spcPts val="0"/>
                </a:spcBef>
                <a:spcAft>
                  <a:spcPts val="300"/>
                </a:spcAft>
                <a:buClr>
                  <a:srgbClr val="124191"/>
                </a:buClr>
                <a:buSzTx/>
                <a:buFont typeface="Arial" charset="0"/>
                <a:buChar char="•"/>
                <a:tabLst/>
                <a:defRPr/>
              </a:pPr>
              <a:endParaRPr kumimoji="0" lang="en-US" sz="800" b="0" i="0" u="none" strike="noStrike" kern="1200" cap="none" spc="0" normalizeH="0" baseline="0" noProof="0" dirty="0">
                <a:ln>
                  <a:noFill/>
                </a:ln>
                <a:solidFill>
                  <a:srgbClr val="4D5766"/>
                </a:solidFill>
                <a:effectLst/>
                <a:uLnTx/>
                <a:uFillTx/>
                <a:latin typeface="Nokia Pure Text Light"/>
                <a:ea typeface="+mn-ea"/>
                <a:cs typeface="+mn-cs"/>
              </a:endParaRPr>
            </a:p>
          </p:txBody>
        </p:sp>
      </p:grpSp>
      <p:cxnSp>
        <p:nvCxnSpPr>
          <p:cNvPr id="228" name="Straight Connector 227">
            <a:extLst>
              <a:ext uri="{FF2B5EF4-FFF2-40B4-BE49-F238E27FC236}">
                <a16:creationId xmlns:a16="http://schemas.microsoft.com/office/drawing/2014/main" id="{2E7872AD-19D2-4536-9630-4601D5811CA5}"/>
              </a:ext>
            </a:extLst>
          </p:cNvPr>
          <p:cNvCxnSpPr>
            <a:cxnSpLocks/>
            <a:endCxn id="253" idx="3"/>
          </p:cNvCxnSpPr>
          <p:nvPr/>
        </p:nvCxnSpPr>
        <p:spPr>
          <a:xfrm flipH="1">
            <a:off x="4105757" y="3226091"/>
            <a:ext cx="1906092" cy="575064"/>
          </a:xfrm>
          <a:prstGeom prst="line">
            <a:avLst/>
          </a:prstGeom>
          <a:ln w="6350" cmpd="sng">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AD91173A-C952-42D6-A077-A2E2CD088ECB}"/>
              </a:ext>
            </a:extLst>
          </p:cNvPr>
          <p:cNvCxnSpPr>
            <a:cxnSpLocks/>
          </p:cNvCxnSpPr>
          <p:nvPr/>
        </p:nvCxnSpPr>
        <p:spPr>
          <a:xfrm>
            <a:off x="3127064" y="2777054"/>
            <a:ext cx="364669" cy="947918"/>
          </a:xfrm>
          <a:prstGeom prst="line">
            <a:avLst/>
          </a:prstGeom>
          <a:ln w="6350" cmpd="sng">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sp>
        <p:nvSpPr>
          <p:cNvPr id="154" name="Oval 153">
            <a:extLst>
              <a:ext uri="{FF2B5EF4-FFF2-40B4-BE49-F238E27FC236}">
                <a16:creationId xmlns:a16="http://schemas.microsoft.com/office/drawing/2014/main" id="{092BE7E5-BAA6-4E69-BC57-22D47864FE9A}"/>
              </a:ext>
            </a:extLst>
          </p:cNvPr>
          <p:cNvSpPr/>
          <p:nvPr/>
        </p:nvSpPr>
        <p:spPr bwMode="auto">
          <a:xfrm>
            <a:off x="1346021" y="4300841"/>
            <a:ext cx="222647" cy="2214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220" rtl="0" eaLnBrk="1" fontAlgn="auto" latinLnBrk="0" hangingPunct="1">
              <a:lnSpc>
                <a:spcPct val="100000"/>
              </a:lnSpc>
              <a:spcBef>
                <a:spcPts val="0"/>
              </a:spcBef>
              <a:spcAft>
                <a:spcPts val="0"/>
              </a:spcAft>
              <a:buClrTx/>
              <a:buSzTx/>
              <a:buFontTx/>
              <a:buNone/>
              <a:tabLst/>
              <a:defRPr/>
            </a:pPr>
            <a:r>
              <a:rPr lang="en-US" sz="1100" dirty="0">
                <a:solidFill>
                  <a:srgbClr val="FFFFFF"/>
                </a:solidFill>
                <a:latin typeface="Nokia Pure Text Light" panose="020B0403020202020204" pitchFamily="34" charset="0"/>
                <a:ea typeface="Nokia Pure Text Light" panose="020B0403020202020204" pitchFamily="34" charset="0"/>
              </a:rPr>
              <a:t>0</a:t>
            </a:r>
            <a:endParaRPr kumimoji="0" lang="en-US" sz="1100" b="0" i="0" u="none" strike="noStrike" kern="1200" cap="none" spc="0" normalizeH="0" baseline="0" noProof="0" dirty="0">
              <a:ln>
                <a:noFill/>
              </a:ln>
              <a:solidFill>
                <a:srgbClr val="FFFFFF"/>
              </a:solidFill>
              <a:effectLst/>
              <a:uLnTx/>
              <a:uFillTx/>
              <a:latin typeface="Nokia Pure Text Light" panose="020B0403020202020204" pitchFamily="34" charset="0"/>
              <a:ea typeface="Nokia Pure Text Light" panose="020B0403020202020204" pitchFamily="34" charset="0"/>
              <a:cs typeface="+mn-cs"/>
            </a:endParaRPr>
          </a:p>
        </p:txBody>
      </p:sp>
      <p:sp>
        <p:nvSpPr>
          <p:cNvPr id="276" name="Rectangle 364"/>
          <p:cNvSpPr>
            <a:spLocks noChangeArrowheads="1"/>
          </p:cNvSpPr>
          <p:nvPr/>
        </p:nvSpPr>
        <p:spPr bwMode="auto">
          <a:xfrm>
            <a:off x="3881180" y="3259421"/>
            <a:ext cx="1559300" cy="238527"/>
          </a:xfrm>
          <a:prstGeom prst="rect">
            <a:avLst/>
          </a:prstGeom>
          <a:noFill/>
          <a:ln w="9525">
            <a:noFill/>
            <a:miter lim="800000"/>
            <a:headEnd/>
            <a:tailEnd/>
          </a:ln>
        </p:spPr>
        <p:txBody>
          <a:bodyPr wrap="square" lIns="68580" tIns="34290" rIns="68580" bIns="34290">
            <a:spAutoFit/>
          </a:bodyPr>
          <a:lstStyle/>
          <a:p>
            <a:pPr marL="0" marR="0" lvl="0" indent="0" algn="l" defTabSz="91321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124191"/>
                </a:solidFill>
                <a:effectLst/>
                <a:uLnTx/>
                <a:uFillTx/>
                <a:latin typeface="Nokia Pure Text" pitchFamily="34" charset="0"/>
                <a:ea typeface="+mn-ea"/>
                <a:cs typeface="+mn-cs"/>
              </a:rPr>
              <a:t>Smart Network Fabric</a:t>
            </a:r>
          </a:p>
        </p:txBody>
      </p:sp>
      <p:sp>
        <p:nvSpPr>
          <p:cNvPr id="12" name="Text Placeholder 11">
            <a:extLst>
              <a:ext uri="{FF2B5EF4-FFF2-40B4-BE49-F238E27FC236}">
                <a16:creationId xmlns:a16="http://schemas.microsoft.com/office/drawing/2014/main" id="{A54651F2-75BB-4C4F-A66A-D6F0A85ABDA7}"/>
              </a:ext>
            </a:extLst>
          </p:cNvPr>
          <p:cNvSpPr>
            <a:spLocks noGrp="1"/>
          </p:cNvSpPr>
          <p:nvPr>
            <p:ph type="body" sz="quarter" idx="11"/>
          </p:nvPr>
        </p:nvSpPr>
        <p:spPr/>
        <p:txBody>
          <a:bodyPr/>
          <a:lstStyle/>
          <a:p>
            <a:r>
              <a:rPr lang="en-US" dirty="0"/>
              <a:t>Integration with Future X Architecture</a:t>
            </a:r>
          </a:p>
        </p:txBody>
      </p:sp>
    </p:spTree>
    <p:extLst>
      <p:ext uri="{BB962C8B-B14F-4D97-AF65-F5344CB8AC3E}">
        <p14:creationId xmlns:p14="http://schemas.microsoft.com/office/powerpoint/2010/main" val="3428978356"/>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958CEC57-9C82-420D-8566-35D32CCA2B1C}"/>
              </a:ext>
            </a:extLst>
          </p:cNvPr>
          <p:cNvSpPr/>
          <p:nvPr/>
        </p:nvSpPr>
        <p:spPr>
          <a:xfrm>
            <a:off x="2037089" y="3080551"/>
            <a:ext cx="4615153" cy="312954"/>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71994" tIns="71994" rIns="71994" bIns="71994" numCol="1" spcCol="0" rtlCol="0" fromWordArt="0" anchor="ctr" anchorCtr="0" forceAA="0" compatLnSpc="1">
            <a:prstTxWarp prst="textNoShape">
              <a:avLst/>
            </a:prstTxWarp>
            <a:noAutofit/>
          </a:bodyPr>
          <a:lstStyle/>
          <a:p>
            <a:pPr algn="ctr" defTabSz="685774"/>
            <a:r>
              <a:rPr lang="en-US" sz="1207" dirty="0">
                <a:solidFill>
                  <a:schemeClr val="accent3">
                    <a:lumMod val="40000"/>
                    <a:lumOff val="60000"/>
                  </a:schemeClr>
                </a:solidFill>
                <a:latin typeface="Nokia Pure Text Light" panose="020B0403020202020204" pitchFamily="34" charset="0"/>
                <a:ea typeface="Nokia Pure Text Light" panose="020B0403020202020204" pitchFamily="34" charset="0"/>
              </a:rPr>
              <a:t>Programable Network OS</a:t>
            </a:r>
          </a:p>
        </p:txBody>
      </p:sp>
      <p:sp>
        <p:nvSpPr>
          <p:cNvPr id="41" name="Rectangle 40">
            <a:extLst>
              <a:ext uri="{FF2B5EF4-FFF2-40B4-BE49-F238E27FC236}">
                <a16:creationId xmlns:a16="http://schemas.microsoft.com/office/drawing/2014/main" id="{8AFFAA50-BFCE-422F-BAC1-668573BDB500}"/>
              </a:ext>
            </a:extLst>
          </p:cNvPr>
          <p:cNvSpPr/>
          <p:nvPr/>
        </p:nvSpPr>
        <p:spPr>
          <a:xfrm>
            <a:off x="2036602" y="3404985"/>
            <a:ext cx="4769408" cy="312954"/>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71994" tIns="71994" rIns="71994" bIns="71994" numCol="1" spcCol="0" rtlCol="0" fromWordArt="0" anchor="ctr" anchorCtr="0" forceAA="0" compatLnSpc="1">
            <a:prstTxWarp prst="textNoShape">
              <a:avLst/>
            </a:prstTxWarp>
            <a:noAutofit/>
          </a:bodyPr>
          <a:lstStyle/>
          <a:p>
            <a:pPr algn="ctr" defTabSz="685774"/>
            <a:r>
              <a:rPr lang="en-US" sz="1207" dirty="0">
                <a:solidFill>
                  <a:schemeClr val="accent3">
                    <a:lumMod val="40000"/>
                    <a:lumOff val="60000"/>
                  </a:schemeClr>
                </a:solidFill>
                <a:latin typeface="Nokia Pure Text Light" panose="020B0403020202020204" pitchFamily="34" charset="0"/>
                <a:ea typeface="Nokia Pure Text Light" panose="020B0403020202020204" pitchFamily="34" charset="0"/>
              </a:rPr>
              <a:t>Universal Adaptive Core</a:t>
            </a:r>
          </a:p>
        </p:txBody>
      </p:sp>
      <p:sp>
        <p:nvSpPr>
          <p:cNvPr id="75" name="Rectangle 74">
            <a:extLst>
              <a:ext uri="{FF2B5EF4-FFF2-40B4-BE49-F238E27FC236}">
                <a16:creationId xmlns:a16="http://schemas.microsoft.com/office/drawing/2014/main" id="{759F5F0D-B15D-4EC2-B07E-E9561324061A}"/>
              </a:ext>
            </a:extLst>
          </p:cNvPr>
          <p:cNvSpPr/>
          <p:nvPr/>
        </p:nvSpPr>
        <p:spPr>
          <a:xfrm>
            <a:off x="2037089" y="2757541"/>
            <a:ext cx="4615153" cy="312954"/>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71994" tIns="71994" rIns="71994" bIns="71994" numCol="1" spcCol="0" rtlCol="0" fromWordArt="0" anchor="ctr" anchorCtr="0" forceAA="0" compatLnSpc="1">
            <a:prstTxWarp prst="textNoShape">
              <a:avLst/>
            </a:prstTxWarp>
            <a:noAutofit/>
          </a:bodyPr>
          <a:lstStyle/>
          <a:p>
            <a:pPr algn="ctr" defTabSz="685774"/>
            <a:r>
              <a:rPr lang="en-US" sz="1207" dirty="0">
                <a:solidFill>
                  <a:schemeClr val="accent3">
                    <a:lumMod val="40000"/>
                    <a:lumOff val="60000"/>
                  </a:schemeClr>
                </a:solidFill>
                <a:latin typeface="Nokia Pure Text Light" panose="020B0403020202020204" pitchFamily="34" charset="0"/>
                <a:ea typeface="Nokia Pure Text Light" panose="020B0403020202020204" pitchFamily="34" charset="0"/>
              </a:rPr>
              <a:t>Augmented Cognition Systems</a:t>
            </a:r>
          </a:p>
        </p:txBody>
      </p:sp>
      <p:sp>
        <p:nvSpPr>
          <p:cNvPr id="76" name="Rectangle 75">
            <a:extLst>
              <a:ext uri="{FF2B5EF4-FFF2-40B4-BE49-F238E27FC236}">
                <a16:creationId xmlns:a16="http://schemas.microsoft.com/office/drawing/2014/main" id="{C7431BB2-FCAF-4261-8BA2-25806AF2BD64}"/>
              </a:ext>
            </a:extLst>
          </p:cNvPr>
          <p:cNvSpPr/>
          <p:nvPr/>
        </p:nvSpPr>
        <p:spPr>
          <a:xfrm>
            <a:off x="2037089" y="2433818"/>
            <a:ext cx="4615153" cy="312954"/>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71994" tIns="71994" rIns="71994" bIns="71994" numCol="1" spcCol="0" rtlCol="0" fromWordArt="0" anchor="ctr" anchorCtr="0" forceAA="0" compatLnSpc="1">
            <a:prstTxWarp prst="textNoShape">
              <a:avLst/>
            </a:prstTxWarp>
            <a:noAutofit/>
          </a:bodyPr>
          <a:lstStyle/>
          <a:p>
            <a:pPr algn="ctr" defTabSz="685774"/>
            <a:r>
              <a:rPr lang="en-US" sz="1207" dirty="0">
                <a:solidFill>
                  <a:schemeClr val="accent3">
                    <a:lumMod val="40000"/>
                    <a:lumOff val="60000"/>
                  </a:schemeClr>
                </a:solidFill>
                <a:latin typeface="Nokia Pure Text Light" panose="020B0403020202020204" pitchFamily="34" charset="0"/>
                <a:ea typeface="Nokia Pure Text Light" panose="020B0403020202020204" pitchFamily="34" charset="0"/>
              </a:rPr>
              <a:t>Utilities Application Layer</a:t>
            </a:r>
          </a:p>
        </p:txBody>
      </p:sp>
      <p:sp>
        <p:nvSpPr>
          <p:cNvPr id="13" name="Title 12"/>
          <p:cNvSpPr>
            <a:spLocks noGrp="1"/>
          </p:cNvSpPr>
          <p:nvPr>
            <p:ph type="title"/>
          </p:nvPr>
        </p:nvSpPr>
        <p:spPr/>
        <p:txBody>
          <a:bodyPr/>
          <a:lstStyle/>
          <a:p>
            <a:r>
              <a:rPr lang="en-US" dirty="0"/>
              <a:t>Nokia Neural Utilities Architecture Applied to Cities</a:t>
            </a:r>
          </a:p>
        </p:txBody>
      </p:sp>
      <p:sp>
        <p:nvSpPr>
          <p:cNvPr id="51" name="Rounded Rectangle 63"/>
          <p:cNvSpPr/>
          <p:nvPr/>
        </p:nvSpPr>
        <p:spPr>
          <a:xfrm>
            <a:off x="1811363" y="4076044"/>
            <a:ext cx="5485321" cy="251980"/>
          </a:xfrm>
          <a:prstGeom prst="roundRect">
            <a:avLst>
              <a:gd name="adj" fmla="val 0"/>
            </a:avLst>
          </a:prstGeom>
          <a:solidFill>
            <a:srgbClr val="FFFFFF"/>
          </a:solidFill>
          <a:ln w="9525" cap="flat" cmpd="sng" algn="ctr">
            <a:solidFill>
              <a:schemeClr val="tx1"/>
            </a:solidFill>
            <a:prstDash val="solid"/>
          </a:ln>
          <a:effectLst/>
        </p:spPr>
        <p:txBody>
          <a:bodyPr lIns="82279" tIns="41140" rIns="82279" bIns="41140" rtlCol="0" anchor="ctr"/>
          <a:lstStyle/>
          <a:p>
            <a:pPr algn="ctr" defTabSz="822798">
              <a:defRPr/>
            </a:pPr>
            <a:r>
              <a:rPr lang="en-US" sz="1207" kern="0" dirty="0">
                <a:solidFill>
                  <a:srgbClr val="124191"/>
                </a:solidFill>
                <a:latin typeface="Nokia Pure Text Light"/>
                <a:ea typeface="Nokia Pure Text" panose="020B0604020202020204" charset="0"/>
                <a:cs typeface="Nokia Pure Text" panose="020B0604020202020204" charset="0"/>
              </a:rPr>
              <a:t>Connectivity Networks</a:t>
            </a:r>
          </a:p>
        </p:txBody>
      </p:sp>
      <p:sp>
        <p:nvSpPr>
          <p:cNvPr id="107" name="Rounded Rectangle 148"/>
          <p:cNvSpPr/>
          <p:nvPr/>
        </p:nvSpPr>
        <p:spPr>
          <a:xfrm>
            <a:off x="2028152" y="1082617"/>
            <a:ext cx="4608271" cy="1314576"/>
          </a:xfrm>
          <a:prstGeom prst="roundRect">
            <a:avLst>
              <a:gd name="adj" fmla="val 0"/>
            </a:avLst>
          </a:prstGeom>
          <a:solidFill>
            <a:srgbClr val="FFFFFF"/>
          </a:solidFill>
          <a:ln w="9525" cap="flat" cmpd="sng" algn="ctr">
            <a:solidFill>
              <a:schemeClr val="tx1"/>
            </a:solidFill>
            <a:prstDash val="solid"/>
          </a:ln>
          <a:effectLst/>
        </p:spPr>
        <p:txBody>
          <a:bodyPr lIns="82279" tIns="41140" rIns="82279" bIns="41140" rtlCol="0" anchor="t" anchorCtr="0"/>
          <a:lstStyle/>
          <a:p>
            <a:pPr algn="ctr" defTabSz="822798">
              <a:defRPr/>
            </a:pPr>
            <a:r>
              <a:rPr lang="en-US" sz="1409" kern="0" dirty="0">
                <a:solidFill>
                  <a:srgbClr val="124191"/>
                </a:solidFill>
                <a:latin typeface="Nokia Pure Text Light"/>
                <a:ea typeface="Nokia Pure Text" panose="020B0604020202020204" charset="0"/>
                <a:cs typeface="Nokia Pure Text" panose="020B0604020202020204" charset="0"/>
              </a:rPr>
              <a:t>Nokia Integrated Operation Center platform</a:t>
            </a:r>
          </a:p>
        </p:txBody>
      </p:sp>
      <p:sp>
        <p:nvSpPr>
          <p:cNvPr id="108" name="Rounded Rectangle 150"/>
          <p:cNvSpPr/>
          <p:nvPr/>
        </p:nvSpPr>
        <p:spPr>
          <a:xfrm>
            <a:off x="2219937" y="1919653"/>
            <a:ext cx="572504" cy="395969"/>
          </a:xfrm>
          <a:prstGeom prst="roundRect">
            <a:avLst>
              <a:gd name="adj" fmla="val 0"/>
            </a:avLst>
          </a:prstGeom>
          <a:solidFill>
            <a:schemeClr val="tx1"/>
          </a:solidFill>
          <a:ln w="9525" cap="flat" cmpd="sng" algn="ctr">
            <a:solidFill>
              <a:srgbClr val="B3B6BA">
                <a:shade val="95000"/>
                <a:satMod val="105000"/>
              </a:srgbClr>
            </a:solidFill>
            <a:prstDash val="solid"/>
          </a:ln>
          <a:effectLst>
            <a:outerShdw blurRad="40000" dist="20000" dir="5400000" rotWithShape="0">
              <a:srgbClr val="000000">
                <a:alpha val="38000"/>
              </a:srgbClr>
            </a:outerShdw>
          </a:effectLst>
        </p:spPr>
        <p:txBody>
          <a:bodyPr lIns="35997" tIns="35997" rIns="35997" bIns="35997" rtlCol="0" anchor="ctr"/>
          <a:lstStyle/>
          <a:p>
            <a:pPr algn="ctr" defTabSz="822798">
              <a:defRPr/>
            </a:pPr>
            <a:r>
              <a:rPr lang="en-US" sz="800" kern="0">
                <a:solidFill>
                  <a:srgbClr val="FFFFFF"/>
                </a:solidFill>
                <a:latin typeface="Nokia Pure Text Light"/>
                <a:ea typeface="Nokia Pure Text" panose="020B0604020202020204" charset="0"/>
                <a:cs typeface="Nokia Pure Text" panose="020B0604020202020204" charset="0"/>
              </a:rPr>
              <a:t>Event Rules</a:t>
            </a:r>
          </a:p>
        </p:txBody>
      </p:sp>
      <p:sp>
        <p:nvSpPr>
          <p:cNvPr id="109" name="Rounded Rectangle 151"/>
          <p:cNvSpPr/>
          <p:nvPr/>
        </p:nvSpPr>
        <p:spPr>
          <a:xfrm>
            <a:off x="2847543" y="1919652"/>
            <a:ext cx="456040" cy="395969"/>
          </a:xfrm>
          <a:prstGeom prst="roundRect">
            <a:avLst>
              <a:gd name="adj" fmla="val 0"/>
            </a:avLst>
          </a:prstGeom>
          <a:solidFill>
            <a:schemeClr val="tx1"/>
          </a:solidFill>
          <a:ln w="9525" cap="flat" cmpd="sng" algn="ctr">
            <a:solidFill>
              <a:srgbClr val="B3B6BA">
                <a:shade val="95000"/>
                <a:satMod val="105000"/>
              </a:srgbClr>
            </a:solidFill>
            <a:prstDash val="solid"/>
          </a:ln>
          <a:effectLst>
            <a:outerShdw blurRad="40000" dist="20000" dir="5400000" rotWithShape="0">
              <a:srgbClr val="000000">
                <a:alpha val="38000"/>
              </a:srgbClr>
            </a:outerShdw>
          </a:effectLst>
        </p:spPr>
        <p:txBody>
          <a:bodyPr lIns="35997" tIns="35997" rIns="35997" bIns="35997"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Multi-Geo KPIs</a:t>
            </a:r>
          </a:p>
        </p:txBody>
      </p:sp>
      <p:sp>
        <p:nvSpPr>
          <p:cNvPr id="110" name="Rounded Rectangle 152"/>
          <p:cNvSpPr/>
          <p:nvPr/>
        </p:nvSpPr>
        <p:spPr>
          <a:xfrm>
            <a:off x="3358118" y="1919652"/>
            <a:ext cx="974170" cy="395969"/>
          </a:xfrm>
          <a:prstGeom prst="roundRect">
            <a:avLst>
              <a:gd name="adj" fmla="val 0"/>
            </a:avLst>
          </a:prstGeom>
          <a:solidFill>
            <a:schemeClr val="tx1"/>
          </a:solidFill>
          <a:ln w="9525" cap="flat" cmpd="sng" algn="ctr">
            <a:solidFill>
              <a:srgbClr val="B3B6BA">
                <a:shade val="95000"/>
                <a:satMod val="105000"/>
              </a:srgbClr>
            </a:solidFill>
            <a:prstDash val="solid"/>
          </a:ln>
          <a:effectLst>
            <a:outerShdw blurRad="40000" dist="20000" dir="5400000" rotWithShape="0">
              <a:srgbClr val="000000">
                <a:alpha val="38000"/>
              </a:srgbClr>
            </a:outerShdw>
          </a:effectLst>
        </p:spPr>
        <p:txBody>
          <a:bodyPr lIns="35997" tIns="35997" rIns="35997" bIns="35997"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Alert / Incident Management</a:t>
            </a:r>
          </a:p>
        </p:txBody>
      </p:sp>
      <p:sp>
        <p:nvSpPr>
          <p:cNvPr id="111" name="Rounded Rectangle 154"/>
          <p:cNvSpPr/>
          <p:nvPr/>
        </p:nvSpPr>
        <p:spPr>
          <a:xfrm>
            <a:off x="4375458" y="1919652"/>
            <a:ext cx="916849" cy="395969"/>
          </a:xfrm>
          <a:prstGeom prst="roundRect">
            <a:avLst>
              <a:gd name="adj" fmla="val 0"/>
            </a:avLst>
          </a:prstGeom>
          <a:solidFill>
            <a:schemeClr val="tx1"/>
          </a:solidFill>
          <a:ln w="9525" cap="flat" cmpd="sng" algn="ctr">
            <a:solidFill>
              <a:srgbClr val="B3B6BA">
                <a:shade val="95000"/>
                <a:satMod val="105000"/>
              </a:srgbClr>
            </a:solidFill>
            <a:prstDash val="solid"/>
          </a:ln>
          <a:effectLst>
            <a:outerShdw blurRad="40000" dist="20000" dir="5400000" rotWithShape="0">
              <a:srgbClr val="000000">
                <a:alpha val="38000"/>
              </a:srgbClr>
            </a:outerShdw>
          </a:effectLst>
        </p:spPr>
        <p:txBody>
          <a:bodyPr lIns="35997" tIns="35997" rIns="35997" bIns="35997" rtlCol="0" anchor="ctr"/>
          <a:lstStyle/>
          <a:p>
            <a:pPr algn="ctr" defTabSz="822798">
              <a:defRPr/>
            </a:pPr>
            <a:r>
              <a:rPr lang="en-US" sz="800" kern="0">
                <a:solidFill>
                  <a:srgbClr val="FFFFFF"/>
                </a:solidFill>
                <a:latin typeface="Nokia Pure Text Light"/>
                <a:ea typeface="Nokia Pure Text" panose="020B0604020202020204" charset="0"/>
                <a:cs typeface="Nokia Pure Text" panose="020B0604020202020204" charset="0"/>
              </a:rPr>
              <a:t>Procedures / Workflows/ SOP</a:t>
            </a:r>
          </a:p>
        </p:txBody>
      </p:sp>
      <p:sp>
        <p:nvSpPr>
          <p:cNvPr id="112" name="Rounded Rectangle 158"/>
          <p:cNvSpPr/>
          <p:nvPr/>
        </p:nvSpPr>
        <p:spPr>
          <a:xfrm>
            <a:off x="2231067" y="1369728"/>
            <a:ext cx="4224770" cy="516895"/>
          </a:xfrm>
          <a:prstGeom prst="roundRect">
            <a:avLst>
              <a:gd name="adj" fmla="val 0"/>
            </a:avLst>
          </a:prstGeom>
          <a:solidFill>
            <a:schemeClr val="accent3">
              <a:alpha val="22000"/>
            </a:schemeClr>
          </a:solidFill>
          <a:ln w="9525" cap="flat" cmpd="sng" algn="ctr">
            <a:solidFill>
              <a:srgbClr val="B3B6BA">
                <a:shade val="95000"/>
                <a:satMod val="105000"/>
              </a:srgbClr>
            </a:solidFill>
            <a:prstDash val="solid"/>
          </a:ln>
          <a:effectLst>
            <a:outerShdw blurRad="40000" dist="20000" dir="5400000" rotWithShape="0">
              <a:srgbClr val="000000">
                <a:alpha val="38000"/>
              </a:srgbClr>
            </a:outerShdw>
          </a:effectLst>
        </p:spPr>
        <p:txBody>
          <a:bodyPr lIns="82279" tIns="41140" rIns="82279" bIns="41140" rtlCol="0" anchor="t"/>
          <a:lstStyle/>
          <a:p>
            <a:pPr algn="ctr" defTabSz="822798">
              <a:defRPr/>
            </a:pPr>
            <a:r>
              <a:rPr lang="en-US" sz="1100" b="1" kern="0" dirty="0">
                <a:solidFill>
                  <a:srgbClr val="124191"/>
                </a:solidFill>
                <a:latin typeface="Nokia Pure Text Light"/>
                <a:ea typeface="Nokia Pure Text" panose="020B0604020202020204" charset="0"/>
                <a:cs typeface="Nokia Pure Text" panose="020B0604020202020204" charset="0"/>
              </a:rPr>
              <a:t>Visualization &amp; Orchestration</a:t>
            </a:r>
          </a:p>
        </p:txBody>
      </p:sp>
      <p:sp>
        <p:nvSpPr>
          <p:cNvPr id="113" name="TextBox 112"/>
          <p:cNvSpPr txBox="1"/>
          <p:nvPr/>
        </p:nvSpPr>
        <p:spPr>
          <a:xfrm>
            <a:off x="2321985" y="1574623"/>
            <a:ext cx="1331897" cy="294289"/>
          </a:xfrm>
          <a:prstGeom prst="rect">
            <a:avLst/>
          </a:prstGeom>
          <a:noFill/>
          <a:ln w="9525" cap="flat" cmpd="sng" algn="ctr">
            <a:solidFill>
              <a:srgbClr val="B3B6BA">
                <a:shade val="95000"/>
                <a:satMod val="105000"/>
              </a:srgbClr>
            </a:solidFill>
            <a:prstDash val="solid"/>
          </a:ln>
          <a:effectLst>
            <a:outerShdw blurRad="40000" dist="20000" dir="5400000" rotWithShape="0">
              <a:srgbClr val="000000">
                <a:alpha val="38000"/>
              </a:srgbClr>
            </a:outerShdw>
          </a:effectLst>
        </p:spPr>
        <p:txBody>
          <a:bodyPr lIns="82279" tIns="41140" rIns="82279" bIns="41140" rtlCol="0" anchor="ctr"/>
          <a:lstStyle>
            <a:defPPr>
              <a:defRPr lang="en-GB"/>
            </a:defPPr>
            <a:lvl1pPr algn="ctr" defTabSz="822851">
              <a:defRPr sz="810" kern="0">
                <a:solidFill>
                  <a:schemeClr val="bg1"/>
                </a:solidFill>
                <a:latin typeface="Arial"/>
              </a:defRPr>
            </a:lvl1pPr>
          </a:lstStyle>
          <a:p>
            <a:pPr defTabSz="617115"/>
            <a:r>
              <a:rPr lang="en-US" sz="1100" dirty="0">
                <a:solidFill>
                  <a:srgbClr val="124191"/>
                </a:solidFill>
                <a:latin typeface="Nokia Pure Text Light"/>
                <a:ea typeface="Nokia Pure Text" panose="020B0604020202020204" charset="0"/>
                <a:cs typeface="Nokia Pure Text" panose="020B0604020202020204" charset="0"/>
              </a:rPr>
              <a:t>KPI’s &amp; Analytics</a:t>
            </a:r>
            <a:endParaRPr lang="en-IN" sz="1100" dirty="0">
              <a:solidFill>
                <a:srgbClr val="124191"/>
              </a:solidFill>
              <a:latin typeface="Nokia Pure Text Light"/>
              <a:ea typeface="Nokia Pure Text" panose="020B0604020202020204" charset="0"/>
              <a:cs typeface="Nokia Pure Text" panose="020B0604020202020204" charset="0"/>
            </a:endParaRPr>
          </a:p>
        </p:txBody>
      </p:sp>
      <p:sp>
        <p:nvSpPr>
          <p:cNvPr id="114" name="TextBox 113"/>
          <p:cNvSpPr txBox="1"/>
          <p:nvPr/>
        </p:nvSpPr>
        <p:spPr>
          <a:xfrm>
            <a:off x="3677148" y="1575471"/>
            <a:ext cx="1387074" cy="289710"/>
          </a:xfrm>
          <a:prstGeom prst="rect">
            <a:avLst/>
          </a:prstGeom>
          <a:noFill/>
          <a:ln w="9525" cap="flat" cmpd="sng" algn="ctr">
            <a:solidFill>
              <a:srgbClr val="B3B6BA">
                <a:shade val="95000"/>
                <a:satMod val="105000"/>
              </a:srgbClr>
            </a:solidFill>
            <a:prstDash val="solid"/>
          </a:ln>
          <a:effectLst>
            <a:outerShdw blurRad="40000" dist="20000" dir="5400000" rotWithShape="0">
              <a:srgbClr val="000000">
                <a:alpha val="38000"/>
              </a:srgbClr>
            </a:outerShdw>
          </a:effectLst>
        </p:spPr>
        <p:txBody>
          <a:bodyPr lIns="82279" tIns="41140" rIns="82279" bIns="41140" rtlCol="0" anchor="ctr"/>
          <a:lstStyle>
            <a:defPPr>
              <a:defRPr lang="en-GB"/>
            </a:defPPr>
            <a:lvl1pPr algn="ctr" defTabSz="822851">
              <a:defRPr sz="810" kern="0">
                <a:solidFill>
                  <a:schemeClr val="bg1"/>
                </a:solidFill>
                <a:latin typeface="Arial"/>
              </a:defRPr>
            </a:lvl1pPr>
          </a:lstStyle>
          <a:p>
            <a:pPr defTabSz="617115"/>
            <a:r>
              <a:rPr lang="en-US" sz="1006" dirty="0">
                <a:solidFill>
                  <a:srgbClr val="124191"/>
                </a:solidFill>
                <a:latin typeface="Nokia Pure Text Light"/>
                <a:ea typeface="Nokia Pure Text" panose="020B0604020202020204" charset="0"/>
                <a:cs typeface="Nokia Pure Text" panose="020B0604020202020204" charset="0"/>
              </a:rPr>
              <a:t>Multi-dimensional reporting</a:t>
            </a:r>
            <a:endParaRPr lang="en-IN" sz="1006" dirty="0">
              <a:solidFill>
                <a:srgbClr val="124191"/>
              </a:solidFill>
              <a:latin typeface="Nokia Pure Text Light"/>
              <a:ea typeface="Nokia Pure Text" panose="020B0604020202020204" charset="0"/>
              <a:cs typeface="Nokia Pure Text" panose="020B0604020202020204" charset="0"/>
            </a:endParaRPr>
          </a:p>
        </p:txBody>
      </p:sp>
      <p:sp>
        <p:nvSpPr>
          <p:cNvPr id="115" name="TextBox 114"/>
          <p:cNvSpPr txBox="1"/>
          <p:nvPr/>
        </p:nvSpPr>
        <p:spPr>
          <a:xfrm>
            <a:off x="5066493" y="1575472"/>
            <a:ext cx="1331897" cy="288878"/>
          </a:xfrm>
          <a:prstGeom prst="rect">
            <a:avLst/>
          </a:prstGeom>
          <a:noFill/>
          <a:ln w="9525" cap="flat" cmpd="sng" algn="ctr">
            <a:solidFill>
              <a:srgbClr val="B3B6BA">
                <a:shade val="95000"/>
                <a:satMod val="105000"/>
              </a:srgbClr>
            </a:solidFill>
            <a:prstDash val="solid"/>
          </a:ln>
          <a:effectLst>
            <a:outerShdw blurRad="40000" dist="20000" dir="5400000" rotWithShape="0">
              <a:srgbClr val="000000">
                <a:alpha val="38000"/>
              </a:srgbClr>
            </a:outerShdw>
          </a:effectLst>
        </p:spPr>
        <p:txBody>
          <a:bodyPr lIns="82279" tIns="41140" rIns="82279" bIns="41140" rtlCol="0" anchor="ctr"/>
          <a:lstStyle>
            <a:defPPr>
              <a:defRPr lang="en-GB"/>
            </a:defPPr>
            <a:lvl1pPr algn="ctr" defTabSz="822851">
              <a:defRPr sz="810" kern="0">
                <a:solidFill>
                  <a:schemeClr val="bg1"/>
                </a:solidFill>
                <a:latin typeface="Arial"/>
              </a:defRPr>
            </a:lvl1pPr>
          </a:lstStyle>
          <a:p>
            <a:pPr defTabSz="617115"/>
            <a:r>
              <a:rPr lang="en-US" sz="1006" dirty="0">
                <a:solidFill>
                  <a:srgbClr val="124191"/>
                </a:solidFill>
                <a:latin typeface="Nokia Pure Text Light"/>
                <a:ea typeface="Nokia Pure Text" panose="020B0604020202020204" charset="0"/>
                <a:cs typeface="Nokia Pure Text" panose="020B0604020202020204" charset="0"/>
              </a:rPr>
              <a:t>Correlated Dashboard</a:t>
            </a:r>
            <a:endParaRPr lang="en-IN" sz="1006" dirty="0">
              <a:solidFill>
                <a:srgbClr val="124191"/>
              </a:solidFill>
              <a:latin typeface="Nokia Pure Text Light"/>
              <a:ea typeface="Nokia Pure Text" panose="020B0604020202020204" charset="0"/>
              <a:cs typeface="Nokia Pure Text" panose="020B0604020202020204" charset="0"/>
            </a:endParaRPr>
          </a:p>
        </p:txBody>
      </p:sp>
      <p:sp>
        <p:nvSpPr>
          <p:cNvPr id="117" name="Rounded Rectangle 68"/>
          <p:cNvSpPr/>
          <p:nvPr/>
        </p:nvSpPr>
        <p:spPr>
          <a:xfrm>
            <a:off x="392452" y="1082775"/>
            <a:ext cx="1418912" cy="3587033"/>
          </a:xfrm>
          <a:prstGeom prst="roundRect">
            <a:avLst>
              <a:gd name="adj" fmla="val 0"/>
            </a:avLst>
          </a:prstGeom>
          <a:solidFill>
            <a:schemeClr val="bg1"/>
          </a:solidFill>
          <a:ln w="9525" cap="flat" cmpd="sng" algn="ctr">
            <a:solidFill>
              <a:schemeClr val="bg2"/>
            </a:solidFill>
            <a:prstDash val="solid"/>
          </a:ln>
          <a:effectLst/>
        </p:spPr>
        <p:txBody>
          <a:bodyPr lIns="82279" tIns="41140" rIns="82279" bIns="41140" rtlCol="0" anchor="t" anchorCtr="0"/>
          <a:lstStyle/>
          <a:p>
            <a:pPr algn="ctr" defTabSz="822798">
              <a:defRPr/>
            </a:pPr>
            <a:r>
              <a:rPr lang="en-US" sz="1600" kern="0">
                <a:solidFill>
                  <a:srgbClr val="4D5766"/>
                </a:solidFill>
                <a:latin typeface="Nokia Pure Text Light"/>
                <a:ea typeface="Nokia Pure Text" panose="020B0604020202020204" charset="0"/>
                <a:cs typeface="Nokia Pure Text" panose="020B0604020202020204" charset="0"/>
              </a:rPr>
              <a:t>Subsystems</a:t>
            </a:r>
          </a:p>
        </p:txBody>
      </p:sp>
      <p:sp>
        <p:nvSpPr>
          <p:cNvPr id="118" name="Rounded Rectangle 175"/>
          <p:cNvSpPr/>
          <p:nvPr/>
        </p:nvSpPr>
        <p:spPr>
          <a:xfrm>
            <a:off x="551098" y="1828669"/>
            <a:ext cx="1115913" cy="287978"/>
          </a:xfrm>
          <a:prstGeom prst="roundRect">
            <a:avLst>
              <a:gd name="adj" fmla="val 0"/>
            </a:avLst>
          </a:prstGeom>
          <a:solidFill>
            <a:schemeClr val="bg2"/>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a:solidFill>
                  <a:srgbClr val="FFFFFF"/>
                </a:solidFill>
                <a:latin typeface="Nokia Pure Text Light"/>
                <a:ea typeface="Nokia Pure Text" panose="020B0604020202020204" charset="0"/>
                <a:cs typeface="Nokia Pure Text" panose="020B0604020202020204" charset="0"/>
              </a:rPr>
              <a:t>Legacy PMR gateway</a:t>
            </a:r>
          </a:p>
        </p:txBody>
      </p:sp>
      <p:sp>
        <p:nvSpPr>
          <p:cNvPr id="121" name="Rounded Rectangle 173"/>
          <p:cNvSpPr/>
          <p:nvPr/>
        </p:nvSpPr>
        <p:spPr>
          <a:xfrm>
            <a:off x="5334171" y="1918820"/>
            <a:ext cx="1121666" cy="395969"/>
          </a:xfrm>
          <a:prstGeom prst="roundRect">
            <a:avLst>
              <a:gd name="adj" fmla="val 0"/>
            </a:avLst>
          </a:prstGeom>
          <a:solidFill>
            <a:schemeClr val="tx1"/>
          </a:solidFill>
          <a:ln w="9525" cap="flat" cmpd="sng" algn="ctr">
            <a:solidFill>
              <a:srgbClr val="B3B6BA">
                <a:shade val="95000"/>
                <a:satMod val="105000"/>
              </a:srgbClr>
            </a:solidFill>
            <a:prstDash val="solid"/>
          </a:ln>
          <a:effectLst>
            <a:outerShdw blurRad="40000" dist="20000" dir="5400000" rotWithShape="0">
              <a:srgbClr val="000000">
                <a:alpha val="38000"/>
              </a:srgbClr>
            </a:outerShdw>
          </a:effectLst>
        </p:spPr>
        <p:txBody>
          <a:bodyPr lIns="35997" tIns="35997" rIns="35997" bIns="35997" rtlCol="0" anchor="ctr"/>
          <a:lstStyle/>
          <a:p>
            <a:pPr algn="ctr" defTabSz="822778">
              <a:defRPr/>
            </a:pPr>
            <a:r>
              <a:rPr lang="en-US" sz="800" kern="0" dirty="0">
                <a:solidFill>
                  <a:srgbClr val="FFFFFF"/>
                </a:solidFill>
                <a:latin typeface="Nokia Pure Text Light"/>
              </a:rPr>
              <a:t>Machine Learning &amp; Augmented Reality</a:t>
            </a:r>
          </a:p>
        </p:txBody>
      </p:sp>
      <p:sp>
        <p:nvSpPr>
          <p:cNvPr id="122" name="Rounded Rectangle 68"/>
          <p:cNvSpPr/>
          <p:nvPr/>
        </p:nvSpPr>
        <p:spPr>
          <a:xfrm>
            <a:off x="7296685" y="1082775"/>
            <a:ext cx="1418912" cy="3587034"/>
          </a:xfrm>
          <a:prstGeom prst="roundRect">
            <a:avLst>
              <a:gd name="adj" fmla="val 0"/>
            </a:avLst>
          </a:prstGeom>
          <a:solidFill>
            <a:schemeClr val="bg1"/>
          </a:solidFill>
          <a:ln w="9525" cap="flat" cmpd="sng" algn="ctr">
            <a:solidFill>
              <a:schemeClr val="bg2"/>
            </a:solidFill>
            <a:prstDash val="solid"/>
          </a:ln>
          <a:effectLst/>
        </p:spPr>
        <p:txBody>
          <a:bodyPr lIns="82279" tIns="41140" rIns="82279" bIns="41140" rtlCol="0" anchor="t" anchorCtr="0"/>
          <a:lstStyle/>
          <a:p>
            <a:pPr algn="ctr" defTabSz="822798">
              <a:defRPr/>
            </a:pPr>
            <a:r>
              <a:rPr lang="en-US" sz="1600" kern="0" dirty="0">
                <a:solidFill>
                  <a:srgbClr val="4D5766"/>
                </a:solidFill>
                <a:latin typeface="Nokia Pure Text Light"/>
                <a:ea typeface="Nokia Pure Text" panose="020B0604020202020204" charset="0"/>
                <a:cs typeface="Nokia Pure Text" panose="020B0604020202020204" charset="0"/>
              </a:rPr>
              <a:t>Utilities functions</a:t>
            </a:r>
          </a:p>
        </p:txBody>
      </p:sp>
      <p:sp>
        <p:nvSpPr>
          <p:cNvPr id="123" name="Rounded Rectangle 177"/>
          <p:cNvSpPr/>
          <p:nvPr/>
        </p:nvSpPr>
        <p:spPr>
          <a:xfrm>
            <a:off x="7448184" y="1714018"/>
            <a:ext cx="1115913" cy="287978"/>
          </a:xfrm>
          <a:prstGeom prst="roundRect">
            <a:avLst>
              <a:gd name="adj" fmla="val 0"/>
            </a:avLst>
          </a:prstGeom>
          <a:solidFill>
            <a:schemeClr val="bg1">
              <a:lumMod val="65000"/>
            </a:schemeClr>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R&amp;D Initiatives</a:t>
            </a:r>
          </a:p>
        </p:txBody>
      </p:sp>
      <p:sp>
        <p:nvSpPr>
          <p:cNvPr id="124" name="Rounded Rectangle 183"/>
          <p:cNvSpPr/>
          <p:nvPr/>
        </p:nvSpPr>
        <p:spPr>
          <a:xfrm>
            <a:off x="7448184" y="2434082"/>
            <a:ext cx="1115913" cy="287978"/>
          </a:xfrm>
          <a:prstGeom prst="roundRect">
            <a:avLst>
              <a:gd name="adj" fmla="val 0"/>
            </a:avLst>
          </a:prstGeom>
          <a:solidFill>
            <a:schemeClr val="bg1">
              <a:lumMod val="65000"/>
            </a:schemeClr>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Workforce Safety &amp; Management</a:t>
            </a:r>
          </a:p>
        </p:txBody>
      </p:sp>
      <p:sp>
        <p:nvSpPr>
          <p:cNvPr id="125" name="Rounded Rectangle 203"/>
          <p:cNvSpPr/>
          <p:nvPr/>
        </p:nvSpPr>
        <p:spPr>
          <a:xfrm>
            <a:off x="7448184" y="2074051"/>
            <a:ext cx="1115913" cy="287978"/>
          </a:xfrm>
          <a:prstGeom prst="roundRect">
            <a:avLst>
              <a:gd name="adj" fmla="val 0"/>
            </a:avLst>
          </a:prstGeom>
          <a:solidFill>
            <a:schemeClr val="bg1">
              <a:lumMod val="65000"/>
            </a:schemeClr>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Strategic Projects</a:t>
            </a:r>
          </a:p>
        </p:txBody>
      </p:sp>
      <p:sp>
        <p:nvSpPr>
          <p:cNvPr id="126" name="Rectangle 125"/>
          <p:cNvSpPr/>
          <p:nvPr/>
        </p:nvSpPr>
        <p:spPr>
          <a:xfrm>
            <a:off x="1811361" y="3736364"/>
            <a:ext cx="5485323" cy="350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4" tIns="71994" rIns="71994" bIns="71994" numCol="1" spcCol="0" rtlCol="0" fromWordArt="0" anchor="ctr" anchorCtr="0" forceAA="0" compatLnSpc="1">
            <a:prstTxWarp prst="textNoShape">
              <a:avLst/>
            </a:prstTxWarp>
            <a:noAutofit/>
          </a:bodyPr>
          <a:lstStyle/>
          <a:p>
            <a:pPr algn="ctr" defTabSz="685774"/>
            <a:r>
              <a:rPr lang="en-US" sz="1207" dirty="0">
                <a:solidFill>
                  <a:srgbClr val="FFFFFF"/>
                </a:solidFill>
                <a:latin typeface="Nokia Pure Text Light" panose="020B0403020202020204" pitchFamily="34" charset="0"/>
                <a:ea typeface="Nokia Pure Text Light" panose="020B0403020202020204" pitchFamily="34" charset="0"/>
              </a:rPr>
              <a:t>Nokia Neural Energy Platform</a:t>
            </a:r>
          </a:p>
        </p:txBody>
      </p:sp>
      <p:sp>
        <p:nvSpPr>
          <p:cNvPr id="127" name="Rectangle 126"/>
          <p:cNvSpPr/>
          <p:nvPr/>
        </p:nvSpPr>
        <p:spPr>
          <a:xfrm rot="5400000">
            <a:off x="423183" y="2473388"/>
            <a:ext cx="2967268" cy="1860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4" tIns="71994" rIns="71994" bIns="71994" numCol="1" spcCol="0" rtlCol="0" fromWordArt="0" anchor="t" anchorCtr="0" forceAA="0" compatLnSpc="1">
            <a:prstTxWarp prst="textNoShape">
              <a:avLst/>
            </a:prstTxWarp>
            <a:noAutofit/>
          </a:bodyPr>
          <a:lstStyle/>
          <a:p>
            <a:pPr algn="ctr" defTabSz="685774"/>
            <a:endParaRPr lang="en-US" sz="1400" dirty="0">
              <a:solidFill>
                <a:srgbClr val="FFFFFF"/>
              </a:solidFill>
              <a:latin typeface="Nokia Pure Text Light" panose="020B0403020202020204" pitchFamily="34" charset="0"/>
              <a:ea typeface="Nokia Pure Text Light" panose="020B0403020202020204" pitchFamily="34" charset="0"/>
            </a:endParaRPr>
          </a:p>
        </p:txBody>
      </p:sp>
      <p:sp>
        <p:nvSpPr>
          <p:cNvPr id="128" name="Rectangle 127"/>
          <p:cNvSpPr/>
          <p:nvPr/>
        </p:nvSpPr>
        <p:spPr>
          <a:xfrm rot="5400000">
            <a:off x="5710079" y="2499940"/>
            <a:ext cx="3003769" cy="169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4" tIns="71994" rIns="71994" bIns="71994" numCol="1" spcCol="0" rtlCol="0" fromWordArt="0" anchor="ctr" anchorCtr="0" forceAA="0" compatLnSpc="1">
            <a:prstTxWarp prst="textNoShape">
              <a:avLst/>
            </a:prstTxWarp>
            <a:noAutofit/>
          </a:bodyPr>
          <a:lstStyle/>
          <a:p>
            <a:pPr algn="ctr" defTabSz="685774"/>
            <a:r>
              <a:rPr lang="en-US" sz="1107" dirty="0">
                <a:solidFill>
                  <a:srgbClr val="FFFFFF"/>
                </a:solidFill>
                <a:latin typeface="Nokia Pure Text Light" panose="020B0403020202020204" pitchFamily="34" charset="0"/>
                <a:ea typeface="Nokia Pure Text Light" panose="020B0403020202020204" pitchFamily="34" charset="0"/>
              </a:rPr>
              <a:t>Closed loop System</a:t>
            </a:r>
          </a:p>
        </p:txBody>
      </p:sp>
      <p:sp>
        <p:nvSpPr>
          <p:cNvPr id="32" name="Rounded Rectangle 177"/>
          <p:cNvSpPr/>
          <p:nvPr/>
        </p:nvSpPr>
        <p:spPr>
          <a:xfrm>
            <a:off x="544337" y="2183827"/>
            <a:ext cx="1115913" cy="287978"/>
          </a:xfrm>
          <a:prstGeom prst="roundRect">
            <a:avLst>
              <a:gd name="adj" fmla="val 0"/>
            </a:avLst>
          </a:prstGeom>
          <a:solidFill>
            <a:schemeClr val="bg2"/>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Distribution Automation</a:t>
            </a:r>
          </a:p>
        </p:txBody>
      </p:sp>
      <p:sp>
        <p:nvSpPr>
          <p:cNvPr id="34" name="Rounded Rectangle 203"/>
          <p:cNvSpPr/>
          <p:nvPr/>
        </p:nvSpPr>
        <p:spPr>
          <a:xfrm>
            <a:off x="543951" y="1473511"/>
            <a:ext cx="1115913" cy="287978"/>
          </a:xfrm>
          <a:prstGeom prst="roundRect">
            <a:avLst>
              <a:gd name="adj" fmla="val 0"/>
            </a:avLst>
          </a:prstGeom>
          <a:solidFill>
            <a:schemeClr val="bg2"/>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Telephony, video conf., LAN, network</a:t>
            </a:r>
          </a:p>
        </p:txBody>
      </p:sp>
      <p:sp>
        <p:nvSpPr>
          <p:cNvPr id="35" name="Rounded Rectangle 177"/>
          <p:cNvSpPr/>
          <p:nvPr/>
        </p:nvSpPr>
        <p:spPr>
          <a:xfrm>
            <a:off x="7448184" y="2794114"/>
            <a:ext cx="1115913" cy="287978"/>
          </a:xfrm>
          <a:prstGeom prst="roundRect">
            <a:avLst>
              <a:gd name="adj" fmla="val 0"/>
            </a:avLst>
          </a:prstGeom>
          <a:solidFill>
            <a:schemeClr val="bg1">
              <a:lumMod val="65000"/>
            </a:schemeClr>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Asset management </a:t>
            </a:r>
            <a:r>
              <a:rPr lang="en-US" sz="600" kern="0" dirty="0">
                <a:solidFill>
                  <a:srgbClr val="FFFFFF"/>
                </a:solidFill>
                <a:latin typeface="Nokia Pure Text Light"/>
                <a:ea typeface="Nokia Pure Text" panose="020B0604020202020204" charset="0"/>
                <a:cs typeface="Nokia Pure Text" panose="020B0604020202020204" charset="0"/>
              </a:rPr>
              <a:t>(Sensors, devices, Grid)</a:t>
            </a:r>
            <a:endParaRPr lang="en-US" sz="800" kern="0" dirty="0">
              <a:solidFill>
                <a:srgbClr val="FFFFFF"/>
              </a:solidFill>
              <a:latin typeface="Nokia Pure Text Light"/>
              <a:ea typeface="Nokia Pure Text" panose="020B0604020202020204" charset="0"/>
              <a:cs typeface="Nokia Pure Text" panose="020B0604020202020204" charset="0"/>
            </a:endParaRPr>
          </a:p>
        </p:txBody>
      </p:sp>
      <p:sp>
        <p:nvSpPr>
          <p:cNvPr id="37" name="Rounded Rectangle 203"/>
          <p:cNvSpPr/>
          <p:nvPr/>
        </p:nvSpPr>
        <p:spPr>
          <a:xfrm>
            <a:off x="7448184" y="3154147"/>
            <a:ext cx="1115913" cy="287978"/>
          </a:xfrm>
          <a:prstGeom prst="roundRect">
            <a:avLst>
              <a:gd name="adj" fmla="val 0"/>
            </a:avLst>
          </a:prstGeom>
          <a:solidFill>
            <a:schemeClr val="bg1">
              <a:lumMod val="65000"/>
            </a:schemeClr>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Data and Telemetry</a:t>
            </a:r>
          </a:p>
        </p:txBody>
      </p:sp>
      <p:sp>
        <p:nvSpPr>
          <p:cNvPr id="38" name="Rounded Rectangle 176"/>
          <p:cNvSpPr/>
          <p:nvPr/>
        </p:nvSpPr>
        <p:spPr>
          <a:xfrm>
            <a:off x="552148" y="2538986"/>
            <a:ext cx="1115913" cy="287978"/>
          </a:xfrm>
          <a:prstGeom prst="roundRect">
            <a:avLst>
              <a:gd name="adj" fmla="val 0"/>
            </a:avLst>
          </a:prstGeom>
          <a:solidFill>
            <a:schemeClr val="bg2"/>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SCADA &amp; System Protection</a:t>
            </a:r>
          </a:p>
        </p:txBody>
      </p:sp>
      <p:sp>
        <p:nvSpPr>
          <p:cNvPr id="39" name="Rounded Rectangle 178"/>
          <p:cNvSpPr/>
          <p:nvPr/>
        </p:nvSpPr>
        <p:spPr>
          <a:xfrm>
            <a:off x="551098" y="2894144"/>
            <a:ext cx="1115913" cy="287978"/>
          </a:xfrm>
          <a:prstGeom prst="roundRect">
            <a:avLst>
              <a:gd name="adj" fmla="val 0"/>
            </a:avLst>
          </a:prstGeom>
          <a:solidFill>
            <a:schemeClr val="bg2"/>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Video analytics system</a:t>
            </a:r>
          </a:p>
        </p:txBody>
      </p:sp>
      <p:sp>
        <p:nvSpPr>
          <p:cNvPr id="40" name="Rounded Rectangle 183"/>
          <p:cNvSpPr/>
          <p:nvPr/>
        </p:nvSpPr>
        <p:spPr>
          <a:xfrm>
            <a:off x="544744" y="3249302"/>
            <a:ext cx="1115913" cy="287978"/>
          </a:xfrm>
          <a:prstGeom prst="roundRect">
            <a:avLst>
              <a:gd name="adj" fmla="val 0"/>
            </a:avLst>
          </a:prstGeom>
          <a:solidFill>
            <a:schemeClr val="bg2"/>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Energy Management Systems (DMS, TMS)</a:t>
            </a:r>
          </a:p>
        </p:txBody>
      </p:sp>
      <p:sp>
        <p:nvSpPr>
          <p:cNvPr id="44" name="Rounded Rectangle 203"/>
          <p:cNvSpPr/>
          <p:nvPr/>
        </p:nvSpPr>
        <p:spPr>
          <a:xfrm>
            <a:off x="7448184" y="3514178"/>
            <a:ext cx="1115913" cy="287978"/>
          </a:xfrm>
          <a:prstGeom prst="roundRect">
            <a:avLst>
              <a:gd name="adj" fmla="val 0"/>
            </a:avLst>
          </a:prstGeom>
          <a:solidFill>
            <a:schemeClr val="bg1">
              <a:lumMod val="65000"/>
            </a:schemeClr>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r>
              <a:rPr lang="en-US" sz="800" kern="0" dirty="0">
                <a:solidFill>
                  <a:srgbClr val="FFFFFF"/>
                </a:solidFill>
                <a:latin typeface="Nokia Pure Text Light"/>
                <a:ea typeface="Nokia Pure Text" panose="020B0604020202020204" charset="0"/>
                <a:cs typeface="Nokia Pure Text" panose="020B0604020202020204" charset="0"/>
              </a:rPr>
              <a:t>Operational Dashboards</a:t>
            </a:r>
          </a:p>
        </p:txBody>
      </p:sp>
      <p:sp>
        <p:nvSpPr>
          <p:cNvPr id="45" name="Rounded Rectangle 203"/>
          <p:cNvSpPr/>
          <p:nvPr/>
        </p:nvSpPr>
        <p:spPr>
          <a:xfrm>
            <a:off x="7448184" y="3874211"/>
            <a:ext cx="1115913" cy="287978"/>
          </a:xfrm>
          <a:prstGeom prst="roundRect">
            <a:avLst>
              <a:gd name="adj" fmla="val 0"/>
            </a:avLst>
          </a:prstGeom>
          <a:solidFill>
            <a:schemeClr val="bg1">
              <a:lumMod val="65000"/>
            </a:schemeClr>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Regulatory &amp; Standards</a:t>
            </a:r>
          </a:p>
        </p:txBody>
      </p:sp>
      <p:sp>
        <p:nvSpPr>
          <p:cNvPr id="50" name="Rounded Rectangle 203"/>
          <p:cNvSpPr/>
          <p:nvPr/>
        </p:nvSpPr>
        <p:spPr>
          <a:xfrm>
            <a:off x="7448184" y="4234240"/>
            <a:ext cx="1115913" cy="287978"/>
          </a:xfrm>
          <a:prstGeom prst="roundRect">
            <a:avLst>
              <a:gd name="adj" fmla="val 0"/>
            </a:avLst>
          </a:prstGeom>
          <a:solidFill>
            <a:schemeClr val="bg1">
              <a:lumMod val="65000"/>
            </a:schemeClr>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fr-FR" sz="800" dirty="0">
                <a:solidFill>
                  <a:srgbClr val="FFFFFF"/>
                </a:solidFill>
                <a:latin typeface="Nokia Pure Text Light"/>
              </a:rPr>
              <a:t>Positioning  Location, AVL, GIS</a:t>
            </a:r>
          </a:p>
        </p:txBody>
      </p:sp>
      <p:sp>
        <p:nvSpPr>
          <p:cNvPr id="53" name="Rounded Rectangle 183"/>
          <p:cNvSpPr/>
          <p:nvPr/>
        </p:nvSpPr>
        <p:spPr>
          <a:xfrm>
            <a:off x="551977" y="3604461"/>
            <a:ext cx="1115913" cy="287978"/>
          </a:xfrm>
          <a:prstGeom prst="roundRect">
            <a:avLst>
              <a:gd name="adj" fmla="val 0"/>
            </a:avLst>
          </a:prstGeom>
          <a:solidFill>
            <a:schemeClr val="bg2"/>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dirty="0">
                <a:solidFill>
                  <a:srgbClr val="FFFFFF"/>
                </a:solidFill>
                <a:latin typeface="Nokia Pure Text Light"/>
                <a:ea typeface="Nokia Pure Text Light" panose="020B0403020202020204" pitchFamily="34" charset="0"/>
              </a:rPr>
              <a:t>Emergency alert</a:t>
            </a:r>
            <a:endParaRPr lang="en-US" sz="800" kern="0" dirty="0">
              <a:solidFill>
                <a:srgbClr val="FFFFFF"/>
              </a:solidFill>
              <a:latin typeface="Nokia Pure Text Light"/>
              <a:ea typeface="Nokia Pure Text" panose="020B0604020202020204" charset="0"/>
              <a:cs typeface="Nokia Pure Text" panose="020B0604020202020204" charset="0"/>
            </a:endParaRPr>
          </a:p>
        </p:txBody>
      </p:sp>
      <p:sp>
        <p:nvSpPr>
          <p:cNvPr id="54" name="Rounded Rectangle 183"/>
          <p:cNvSpPr/>
          <p:nvPr/>
        </p:nvSpPr>
        <p:spPr>
          <a:xfrm>
            <a:off x="551977" y="3959619"/>
            <a:ext cx="1115913" cy="287978"/>
          </a:xfrm>
          <a:prstGeom prst="roundRect">
            <a:avLst>
              <a:gd name="adj" fmla="val 0"/>
            </a:avLst>
          </a:prstGeom>
          <a:solidFill>
            <a:schemeClr val="bg2"/>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r>
              <a:rPr lang="en-US" sz="800" kern="0" dirty="0">
                <a:solidFill>
                  <a:srgbClr val="FFFFFF"/>
                </a:solidFill>
                <a:latin typeface="Nokia Pure Text Light"/>
                <a:ea typeface="Nokia Pure Text" panose="020B0604020202020204" charset="0"/>
                <a:cs typeface="Nokia Pure Text" panose="020B0604020202020204" charset="0"/>
              </a:rPr>
              <a:t>Control &amp; Data centers</a:t>
            </a:r>
          </a:p>
        </p:txBody>
      </p:sp>
      <p:sp>
        <p:nvSpPr>
          <p:cNvPr id="55" name="Rounded Rectangle 183"/>
          <p:cNvSpPr/>
          <p:nvPr/>
        </p:nvSpPr>
        <p:spPr>
          <a:xfrm>
            <a:off x="543951" y="4314780"/>
            <a:ext cx="1115913" cy="287978"/>
          </a:xfrm>
          <a:prstGeom prst="roundRect">
            <a:avLst>
              <a:gd name="adj" fmla="val 0"/>
            </a:avLst>
          </a:prstGeom>
          <a:solidFill>
            <a:schemeClr val="bg2"/>
          </a:solidFill>
          <a:ln w="9525" cap="flat" cmpd="sng" algn="ctr">
            <a:noFill/>
            <a:prstDash val="solid"/>
          </a:ln>
          <a:effectLst>
            <a:outerShdw blurRad="40000" dist="20000" dir="5400000" rotWithShape="0">
              <a:srgbClr val="000000">
                <a:alpha val="38000"/>
              </a:srgbClr>
            </a:outerShdw>
          </a:effectLst>
        </p:spPr>
        <p:txBody>
          <a:bodyPr lIns="82279" tIns="41140" rIns="82279" bIns="41140" rtlCol="0" anchor="ctr"/>
          <a:lstStyle/>
          <a:p>
            <a:pPr algn="ctr" defTabSz="822798">
              <a:defRPr/>
            </a:pPr>
            <a:r>
              <a:rPr lang="en-US" sz="800" kern="0" dirty="0">
                <a:solidFill>
                  <a:srgbClr val="FFFFFF"/>
                </a:solidFill>
                <a:latin typeface="Nokia Pure Text Light"/>
                <a:ea typeface="Nokia Pure Text" panose="020B0604020202020204" charset="0"/>
                <a:cs typeface="Nokia Pure Text" panose="020B0604020202020204" charset="0"/>
              </a:rPr>
              <a:t>Access Control</a:t>
            </a:r>
          </a:p>
        </p:txBody>
      </p:sp>
      <p:sp>
        <p:nvSpPr>
          <p:cNvPr id="42" name="Freihandform: Form 354">
            <a:extLst>
              <a:ext uri="{FF2B5EF4-FFF2-40B4-BE49-F238E27FC236}">
                <a16:creationId xmlns:a16="http://schemas.microsoft.com/office/drawing/2014/main" id="{6576FC8C-D8CD-4782-AA95-FAD366EB2FA8}"/>
              </a:ext>
            </a:extLst>
          </p:cNvPr>
          <p:cNvSpPr/>
          <p:nvPr/>
        </p:nvSpPr>
        <p:spPr>
          <a:xfrm>
            <a:off x="5331717" y="3269823"/>
            <a:ext cx="609902" cy="431400"/>
          </a:xfrm>
          <a:custGeom>
            <a:avLst/>
            <a:gdLst>
              <a:gd name="connsiteX0" fmla="*/ 1153851 w 2346325"/>
              <a:gd name="connsiteY0" fmla="*/ 0 h 1465659"/>
              <a:gd name="connsiteX1" fmla="*/ 1835050 w 2346325"/>
              <a:gd name="connsiteY1" fmla="*/ 555193 h 1465659"/>
              <a:gd name="connsiteX2" fmla="*/ 1839334 w 2346325"/>
              <a:gd name="connsiteY2" fmla="*/ 597692 h 1465659"/>
              <a:gd name="connsiteX3" fmla="*/ 1908838 w 2346325"/>
              <a:gd name="connsiteY3" fmla="*/ 590685 h 1465659"/>
              <a:gd name="connsiteX4" fmla="*/ 2346325 w 2346325"/>
              <a:gd name="connsiteY4" fmla="*/ 1028172 h 1465659"/>
              <a:gd name="connsiteX5" fmla="*/ 1997007 w 2346325"/>
              <a:gd name="connsiteY5" fmla="*/ 1456771 h 1465659"/>
              <a:gd name="connsiteX6" fmla="*/ 1927066 w 2346325"/>
              <a:gd name="connsiteY6" fmla="*/ 1463822 h 1465659"/>
              <a:gd name="connsiteX7" fmla="*/ 1917964 w 2346325"/>
              <a:gd name="connsiteY7" fmla="*/ 1465659 h 1465659"/>
              <a:gd name="connsiteX8" fmla="*/ 1908838 w 2346325"/>
              <a:gd name="connsiteY8" fmla="*/ 1465659 h 1465659"/>
              <a:gd name="connsiteX9" fmla="*/ 501650 w 2346325"/>
              <a:gd name="connsiteY9" fmla="*/ 1465659 h 1465659"/>
              <a:gd name="connsiteX10" fmla="*/ 484987 w 2346325"/>
              <a:gd name="connsiteY10" fmla="*/ 1465659 h 1465659"/>
              <a:gd name="connsiteX11" fmla="*/ 468369 w 2346325"/>
              <a:gd name="connsiteY11" fmla="*/ 1462304 h 1465659"/>
              <a:gd name="connsiteX12" fmla="*/ 400550 w 2346325"/>
              <a:gd name="connsiteY12" fmla="*/ 1455468 h 1465659"/>
              <a:gd name="connsiteX13" fmla="*/ 0 w 2346325"/>
              <a:gd name="connsiteY13" fmla="*/ 964009 h 1465659"/>
              <a:gd name="connsiteX14" fmla="*/ 400550 w 2346325"/>
              <a:gd name="connsiteY14" fmla="*/ 472551 h 1465659"/>
              <a:gd name="connsiteX15" fmla="*/ 501464 w 2346325"/>
              <a:gd name="connsiteY15" fmla="*/ 462378 h 1465659"/>
              <a:gd name="connsiteX16" fmla="*/ 513168 w 2346325"/>
              <a:gd name="connsiteY16" fmla="*/ 424673 h 1465659"/>
              <a:gd name="connsiteX17" fmla="*/ 1153851 w 2346325"/>
              <a:gd name="connsiteY17" fmla="*/ 0 h 146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46325" h="1465659">
                <a:moveTo>
                  <a:pt x="1153851" y="0"/>
                </a:moveTo>
                <a:cubicBezTo>
                  <a:pt x="1489866" y="0"/>
                  <a:pt x="1770213" y="238345"/>
                  <a:pt x="1835050" y="555193"/>
                </a:cubicBezTo>
                <a:lnTo>
                  <a:pt x="1839334" y="597692"/>
                </a:lnTo>
                <a:lnTo>
                  <a:pt x="1908838" y="590685"/>
                </a:lnTo>
                <a:cubicBezTo>
                  <a:pt x="2150455" y="590685"/>
                  <a:pt x="2346325" y="786555"/>
                  <a:pt x="2346325" y="1028172"/>
                </a:cubicBezTo>
                <a:cubicBezTo>
                  <a:pt x="2346325" y="1239587"/>
                  <a:pt x="2196362" y="1415977"/>
                  <a:pt x="1997007" y="1456771"/>
                </a:cubicBezTo>
                <a:lnTo>
                  <a:pt x="1927066" y="1463822"/>
                </a:lnTo>
                <a:lnTo>
                  <a:pt x="1917964" y="1465659"/>
                </a:lnTo>
                <a:lnTo>
                  <a:pt x="1908838" y="1465659"/>
                </a:lnTo>
                <a:lnTo>
                  <a:pt x="501650" y="1465659"/>
                </a:lnTo>
                <a:lnTo>
                  <a:pt x="484987" y="1465659"/>
                </a:lnTo>
                <a:lnTo>
                  <a:pt x="468369" y="1462304"/>
                </a:lnTo>
                <a:lnTo>
                  <a:pt x="400550" y="1455468"/>
                </a:lnTo>
                <a:cubicBezTo>
                  <a:pt x="171957" y="1408691"/>
                  <a:pt x="0" y="1206431"/>
                  <a:pt x="0" y="964009"/>
                </a:cubicBezTo>
                <a:cubicBezTo>
                  <a:pt x="0" y="721587"/>
                  <a:pt x="171957" y="519328"/>
                  <a:pt x="400550" y="472551"/>
                </a:cubicBezTo>
                <a:lnTo>
                  <a:pt x="501464" y="462378"/>
                </a:lnTo>
                <a:lnTo>
                  <a:pt x="513168" y="424673"/>
                </a:lnTo>
                <a:cubicBezTo>
                  <a:pt x="618725" y="175111"/>
                  <a:pt x="865839" y="0"/>
                  <a:pt x="1153851" y="0"/>
                </a:cubicBezTo>
                <a:close/>
              </a:path>
            </a:pathLst>
          </a:custGeom>
          <a:solidFill>
            <a:schemeClr val="accent3">
              <a:lumMod val="40000"/>
              <a:lumOff val="60000"/>
            </a:schemeClr>
          </a:solidFill>
          <a:ln w="9525">
            <a:solidFill>
              <a:schemeClr val="tx2"/>
            </a:solidFill>
            <a:prstDash val="soli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1994" tIns="71994" rIns="71994" bIns="71994" numCol="1" spcCol="0" rtlCol="0" fromWordArt="0" anchor="t" anchorCtr="0" forceAA="0" compatLnSpc="1">
            <a:prstTxWarp prst="textNoShape">
              <a:avLst/>
            </a:prstTxWarp>
            <a:noAutofit/>
          </a:bodyPr>
          <a:lstStyle/>
          <a:p>
            <a:pPr algn="ctr"/>
            <a:r>
              <a:rPr lang="en-US" sz="805" dirty="0">
                <a:solidFill>
                  <a:srgbClr val="070D1D"/>
                </a:solidFill>
              </a:rPr>
              <a:t>Smart Network Fabric</a:t>
            </a:r>
          </a:p>
        </p:txBody>
      </p:sp>
      <p:sp>
        <p:nvSpPr>
          <p:cNvPr id="43" name="Freihandform: Form 338">
            <a:extLst>
              <a:ext uri="{FF2B5EF4-FFF2-40B4-BE49-F238E27FC236}">
                <a16:creationId xmlns:a16="http://schemas.microsoft.com/office/drawing/2014/main" id="{66339220-E1B5-4A77-8BF7-2ED555986308}"/>
              </a:ext>
            </a:extLst>
          </p:cNvPr>
          <p:cNvSpPr/>
          <p:nvPr/>
        </p:nvSpPr>
        <p:spPr>
          <a:xfrm>
            <a:off x="2847144" y="3315347"/>
            <a:ext cx="516508" cy="353726"/>
          </a:xfrm>
          <a:custGeom>
            <a:avLst/>
            <a:gdLst>
              <a:gd name="connsiteX0" fmla="*/ 1153851 w 2346325"/>
              <a:gd name="connsiteY0" fmla="*/ 0 h 1465659"/>
              <a:gd name="connsiteX1" fmla="*/ 1835050 w 2346325"/>
              <a:gd name="connsiteY1" fmla="*/ 555193 h 1465659"/>
              <a:gd name="connsiteX2" fmla="*/ 1839334 w 2346325"/>
              <a:gd name="connsiteY2" fmla="*/ 597692 h 1465659"/>
              <a:gd name="connsiteX3" fmla="*/ 1908838 w 2346325"/>
              <a:gd name="connsiteY3" fmla="*/ 590685 h 1465659"/>
              <a:gd name="connsiteX4" fmla="*/ 2346325 w 2346325"/>
              <a:gd name="connsiteY4" fmla="*/ 1028172 h 1465659"/>
              <a:gd name="connsiteX5" fmla="*/ 1997007 w 2346325"/>
              <a:gd name="connsiteY5" fmla="*/ 1456771 h 1465659"/>
              <a:gd name="connsiteX6" fmla="*/ 1927066 w 2346325"/>
              <a:gd name="connsiteY6" fmla="*/ 1463822 h 1465659"/>
              <a:gd name="connsiteX7" fmla="*/ 1917964 w 2346325"/>
              <a:gd name="connsiteY7" fmla="*/ 1465659 h 1465659"/>
              <a:gd name="connsiteX8" fmla="*/ 1908838 w 2346325"/>
              <a:gd name="connsiteY8" fmla="*/ 1465659 h 1465659"/>
              <a:gd name="connsiteX9" fmla="*/ 501650 w 2346325"/>
              <a:gd name="connsiteY9" fmla="*/ 1465659 h 1465659"/>
              <a:gd name="connsiteX10" fmla="*/ 484987 w 2346325"/>
              <a:gd name="connsiteY10" fmla="*/ 1465659 h 1465659"/>
              <a:gd name="connsiteX11" fmla="*/ 468369 w 2346325"/>
              <a:gd name="connsiteY11" fmla="*/ 1462304 h 1465659"/>
              <a:gd name="connsiteX12" fmla="*/ 400550 w 2346325"/>
              <a:gd name="connsiteY12" fmla="*/ 1455468 h 1465659"/>
              <a:gd name="connsiteX13" fmla="*/ 0 w 2346325"/>
              <a:gd name="connsiteY13" fmla="*/ 964009 h 1465659"/>
              <a:gd name="connsiteX14" fmla="*/ 400550 w 2346325"/>
              <a:gd name="connsiteY14" fmla="*/ 472551 h 1465659"/>
              <a:gd name="connsiteX15" fmla="*/ 501464 w 2346325"/>
              <a:gd name="connsiteY15" fmla="*/ 462378 h 1465659"/>
              <a:gd name="connsiteX16" fmla="*/ 513168 w 2346325"/>
              <a:gd name="connsiteY16" fmla="*/ 424673 h 1465659"/>
              <a:gd name="connsiteX17" fmla="*/ 1153851 w 2346325"/>
              <a:gd name="connsiteY17" fmla="*/ 0 h 146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46325" h="1465659">
                <a:moveTo>
                  <a:pt x="1153851" y="0"/>
                </a:moveTo>
                <a:cubicBezTo>
                  <a:pt x="1489866" y="0"/>
                  <a:pt x="1770213" y="238345"/>
                  <a:pt x="1835050" y="555193"/>
                </a:cubicBezTo>
                <a:lnTo>
                  <a:pt x="1839334" y="597692"/>
                </a:lnTo>
                <a:lnTo>
                  <a:pt x="1908838" y="590685"/>
                </a:lnTo>
                <a:cubicBezTo>
                  <a:pt x="2150455" y="590685"/>
                  <a:pt x="2346325" y="786555"/>
                  <a:pt x="2346325" y="1028172"/>
                </a:cubicBezTo>
                <a:cubicBezTo>
                  <a:pt x="2346325" y="1239587"/>
                  <a:pt x="2196362" y="1415977"/>
                  <a:pt x="1997007" y="1456771"/>
                </a:cubicBezTo>
                <a:lnTo>
                  <a:pt x="1927066" y="1463822"/>
                </a:lnTo>
                <a:lnTo>
                  <a:pt x="1917964" y="1465659"/>
                </a:lnTo>
                <a:lnTo>
                  <a:pt x="1908838" y="1465659"/>
                </a:lnTo>
                <a:lnTo>
                  <a:pt x="501650" y="1465659"/>
                </a:lnTo>
                <a:lnTo>
                  <a:pt x="484987" y="1465659"/>
                </a:lnTo>
                <a:lnTo>
                  <a:pt x="468369" y="1462304"/>
                </a:lnTo>
                <a:lnTo>
                  <a:pt x="400550" y="1455468"/>
                </a:lnTo>
                <a:cubicBezTo>
                  <a:pt x="171957" y="1408691"/>
                  <a:pt x="0" y="1206431"/>
                  <a:pt x="0" y="964009"/>
                </a:cubicBezTo>
                <a:cubicBezTo>
                  <a:pt x="0" y="721587"/>
                  <a:pt x="171957" y="519328"/>
                  <a:pt x="400550" y="472551"/>
                </a:cubicBezTo>
                <a:lnTo>
                  <a:pt x="501464" y="462378"/>
                </a:lnTo>
                <a:lnTo>
                  <a:pt x="513168" y="424673"/>
                </a:lnTo>
                <a:cubicBezTo>
                  <a:pt x="618725" y="175111"/>
                  <a:pt x="865839" y="0"/>
                  <a:pt x="1153851" y="0"/>
                </a:cubicBezTo>
                <a:close/>
              </a:path>
            </a:pathLst>
          </a:custGeom>
          <a:solidFill>
            <a:schemeClr val="accent3">
              <a:lumMod val="40000"/>
              <a:lumOff val="60000"/>
            </a:schemeClr>
          </a:solidFill>
          <a:ln w="9525">
            <a:solidFill>
              <a:schemeClr val="tx2"/>
            </a:solidFill>
            <a:prstDash val="soli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402" tIns="18402" rIns="18402" bIns="18402" numCol="1" spcCol="0" rtlCol="0" fromWordArt="0" anchor="b" anchorCtr="1" forceAA="0" compatLnSpc="1">
            <a:prstTxWarp prst="textNoShape">
              <a:avLst/>
            </a:prstTxWarp>
            <a:noAutofit/>
          </a:bodyPr>
          <a:lstStyle/>
          <a:p>
            <a:pPr algn="ctr" defTabSz="454337">
              <a:lnSpc>
                <a:spcPct val="85000"/>
              </a:lnSpc>
              <a:defRPr/>
            </a:pPr>
            <a:r>
              <a:rPr lang="en-US" sz="604" kern="0" dirty="0">
                <a:solidFill>
                  <a:srgbClr val="001135"/>
                </a:solidFill>
                <a:latin typeface="Nokia Pure Text Light" panose="020B0403020202020204" pitchFamily="34" charset="0"/>
                <a:ea typeface="Nokia Pure Text Light" panose="020B0403020202020204" pitchFamily="34" charset="0"/>
              </a:rPr>
              <a:t>Converged</a:t>
            </a:r>
            <a:br>
              <a:rPr lang="en-US" sz="604" kern="0" dirty="0">
                <a:solidFill>
                  <a:srgbClr val="001135"/>
                </a:solidFill>
                <a:latin typeface="Nokia Pure Text Light" panose="020B0403020202020204" pitchFamily="34" charset="0"/>
                <a:ea typeface="Nokia Pure Text Light" panose="020B0403020202020204" pitchFamily="34" charset="0"/>
              </a:rPr>
            </a:br>
            <a:r>
              <a:rPr lang="en-US" sz="604" kern="0" dirty="0">
                <a:solidFill>
                  <a:srgbClr val="001135"/>
                </a:solidFill>
                <a:latin typeface="Nokia Pure Text Light" panose="020B0403020202020204" pitchFamily="34" charset="0"/>
                <a:ea typeface="Nokia Pure Text Light" panose="020B0403020202020204" pitchFamily="34" charset="0"/>
              </a:rPr>
              <a:t>Edge</a:t>
            </a:r>
          </a:p>
        </p:txBody>
      </p:sp>
      <p:grpSp>
        <p:nvGrpSpPr>
          <p:cNvPr id="2" name="Group 1">
            <a:extLst>
              <a:ext uri="{FF2B5EF4-FFF2-40B4-BE49-F238E27FC236}">
                <a16:creationId xmlns:a16="http://schemas.microsoft.com/office/drawing/2014/main" id="{B71F6587-E0FB-4D74-9480-83781843B560}"/>
              </a:ext>
            </a:extLst>
          </p:cNvPr>
          <p:cNvGrpSpPr/>
          <p:nvPr/>
        </p:nvGrpSpPr>
        <p:grpSpPr>
          <a:xfrm>
            <a:off x="2504573" y="3389331"/>
            <a:ext cx="330390" cy="308422"/>
            <a:chOff x="2472783" y="3322300"/>
            <a:chExt cx="328351" cy="306518"/>
          </a:xfrm>
        </p:grpSpPr>
        <p:grpSp>
          <p:nvGrpSpPr>
            <p:cNvPr id="49" name="Gruppieren 321">
              <a:extLst>
                <a:ext uri="{FF2B5EF4-FFF2-40B4-BE49-F238E27FC236}">
                  <a16:creationId xmlns:a16="http://schemas.microsoft.com/office/drawing/2014/main" id="{D846309D-6DE5-4CCA-A365-9EE422BBD5A3}"/>
                </a:ext>
              </a:extLst>
            </p:cNvPr>
            <p:cNvGrpSpPr/>
            <p:nvPr/>
          </p:nvGrpSpPr>
          <p:grpSpPr>
            <a:xfrm flipH="1">
              <a:off x="2502684" y="3424544"/>
              <a:ext cx="49185" cy="102029"/>
              <a:chOff x="7709438" y="3226051"/>
              <a:chExt cx="478681" cy="1339760"/>
            </a:xfrm>
            <a:noFill/>
          </p:grpSpPr>
          <p:sp>
            <p:nvSpPr>
              <p:cNvPr id="68" name="Teilkreis 4">
                <a:extLst>
                  <a:ext uri="{FF2B5EF4-FFF2-40B4-BE49-F238E27FC236}">
                    <a16:creationId xmlns:a16="http://schemas.microsoft.com/office/drawing/2014/main" id="{62C10F74-88CA-44EE-AC75-28F62F82F361}"/>
                  </a:ext>
                </a:extLst>
              </p:cNvPr>
              <p:cNvSpPr/>
              <p:nvPr/>
            </p:nvSpPr>
            <p:spPr>
              <a:xfrm>
                <a:off x="7983816" y="3226051"/>
                <a:ext cx="204303" cy="1339760"/>
              </a:xfrm>
              <a:custGeom>
                <a:avLst/>
                <a:gdLst>
                  <a:gd name="connsiteX0" fmla="*/ 2220132 w 2424435"/>
                  <a:gd name="connsiteY0" fmla="*/ 538734 h 2424435"/>
                  <a:gd name="connsiteX1" fmla="*/ 2224911 w 2424435"/>
                  <a:gd name="connsiteY1" fmla="*/ 1878494 h 2424435"/>
                  <a:gd name="connsiteX2" fmla="*/ 1212218 w 2424435"/>
                  <a:gd name="connsiteY2" fmla="*/ 1212218 h 2424435"/>
                  <a:gd name="connsiteX3" fmla="*/ 2220132 w 2424435"/>
                  <a:gd name="connsiteY3" fmla="*/ 538734 h 2424435"/>
                  <a:gd name="connsiteX0" fmla="*/ 1007914 w 1212217"/>
                  <a:gd name="connsiteY0" fmla="*/ 0 h 1339760"/>
                  <a:gd name="connsiteX1" fmla="*/ 1012693 w 1212217"/>
                  <a:gd name="connsiteY1" fmla="*/ 1339760 h 1339760"/>
                  <a:gd name="connsiteX2" fmla="*/ 0 w 1212217"/>
                  <a:gd name="connsiteY2" fmla="*/ 673484 h 1339760"/>
                  <a:gd name="connsiteX3" fmla="*/ 367873 w 1212217"/>
                  <a:gd name="connsiteY3" fmla="*/ 145799 h 1339760"/>
                  <a:gd name="connsiteX4" fmla="*/ 1007914 w 1212217"/>
                  <a:gd name="connsiteY4" fmla="*/ 0 h 1339760"/>
                  <a:gd name="connsiteX0" fmla="*/ 276433 w 1120777"/>
                  <a:gd name="connsiteY0" fmla="*/ 145799 h 1339760"/>
                  <a:gd name="connsiteX1" fmla="*/ 916474 w 1120777"/>
                  <a:gd name="connsiteY1" fmla="*/ 0 h 1339760"/>
                  <a:gd name="connsiteX2" fmla="*/ 921253 w 1120777"/>
                  <a:gd name="connsiteY2" fmla="*/ 1339760 h 1339760"/>
                  <a:gd name="connsiteX3" fmla="*/ 0 w 1120777"/>
                  <a:gd name="connsiteY3" fmla="*/ 764924 h 1339760"/>
                  <a:gd name="connsiteX0" fmla="*/ 916474 w 1120777"/>
                  <a:gd name="connsiteY0" fmla="*/ 0 h 1339760"/>
                  <a:gd name="connsiteX1" fmla="*/ 921253 w 1120777"/>
                  <a:gd name="connsiteY1" fmla="*/ 1339760 h 1339760"/>
                  <a:gd name="connsiteX2" fmla="*/ 0 w 1120777"/>
                  <a:gd name="connsiteY2" fmla="*/ 764924 h 1339760"/>
                  <a:gd name="connsiteX0" fmla="*/ 0 w 204303"/>
                  <a:gd name="connsiteY0" fmla="*/ 0 h 1339760"/>
                  <a:gd name="connsiteX1" fmla="*/ 4779 w 204303"/>
                  <a:gd name="connsiteY1" fmla="*/ 1339760 h 1339760"/>
                </a:gdLst>
                <a:ahLst/>
                <a:cxnLst>
                  <a:cxn ang="0">
                    <a:pos x="connsiteX0" y="connsiteY0"/>
                  </a:cxn>
                  <a:cxn ang="0">
                    <a:pos x="connsiteX1" y="connsiteY1"/>
                  </a:cxn>
                </a:cxnLst>
                <a:rect l="l" t="t" r="r" b="b"/>
                <a:pathLst>
                  <a:path w="204303" h="1339760">
                    <a:moveTo>
                      <a:pt x="0" y="0"/>
                    </a:moveTo>
                    <a:cubicBezTo>
                      <a:pt x="270656" y="405056"/>
                      <a:pt x="272539" y="932784"/>
                      <a:pt x="4779" y="1339760"/>
                    </a:cubicBezTo>
                  </a:path>
                </a:pathLst>
              </a:custGeom>
              <a:grp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4" tIns="71994" rIns="71994" bIns="71994" numCol="1" spcCol="0" rtlCol="0" fromWordArt="0" anchor="t" anchorCtr="0" forceAA="0" compatLnSpc="1">
                <a:prstTxWarp prst="textNoShape">
                  <a:avLst/>
                </a:prstTxWarp>
                <a:noAutofit/>
              </a:bodyPr>
              <a:lstStyle/>
              <a:p>
                <a:pPr algn="l"/>
                <a:endParaRPr lang="en-US" sz="1200" dirty="0">
                  <a:solidFill>
                    <a:schemeClr val="bg1"/>
                  </a:solidFill>
                  <a:latin typeface="Nokia Pure Text Light" panose="020B0403020202020204" pitchFamily="34" charset="0"/>
                  <a:ea typeface="Nokia Pure Text Light" panose="020B0403020202020204" pitchFamily="34" charset="0"/>
                </a:endParaRPr>
              </a:p>
            </p:txBody>
          </p:sp>
          <p:sp>
            <p:nvSpPr>
              <p:cNvPr id="69" name="Teilkreis 6">
                <a:extLst>
                  <a:ext uri="{FF2B5EF4-FFF2-40B4-BE49-F238E27FC236}">
                    <a16:creationId xmlns:a16="http://schemas.microsoft.com/office/drawing/2014/main" id="{6370E37B-A72B-4278-867B-EAAB20570CAB}"/>
                  </a:ext>
                </a:extLst>
              </p:cNvPr>
              <p:cNvSpPr/>
              <p:nvPr/>
            </p:nvSpPr>
            <p:spPr>
              <a:xfrm>
                <a:off x="7838355" y="3323247"/>
                <a:ext cx="174818" cy="1146407"/>
              </a:xfrm>
              <a:custGeom>
                <a:avLst/>
                <a:gdLst>
                  <a:gd name="connsiteX0" fmla="*/ 1899725 w 2074544"/>
                  <a:gd name="connsiteY0" fmla="*/ 460984 h 2074542"/>
                  <a:gd name="connsiteX1" fmla="*/ 1903814 w 2074544"/>
                  <a:gd name="connsiteY1" fmla="*/ 1607391 h 2074542"/>
                  <a:gd name="connsiteX2" fmla="*/ 1037272 w 2074544"/>
                  <a:gd name="connsiteY2" fmla="*/ 1037271 h 2074542"/>
                  <a:gd name="connsiteX3" fmla="*/ 1899725 w 2074544"/>
                  <a:gd name="connsiteY3" fmla="*/ 460984 h 2074542"/>
                  <a:gd name="connsiteX0" fmla="*/ 862453 w 1037271"/>
                  <a:gd name="connsiteY0" fmla="*/ 0 h 1146407"/>
                  <a:gd name="connsiteX1" fmla="*/ 866542 w 1037271"/>
                  <a:gd name="connsiteY1" fmla="*/ 1146407 h 1146407"/>
                  <a:gd name="connsiteX2" fmla="*/ 0 w 1037271"/>
                  <a:gd name="connsiteY2" fmla="*/ 576287 h 1146407"/>
                  <a:gd name="connsiteX3" fmla="*/ 358348 w 1037271"/>
                  <a:gd name="connsiteY3" fmla="*/ 77177 h 1146407"/>
                  <a:gd name="connsiteX4" fmla="*/ 862453 w 1037271"/>
                  <a:gd name="connsiteY4" fmla="*/ 0 h 1146407"/>
                  <a:gd name="connsiteX0" fmla="*/ 266908 w 945831"/>
                  <a:gd name="connsiteY0" fmla="*/ 77177 h 1146407"/>
                  <a:gd name="connsiteX1" fmla="*/ 771013 w 945831"/>
                  <a:gd name="connsiteY1" fmla="*/ 0 h 1146407"/>
                  <a:gd name="connsiteX2" fmla="*/ 775102 w 945831"/>
                  <a:gd name="connsiteY2" fmla="*/ 1146407 h 1146407"/>
                  <a:gd name="connsiteX3" fmla="*/ 0 w 945831"/>
                  <a:gd name="connsiteY3" fmla="*/ 667727 h 1146407"/>
                  <a:gd name="connsiteX0" fmla="*/ 771013 w 945831"/>
                  <a:gd name="connsiteY0" fmla="*/ 0 h 1146407"/>
                  <a:gd name="connsiteX1" fmla="*/ 775102 w 945831"/>
                  <a:gd name="connsiteY1" fmla="*/ 1146407 h 1146407"/>
                  <a:gd name="connsiteX2" fmla="*/ 0 w 945831"/>
                  <a:gd name="connsiteY2" fmla="*/ 667727 h 1146407"/>
                  <a:gd name="connsiteX0" fmla="*/ 0 w 174818"/>
                  <a:gd name="connsiteY0" fmla="*/ 0 h 1146407"/>
                  <a:gd name="connsiteX1" fmla="*/ 4089 w 174818"/>
                  <a:gd name="connsiteY1" fmla="*/ 1146407 h 1146407"/>
                </a:gdLst>
                <a:ahLst/>
                <a:cxnLst>
                  <a:cxn ang="0">
                    <a:pos x="connsiteX0" y="connsiteY0"/>
                  </a:cxn>
                  <a:cxn ang="0">
                    <a:pos x="connsiteX1" y="connsiteY1"/>
                  </a:cxn>
                </a:cxnLst>
                <a:rect l="l" t="t" r="r" b="b"/>
                <a:pathLst>
                  <a:path w="174818" h="1146407">
                    <a:moveTo>
                      <a:pt x="0" y="0"/>
                    </a:moveTo>
                    <a:cubicBezTo>
                      <a:pt x="231596" y="346599"/>
                      <a:pt x="233207" y="798165"/>
                      <a:pt x="4089" y="1146407"/>
                    </a:cubicBezTo>
                  </a:path>
                </a:pathLst>
              </a:custGeom>
              <a:grp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4" tIns="71994" rIns="71994" bIns="71994" numCol="1" spcCol="0" rtlCol="0" fromWordArt="0" anchor="t" anchorCtr="0" forceAA="0" compatLnSpc="1">
                <a:prstTxWarp prst="textNoShape">
                  <a:avLst/>
                </a:prstTxWarp>
                <a:noAutofit/>
              </a:bodyPr>
              <a:lstStyle/>
              <a:p>
                <a:pPr algn="l"/>
                <a:endParaRPr lang="en-US" sz="1200" dirty="0">
                  <a:solidFill>
                    <a:schemeClr val="bg1"/>
                  </a:solidFill>
                  <a:latin typeface="Nokia Pure Text Light" panose="020B0403020202020204" pitchFamily="34" charset="0"/>
                  <a:ea typeface="Nokia Pure Text Light" panose="020B0403020202020204" pitchFamily="34" charset="0"/>
                </a:endParaRPr>
              </a:p>
            </p:txBody>
          </p:sp>
          <p:sp>
            <p:nvSpPr>
              <p:cNvPr id="70" name="Teilkreis 7">
                <a:extLst>
                  <a:ext uri="{FF2B5EF4-FFF2-40B4-BE49-F238E27FC236}">
                    <a16:creationId xmlns:a16="http://schemas.microsoft.com/office/drawing/2014/main" id="{36C05E9B-C78B-4C7B-A8CE-65E3D340348F}"/>
                  </a:ext>
                </a:extLst>
              </p:cNvPr>
              <p:cNvSpPr/>
              <p:nvPr/>
            </p:nvSpPr>
            <p:spPr>
              <a:xfrm>
                <a:off x="7709438" y="3409390"/>
                <a:ext cx="148687" cy="975045"/>
              </a:xfrm>
              <a:custGeom>
                <a:avLst/>
                <a:gdLst>
                  <a:gd name="connsiteX0" fmla="*/ 1615759 w 1764446"/>
                  <a:gd name="connsiteY0" fmla="*/ 392077 h 1764444"/>
                  <a:gd name="connsiteX1" fmla="*/ 1619237 w 1764446"/>
                  <a:gd name="connsiteY1" fmla="*/ 1367122 h 1764444"/>
                  <a:gd name="connsiteX2" fmla="*/ 882223 w 1764446"/>
                  <a:gd name="connsiteY2" fmla="*/ 882222 h 1764444"/>
                  <a:gd name="connsiteX3" fmla="*/ 1615759 w 1764446"/>
                  <a:gd name="connsiteY3" fmla="*/ 392077 h 1764444"/>
                  <a:gd name="connsiteX0" fmla="*/ 733536 w 882223"/>
                  <a:gd name="connsiteY0" fmla="*/ 67006 h 1042051"/>
                  <a:gd name="connsiteX1" fmla="*/ 737014 w 882223"/>
                  <a:gd name="connsiteY1" fmla="*/ 1042051 h 1042051"/>
                  <a:gd name="connsiteX2" fmla="*/ 0 w 882223"/>
                  <a:gd name="connsiteY2" fmla="*/ 557151 h 1042051"/>
                  <a:gd name="connsiteX3" fmla="*/ 267861 w 882223"/>
                  <a:gd name="connsiteY3" fmla="*/ 19941 h 1042051"/>
                  <a:gd name="connsiteX4" fmla="*/ 733536 w 882223"/>
                  <a:gd name="connsiteY4" fmla="*/ 67006 h 1042051"/>
                  <a:gd name="connsiteX0" fmla="*/ 176421 w 790783"/>
                  <a:gd name="connsiteY0" fmla="*/ 19941 h 1042051"/>
                  <a:gd name="connsiteX1" fmla="*/ 642096 w 790783"/>
                  <a:gd name="connsiteY1" fmla="*/ 67006 h 1042051"/>
                  <a:gd name="connsiteX2" fmla="*/ 645574 w 790783"/>
                  <a:gd name="connsiteY2" fmla="*/ 1042051 h 1042051"/>
                  <a:gd name="connsiteX3" fmla="*/ 0 w 790783"/>
                  <a:gd name="connsiteY3" fmla="*/ 648591 h 1042051"/>
                  <a:gd name="connsiteX0" fmla="*/ 642096 w 790783"/>
                  <a:gd name="connsiteY0" fmla="*/ 0 h 975045"/>
                  <a:gd name="connsiteX1" fmla="*/ 645574 w 790783"/>
                  <a:gd name="connsiteY1" fmla="*/ 975045 h 975045"/>
                  <a:gd name="connsiteX2" fmla="*/ 0 w 790783"/>
                  <a:gd name="connsiteY2" fmla="*/ 581585 h 975045"/>
                  <a:gd name="connsiteX0" fmla="*/ 0 w 148687"/>
                  <a:gd name="connsiteY0" fmla="*/ 0 h 975045"/>
                  <a:gd name="connsiteX1" fmla="*/ 3478 w 148687"/>
                  <a:gd name="connsiteY1" fmla="*/ 975045 h 975045"/>
                </a:gdLst>
                <a:ahLst/>
                <a:cxnLst>
                  <a:cxn ang="0">
                    <a:pos x="connsiteX0" y="connsiteY0"/>
                  </a:cxn>
                  <a:cxn ang="0">
                    <a:pos x="connsiteX1" y="connsiteY1"/>
                  </a:cxn>
                </a:cxnLst>
                <a:rect l="l" t="t" r="r" b="b"/>
                <a:pathLst>
                  <a:path w="148687" h="975045">
                    <a:moveTo>
                      <a:pt x="0" y="0"/>
                    </a:moveTo>
                    <a:cubicBezTo>
                      <a:pt x="196978" y="294790"/>
                      <a:pt x="198347" y="678857"/>
                      <a:pt x="3478" y="975045"/>
                    </a:cubicBezTo>
                  </a:path>
                </a:pathLst>
              </a:custGeom>
              <a:grp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4" tIns="71994" rIns="71994" bIns="71994" numCol="1" spcCol="0" rtlCol="0" fromWordArt="0" anchor="t" anchorCtr="0" forceAA="0" compatLnSpc="1">
                <a:prstTxWarp prst="textNoShape">
                  <a:avLst/>
                </a:prstTxWarp>
                <a:noAutofit/>
              </a:bodyPr>
              <a:lstStyle/>
              <a:p>
                <a:pPr algn="l"/>
                <a:endParaRPr lang="en-US" sz="1200" dirty="0">
                  <a:solidFill>
                    <a:schemeClr val="bg1"/>
                  </a:solidFill>
                  <a:latin typeface="Nokia Pure Text Light" panose="020B0403020202020204" pitchFamily="34" charset="0"/>
                  <a:ea typeface="Nokia Pure Text Light" panose="020B0403020202020204" pitchFamily="34" charset="0"/>
                </a:endParaRPr>
              </a:p>
            </p:txBody>
          </p:sp>
        </p:grpSp>
        <p:grpSp>
          <p:nvGrpSpPr>
            <p:cNvPr id="52" name="Gruppieren 322">
              <a:extLst>
                <a:ext uri="{FF2B5EF4-FFF2-40B4-BE49-F238E27FC236}">
                  <a16:creationId xmlns:a16="http://schemas.microsoft.com/office/drawing/2014/main" id="{A11BEC0F-5281-4E5D-B44E-B32D6C40334B}"/>
                </a:ext>
              </a:extLst>
            </p:cNvPr>
            <p:cNvGrpSpPr/>
            <p:nvPr/>
          </p:nvGrpSpPr>
          <p:grpSpPr>
            <a:xfrm rot="16200000" flipH="1">
              <a:off x="2661073" y="3479504"/>
              <a:ext cx="44848" cy="112388"/>
              <a:chOff x="7709438" y="3226051"/>
              <a:chExt cx="478681" cy="1339760"/>
            </a:xfrm>
            <a:noFill/>
          </p:grpSpPr>
          <p:sp>
            <p:nvSpPr>
              <p:cNvPr id="65" name="Teilkreis 4">
                <a:extLst>
                  <a:ext uri="{FF2B5EF4-FFF2-40B4-BE49-F238E27FC236}">
                    <a16:creationId xmlns:a16="http://schemas.microsoft.com/office/drawing/2014/main" id="{B1FDF784-F31F-48D6-A33B-34075D8BC310}"/>
                  </a:ext>
                </a:extLst>
              </p:cNvPr>
              <p:cNvSpPr/>
              <p:nvPr/>
            </p:nvSpPr>
            <p:spPr>
              <a:xfrm>
                <a:off x="7983816" y="3226051"/>
                <a:ext cx="204303" cy="1339760"/>
              </a:xfrm>
              <a:custGeom>
                <a:avLst/>
                <a:gdLst>
                  <a:gd name="connsiteX0" fmla="*/ 2220132 w 2424435"/>
                  <a:gd name="connsiteY0" fmla="*/ 538734 h 2424435"/>
                  <a:gd name="connsiteX1" fmla="*/ 2224911 w 2424435"/>
                  <a:gd name="connsiteY1" fmla="*/ 1878494 h 2424435"/>
                  <a:gd name="connsiteX2" fmla="*/ 1212218 w 2424435"/>
                  <a:gd name="connsiteY2" fmla="*/ 1212218 h 2424435"/>
                  <a:gd name="connsiteX3" fmla="*/ 2220132 w 2424435"/>
                  <a:gd name="connsiteY3" fmla="*/ 538734 h 2424435"/>
                  <a:gd name="connsiteX0" fmla="*/ 1007914 w 1212217"/>
                  <a:gd name="connsiteY0" fmla="*/ 0 h 1339760"/>
                  <a:gd name="connsiteX1" fmla="*/ 1012693 w 1212217"/>
                  <a:gd name="connsiteY1" fmla="*/ 1339760 h 1339760"/>
                  <a:gd name="connsiteX2" fmla="*/ 0 w 1212217"/>
                  <a:gd name="connsiteY2" fmla="*/ 673484 h 1339760"/>
                  <a:gd name="connsiteX3" fmla="*/ 367873 w 1212217"/>
                  <a:gd name="connsiteY3" fmla="*/ 145799 h 1339760"/>
                  <a:gd name="connsiteX4" fmla="*/ 1007914 w 1212217"/>
                  <a:gd name="connsiteY4" fmla="*/ 0 h 1339760"/>
                  <a:gd name="connsiteX0" fmla="*/ 276433 w 1120777"/>
                  <a:gd name="connsiteY0" fmla="*/ 145799 h 1339760"/>
                  <a:gd name="connsiteX1" fmla="*/ 916474 w 1120777"/>
                  <a:gd name="connsiteY1" fmla="*/ 0 h 1339760"/>
                  <a:gd name="connsiteX2" fmla="*/ 921253 w 1120777"/>
                  <a:gd name="connsiteY2" fmla="*/ 1339760 h 1339760"/>
                  <a:gd name="connsiteX3" fmla="*/ 0 w 1120777"/>
                  <a:gd name="connsiteY3" fmla="*/ 764924 h 1339760"/>
                  <a:gd name="connsiteX0" fmla="*/ 916474 w 1120777"/>
                  <a:gd name="connsiteY0" fmla="*/ 0 h 1339760"/>
                  <a:gd name="connsiteX1" fmla="*/ 921253 w 1120777"/>
                  <a:gd name="connsiteY1" fmla="*/ 1339760 h 1339760"/>
                  <a:gd name="connsiteX2" fmla="*/ 0 w 1120777"/>
                  <a:gd name="connsiteY2" fmla="*/ 764924 h 1339760"/>
                  <a:gd name="connsiteX0" fmla="*/ 0 w 204303"/>
                  <a:gd name="connsiteY0" fmla="*/ 0 h 1339760"/>
                  <a:gd name="connsiteX1" fmla="*/ 4779 w 204303"/>
                  <a:gd name="connsiteY1" fmla="*/ 1339760 h 1339760"/>
                </a:gdLst>
                <a:ahLst/>
                <a:cxnLst>
                  <a:cxn ang="0">
                    <a:pos x="connsiteX0" y="connsiteY0"/>
                  </a:cxn>
                  <a:cxn ang="0">
                    <a:pos x="connsiteX1" y="connsiteY1"/>
                  </a:cxn>
                </a:cxnLst>
                <a:rect l="l" t="t" r="r" b="b"/>
                <a:pathLst>
                  <a:path w="204303" h="1339760">
                    <a:moveTo>
                      <a:pt x="0" y="0"/>
                    </a:moveTo>
                    <a:cubicBezTo>
                      <a:pt x="270656" y="405056"/>
                      <a:pt x="272539" y="932784"/>
                      <a:pt x="4779" y="1339760"/>
                    </a:cubicBezTo>
                  </a:path>
                </a:pathLst>
              </a:custGeom>
              <a:grp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4" tIns="71994" rIns="71994" bIns="71994" numCol="1" spcCol="0" rtlCol="0" fromWordArt="0" anchor="t" anchorCtr="0" forceAA="0" compatLnSpc="1">
                <a:prstTxWarp prst="textNoShape">
                  <a:avLst/>
                </a:prstTxWarp>
                <a:noAutofit/>
              </a:bodyPr>
              <a:lstStyle/>
              <a:p>
                <a:pPr algn="l"/>
                <a:endParaRPr lang="en-US" sz="1200" dirty="0">
                  <a:solidFill>
                    <a:schemeClr val="bg1"/>
                  </a:solidFill>
                  <a:latin typeface="Nokia Pure Text Light" panose="020B0403020202020204" pitchFamily="34" charset="0"/>
                  <a:ea typeface="Nokia Pure Text Light" panose="020B0403020202020204" pitchFamily="34" charset="0"/>
                </a:endParaRPr>
              </a:p>
            </p:txBody>
          </p:sp>
          <p:sp>
            <p:nvSpPr>
              <p:cNvPr id="66" name="Teilkreis 6">
                <a:extLst>
                  <a:ext uri="{FF2B5EF4-FFF2-40B4-BE49-F238E27FC236}">
                    <a16:creationId xmlns:a16="http://schemas.microsoft.com/office/drawing/2014/main" id="{06969CC1-E800-43AF-8AB9-BDE60EBC591C}"/>
                  </a:ext>
                </a:extLst>
              </p:cNvPr>
              <p:cNvSpPr/>
              <p:nvPr/>
            </p:nvSpPr>
            <p:spPr>
              <a:xfrm>
                <a:off x="7838355" y="3323247"/>
                <a:ext cx="174818" cy="1146407"/>
              </a:xfrm>
              <a:custGeom>
                <a:avLst/>
                <a:gdLst>
                  <a:gd name="connsiteX0" fmla="*/ 1899725 w 2074544"/>
                  <a:gd name="connsiteY0" fmla="*/ 460984 h 2074542"/>
                  <a:gd name="connsiteX1" fmla="*/ 1903814 w 2074544"/>
                  <a:gd name="connsiteY1" fmla="*/ 1607391 h 2074542"/>
                  <a:gd name="connsiteX2" fmla="*/ 1037272 w 2074544"/>
                  <a:gd name="connsiteY2" fmla="*/ 1037271 h 2074542"/>
                  <a:gd name="connsiteX3" fmla="*/ 1899725 w 2074544"/>
                  <a:gd name="connsiteY3" fmla="*/ 460984 h 2074542"/>
                  <a:gd name="connsiteX0" fmla="*/ 862453 w 1037271"/>
                  <a:gd name="connsiteY0" fmla="*/ 0 h 1146407"/>
                  <a:gd name="connsiteX1" fmla="*/ 866542 w 1037271"/>
                  <a:gd name="connsiteY1" fmla="*/ 1146407 h 1146407"/>
                  <a:gd name="connsiteX2" fmla="*/ 0 w 1037271"/>
                  <a:gd name="connsiteY2" fmla="*/ 576287 h 1146407"/>
                  <a:gd name="connsiteX3" fmla="*/ 358348 w 1037271"/>
                  <a:gd name="connsiteY3" fmla="*/ 77177 h 1146407"/>
                  <a:gd name="connsiteX4" fmla="*/ 862453 w 1037271"/>
                  <a:gd name="connsiteY4" fmla="*/ 0 h 1146407"/>
                  <a:gd name="connsiteX0" fmla="*/ 266908 w 945831"/>
                  <a:gd name="connsiteY0" fmla="*/ 77177 h 1146407"/>
                  <a:gd name="connsiteX1" fmla="*/ 771013 w 945831"/>
                  <a:gd name="connsiteY1" fmla="*/ 0 h 1146407"/>
                  <a:gd name="connsiteX2" fmla="*/ 775102 w 945831"/>
                  <a:gd name="connsiteY2" fmla="*/ 1146407 h 1146407"/>
                  <a:gd name="connsiteX3" fmla="*/ 0 w 945831"/>
                  <a:gd name="connsiteY3" fmla="*/ 667727 h 1146407"/>
                  <a:gd name="connsiteX0" fmla="*/ 771013 w 945831"/>
                  <a:gd name="connsiteY0" fmla="*/ 0 h 1146407"/>
                  <a:gd name="connsiteX1" fmla="*/ 775102 w 945831"/>
                  <a:gd name="connsiteY1" fmla="*/ 1146407 h 1146407"/>
                  <a:gd name="connsiteX2" fmla="*/ 0 w 945831"/>
                  <a:gd name="connsiteY2" fmla="*/ 667727 h 1146407"/>
                  <a:gd name="connsiteX0" fmla="*/ 0 w 174818"/>
                  <a:gd name="connsiteY0" fmla="*/ 0 h 1146407"/>
                  <a:gd name="connsiteX1" fmla="*/ 4089 w 174818"/>
                  <a:gd name="connsiteY1" fmla="*/ 1146407 h 1146407"/>
                </a:gdLst>
                <a:ahLst/>
                <a:cxnLst>
                  <a:cxn ang="0">
                    <a:pos x="connsiteX0" y="connsiteY0"/>
                  </a:cxn>
                  <a:cxn ang="0">
                    <a:pos x="connsiteX1" y="connsiteY1"/>
                  </a:cxn>
                </a:cxnLst>
                <a:rect l="l" t="t" r="r" b="b"/>
                <a:pathLst>
                  <a:path w="174818" h="1146407">
                    <a:moveTo>
                      <a:pt x="0" y="0"/>
                    </a:moveTo>
                    <a:cubicBezTo>
                      <a:pt x="231596" y="346599"/>
                      <a:pt x="233207" y="798165"/>
                      <a:pt x="4089" y="1146407"/>
                    </a:cubicBezTo>
                  </a:path>
                </a:pathLst>
              </a:custGeom>
              <a:grp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4" tIns="71994" rIns="71994" bIns="71994" numCol="1" spcCol="0" rtlCol="0" fromWordArt="0" anchor="t" anchorCtr="0" forceAA="0" compatLnSpc="1">
                <a:prstTxWarp prst="textNoShape">
                  <a:avLst/>
                </a:prstTxWarp>
                <a:noAutofit/>
              </a:bodyPr>
              <a:lstStyle/>
              <a:p>
                <a:pPr algn="l"/>
                <a:endParaRPr lang="en-US" sz="1200" dirty="0">
                  <a:solidFill>
                    <a:schemeClr val="bg1"/>
                  </a:solidFill>
                  <a:latin typeface="Nokia Pure Text Light" panose="020B0403020202020204" pitchFamily="34" charset="0"/>
                  <a:ea typeface="Nokia Pure Text Light" panose="020B0403020202020204" pitchFamily="34" charset="0"/>
                </a:endParaRPr>
              </a:p>
            </p:txBody>
          </p:sp>
          <p:sp>
            <p:nvSpPr>
              <p:cNvPr id="67" name="Teilkreis 7">
                <a:extLst>
                  <a:ext uri="{FF2B5EF4-FFF2-40B4-BE49-F238E27FC236}">
                    <a16:creationId xmlns:a16="http://schemas.microsoft.com/office/drawing/2014/main" id="{7A90380E-AC5D-4315-9396-7116F820DC2B}"/>
                  </a:ext>
                </a:extLst>
              </p:cNvPr>
              <p:cNvSpPr/>
              <p:nvPr/>
            </p:nvSpPr>
            <p:spPr>
              <a:xfrm>
                <a:off x="7709438" y="3409390"/>
                <a:ext cx="148687" cy="975045"/>
              </a:xfrm>
              <a:custGeom>
                <a:avLst/>
                <a:gdLst>
                  <a:gd name="connsiteX0" fmla="*/ 1615759 w 1764446"/>
                  <a:gd name="connsiteY0" fmla="*/ 392077 h 1764444"/>
                  <a:gd name="connsiteX1" fmla="*/ 1619237 w 1764446"/>
                  <a:gd name="connsiteY1" fmla="*/ 1367122 h 1764444"/>
                  <a:gd name="connsiteX2" fmla="*/ 882223 w 1764446"/>
                  <a:gd name="connsiteY2" fmla="*/ 882222 h 1764444"/>
                  <a:gd name="connsiteX3" fmla="*/ 1615759 w 1764446"/>
                  <a:gd name="connsiteY3" fmla="*/ 392077 h 1764444"/>
                  <a:gd name="connsiteX0" fmla="*/ 733536 w 882223"/>
                  <a:gd name="connsiteY0" fmla="*/ 67006 h 1042051"/>
                  <a:gd name="connsiteX1" fmla="*/ 737014 w 882223"/>
                  <a:gd name="connsiteY1" fmla="*/ 1042051 h 1042051"/>
                  <a:gd name="connsiteX2" fmla="*/ 0 w 882223"/>
                  <a:gd name="connsiteY2" fmla="*/ 557151 h 1042051"/>
                  <a:gd name="connsiteX3" fmla="*/ 267861 w 882223"/>
                  <a:gd name="connsiteY3" fmla="*/ 19941 h 1042051"/>
                  <a:gd name="connsiteX4" fmla="*/ 733536 w 882223"/>
                  <a:gd name="connsiteY4" fmla="*/ 67006 h 1042051"/>
                  <a:gd name="connsiteX0" fmla="*/ 176421 w 790783"/>
                  <a:gd name="connsiteY0" fmla="*/ 19941 h 1042051"/>
                  <a:gd name="connsiteX1" fmla="*/ 642096 w 790783"/>
                  <a:gd name="connsiteY1" fmla="*/ 67006 h 1042051"/>
                  <a:gd name="connsiteX2" fmla="*/ 645574 w 790783"/>
                  <a:gd name="connsiteY2" fmla="*/ 1042051 h 1042051"/>
                  <a:gd name="connsiteX3" fmla="*/ 0 w 790783"/>
                  <a:gd name="connsiteY3" fmla="*/ 648591 h 1042051"/>
                  <a:gd name="connsiteX0" fmla="*/ 642096 w 790783"/>
                  <a:gd name="connsiteY0" fmla="*/ 0 h 975045"/>
                  <a:gd name="connsiteX1" fmla="*/ 645574 w 790783"/>
                  <a:gd name="connsiteY1" fmla="*/ 975045 h 975045"/>
                  <a:gd name="connsiteX2" fmla="*/ 0 w 790783"/>
                  <a:gd name="connsiteY2" fmla="*/ 581585 h 975045"/>
                  <a:gd name="connsiteX0" fmla="*/ 0 w 148687"/>
                  <a:gd name="connsiteY0" fmla="*/ 0 h 975045"/>
                  <a:gd name="connsiteX1" fmla="*/ 3478 w 148687"/>
                  <a:gd name="connsiteY1" fmla="*/ 975045 h 975045"/>
                </a:gdLst>
                <a:ahLst/>
                <a:cxnLst>
                  <a:cxn ang="0">
                    <a:pos x="connsiteX0" y="connsiteY0"/>
                  </a:cxn>
                  <a:cxn ang="0">
                    <a:pos x="connsiteX1" y="connsiteY1"/>
                  </a:cxn>
                </a:cxnLst>
                <a:rect l="l" t="t" r="r" b="b"/>
                <a:pathLst>
                  <a:path w="148687" h="975045">
                    <a:moveTo>
                      <a:pt x="0" y="0"/>
                    </a:moveTo>
                    <a:cubicBezTo>
                      <a:pt x="196978" y="294790"/>
                      <a:pt x="198347" y="678857"/>
                      <a:pt x="3478" y="975045"/>
                    </a:cubicBezTo>
                  </a:path>
                </a:pathLst>
              </a:custGeom>
              <a:grp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4" tIns="71994" rIns="71994" bIns="71994" numCol="1" spcCol="0" rtlCol="0" fromWordArt="0" anchor="t" anchorCtr="0" forceAA="0" compatLnSpc="1">
                <a:prstTxWarp prst="textNoShape">
                  <a:avLst/>
                </a:prstTxWarp>
                <a:noAutofit/>
              </a:bodyPr>
              <a:lstStyle/>
              <a:p>
                <a:pPr algn="l"/>
                <a:endParaRPr lang="en-US" sz="1200" dirty="0">
                  <a:solidFill>
                    <a:schemeClr val="bg1"/>
                  </a:solidFill>
                  <a:latin typeface="Nokia Pure Text Light" panose="020B0403020202020204" pitchFamily="34" charset="0"/>
                  <a:ea typeface="Nokia Pure Text Light" panose="020B0403020202020204" pitchFamily="34" charset="0"/>
                </a:endParaRPr>
              </a:p>
            </p:txBody>
          </p:sp>
        </p:grpSp>
        <p:grpSp>
          <p:nvGrpSpPr>
            <p:cNvPr id="56" name="Gruppieren 323">
              <a:extLst>
                <a:ext uri="{FF2B5EF4-FFF2-40B4-BE49-F238E27FC236}">
                  <a16:creationId xmlns:a16="http://schemas.microsoft.com/office/drawing/2014/main" id="{61F244D4-43F0-4F89-8AB0-28699A995408}"/>
                </a:ext>
              </a:extLst>
            </p:cNvPr>
            <p:cNvGrpSpPr/>
            <p:nvPr/>
          </p:nvGrpSpPr>
          <p:grpSpPr>
            <a:xfrm rot="5400000" flipH="1" flipV="1">
              <a:off x="2661073" y="3339279"/>
              <a:ext cx="44848" cy="112389"/>
              <a:chOff x="7709438" y="3226051"/>
              <a:chExt cx="478681" cy="1339760"/>
            </a:xfrm>
            <a:noFill/>
          </p:grpSpPr>
          <p:sp>
            <p:nvSpPr>
              <p:cNvPr id="62" name="Teilkreis 4">
                <a:extLst>
                  <a:ext uri="{FF2B5EF4-FFF2-40B4-BE49-F238E27FC236}">
                    <a16:creationId xmlns:a16="http://schemas.microsoft.com/office/drawing/2014/main" id="{CD6E722E-7857-4D55-B1E5-27FCEA835C57}"/>
                  </a:ext>
                </a:extLst>
              </p:cNvPr>
              <p:cNvSpPr/>
              <p:nvPr/>
            </p:nvSpPr>
            <p:spPr>
              <a:xfrm>
                <a:off x="7983816" y="3226051"/>
                <a:ext cx="204303" cy="1339760"/>
              </a:xfrm>
              <a:custGeom>
                <a:avLst/>
                <a:gdLst>
                  <a:gd name="connsiteX0" fmla="*/ 2220132 w 2424435"/>
                  <a:gd name="connsiteY0" fmla="*/ 538734 h 2424435"/>
                  <a:gd name="connsiteX1" fmla="*/ 2224911 w 2424435"/>
                  <a:gd name="connsiteY1" fmla="*/ 1878494 h 2424435"/>
                  <a:gd name="connsiteX2" fmla="*/ 1212218 w 2424435"/>
                  <a:gd name="connsiteY2" fmla="*/ 1212218 h 2424435"/>
                  <a:gd name="connsiteX3" fmla="*/ 2220132 w 2424435"/>
                  <a:gd name="connsiteY3" fmla="*/ 538734 h 2424435"/>
                  <a:gd name="connsiteX0" fmla="*/ 1007914 w 1212217"/>
                  <a:gd name="connsiteY0" fmla="*/ 0 h 1339760"/>
                  <a:gd name="connsiteX1" fmla="*/ 1012693 w 1212217"/>
                  <a:gd name="connsiteY1" fmla="*/ 1339760 h 1339760"/>
                  <a:gd name="connsiteX2" fmla="*/ 0 w 1212217"/>
                  <a:gd name="connsiteY2" fmla="*/ 673484 h 1339760"/>
                  <a:gd name="connsiteX3" fmla="*/ 367873 w 1212217"/>
                  <a:gd name="connsiteY3" fmla="*/ 145799 h 1339760"/>
                  <a:gd name="connsiteX4" fmla="*/ 1007914 w 1212217"/>
                  <a:gd name="connsiteY4" fmla="*/ 0 h 1339760"/>
                  <a:gd name="connsiteX0" fmla="*/ 276433 w 1120777"/>
                  <a:gd name="connsiteY0" fmla="*/ 145799 h 1339760"/>
                  <a:gd name="connsiteX1" fmla="*/ 916474 w 1120777"/>
                  <a:gd name="connsiteY1" fmla="*/ 0 h 1339760"/>
                  <a:gd name="connsiteX2" fmla="*/ 921253 w 1120777"/>
                  <a:gd name="connsiteY2" fmla="*/ 1339760 h 1339760"/>
                  <a:gd name="connsiteX3" fmla="*/ 0 w 1120777"/>
                  <a:gd name="connsiteY3" fmla="*/ 764924 h 1339760"/>
                  <a:gd name="connsiteX0" fmla="*/ 916474 w 1120777"/>
                  <a:gd name="connsiteY0" fmla="*/ 0 h 1339760"/>
                  <a:gd name="connsiteX1" fmla="*/ 921253 w 1120777"/>
                  <a:gd name="connsiteY1" fmla="*/ 1339760 h 1339760"/>
                  <a:gd name="connsiteX2" fmla="*/ 0 w 1120777"/>
                  <a:gd name="connsiteY2" fmla="*/ 764924 h 1339760"/>
                  <a:gd name="connsiteX0" fmla="*/ 0 w 204303"/>
                  <a:gd name="connsiteY0" fmla="*/ 0 h 1339760"/>
                  <a:gd name="connsiteX1" fmla="*/ 4779 w 204303"/>
                  <a:gd name="connsiteY1" fmla="*/ 1339760 h 1339760"/>
                </a:gdLst>
                <a:ahLst/>
                <a:cxnLst>
                  <a:cxn ang="0">
                    <a:pos x="connsiteX0" y="connsiteY0"/>
                  </a:cxn>
                  <a:cxn ang="0">
                    <a:pos x="connsiteX1" y="connsiteY1"/>
                  </a:cxn>
                </a:cxnLst>
                <a:rect l="l" t="t" r="r" b="b"/>
                <a:pathLst>
                  <a:path w="204303" h="1339760">
                    <a:moveTo>
                      <a:pt x="0" y="0"/>
                    </a:moveTo>
                    <a:cubicBezTo>
                      <a:pt x="270656" y="405056"/>
                      <a:pt x="272539" y="932784"/>
                      <a:pt x="4779" y="1339760"/>
                    </a:cubicBezTo>
                  </a:path>
                </a:pathLst>
              </a:custGeom>
              <a:grp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4" tIns="71994" rIns="71994" bIns="71994" numCol="1" spcCol="0" rtlCol="0" fromWordArt="0" anchor="t" anchorCtr="0" forceAA="0" compatLnSpc="1">
                <a:prstTxWarp prst="textNoShape">
                  <a:avLst/>
                </a:prstTxWarp>
                <a:noAutofit/>
              </a:bodyPr>
              <a:lstStyle/>
              <a:p>
                <a:pPr algn="l"/>
                <a:endParaRPr lang="en-US" sz="1200" dirty="0">
                  <a:solidFill>
                    <a:schemeClr val="bg1"/>
                  </a:solidFill>
                  <a:latin typeface="Nokia Pure Text Light" panose="020B0403020202020204" pitchFamily="34" charset="0"/>
                  <a:ea typeface="Nokia Pure Text Light" panose="020B0403020202020204" pitchFamily="34" charset="0"/>
                </a:endParaRPr>
              </a:p>
            </p:txBody>
          </p:sp>
          <p:sp>
            <p:nvSpPr>
              <p:cNvPr id="63" name="Teilkreis 6">
                <a:extLst>
                  <a:ext uri="{FF2B5EF4-FFF2-40B4-BE49-F238E27FC236}">
                    <a16:creationId xmlns:a16="http://schemas.microsoft.com/office/drawing/2014/main" id="{D065CB6D-0E11-4074-A158-6F6082514503}"/>
                  </a:ext>
                </a:extLst>
              </p:cNvPr>
              <p:cNvSpPr/>
              <p:nvPr/>
            </p:nvSpPr>
            <p:spPr>
              <a:xfrm>
                <a:off x="7838355" y="3323247"/>
                <a:ext cx="174818" cy="1146407"/>
              </a:xfrm>
              <a:custGeom>
                <a:avLst/>
                <a:gdLst>
                  <a:gd name="connsiteX0" fmla="*/ 1899725 w 2074544"/>
                  <a:gd name="connsiteY0" fmla="*/ 460984 h 2074542"/>
                  <a:gd name="connsiteX1" fmla="*/ 1903814 w 2074544"/>
                  <a:gd name="connsiteY1" fmla="*/ 1607391 h 2074542"/>
                  <a:gd name="connsiteX2" fmla="*/ 1037272 w 2074544"/>
                  <a:gd name="connsiteY2" fmla="*/ 1037271 h 2074542"/>
                  <a:gd name="connsiteX3" fmla="*/ 1899725 w 2074544"/>
                  <a:gd name="connsiteY3" fmla="*/ 460984 h 2074542"/>
                  <a:gd name="connsiteX0" fmla="*/ 862453 w 1037271"/>
                  <a:gd name="connsiteY0" fmla="*/ 0 h 1146407"/>
                  <a:gd name="connsiteX1" fmla="*/ 866542 w 1037271"/>
                  <a:gd name="connsiteY1" fmla="*/ 1146407 h 1146407"/>
                  <a:gd name="connsiteX2" fmla="*/ 0 w 1037271"/>
                  <a:gd name="connsiteY2" fmla="*/ 576287 h 1146407"/>
                  <a:gd name="connsiteX3" fmla="*/ 358348 w 1037271"/>
                  <a:gd name="connsiteY3" fmla="*/ 77177 h 1146407"/>
                  <a:gd name="connsiteX4" fmla="*/ 862453 w 1037271"/>
                  <a:gd name="connsiteY4" fmla="*/ 0 h 1146407"/>
                  <a:gd name="connsiteX0" fmla="*/ 266908 w 945831"/>
                  <a:gd name="connsiteY0" fmla="*/ 77177 h 1146407"/>
                  <a:gd name="connsiteX1" fmla="*/ 771013 w 945831"/>
                  <a:gd name="connsiteY1" fmla="*/ 0 h 1146407"/>
                  <a:gd name="connsiteX2" fmla="*/ 775102 w 945831"/>
                  <a:gd name="connsiteY2" fmla="*/ 1146407 h 1146407"/>
                  <a:gd name="connsiteX3" fmla="*/ 0 w 945831"/>
                  <a:gd name="connsiteY3" fmla="*/ 667727 h 1146407"/>
                  <a:gd name="connsiteX0" fmla="*/ 771013 w 945831"/>
                  <a:gd name="connsiteY0" fmla="*/ 0 h 1146407"/>
                  <a:gd name="connsiteX1" fmla="*/ 775102 w 945831"/>
                  <a:gd name="connsiteY1" fmla="*/ 1146407 h 1146407"/>
                  <a:gd name="connsiteX2" fmla="*/ 0 w 945831"/>
                  <a:gd name="connsiteY2" fmla="*/ 667727 h 1146407"/>
                  <a:gd name="connsiteX0" fmla="*/ 0 w 174818"/>
                  <a:gd name="connsiteY0" fmla="*/ 0 h 1146407"/>
                  <a:gd name="connsiteX1" fmla="*/ 4089 w 174818"/>
                  <a:gd name="connsiteY1" fmla="*/ 1146407 h 1146407"/>
                </a:gdLst>
                <a:ahLst/>
                <a:cxnLst>
                  <a:cxn ang="0">
                    <a:pos x="connsiteX0" y="connsiteY0"/>
                  </a:cxn>
                  <a:cxn ang="0">
                    <a:pos x="connsiteX1" y="connsiteY1"/>
                  </a:cxn>
                </a:cxnLst>
                <a:rect l="l" t="t" r="r" b="b"/>
                <a:pathLst>
                  <a:path w="174818" h="1146407">
                    <a:moveTo>
                      <a:pt x="0" y="0"/>
                    </a:moveTo>
                    <a:cubicBezTo>
                      <a:pt x="231596" y="346599"/>
                      <a:pt x="233207" y="798165"/>
                      <a:pt x="4089" y="1146407"/>
                    </a:cubicBezTo>
                  </a:path>
                </a:pathLst>
              </a:custGeom>
              <a:grp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4" tIns="71994" rIns="71994" bIns="71994" numCol="1" spcCol="0" rtlCol="0" fromWordArt="0" anchor="t" anchorCtr="0" forceAA="0" compatLnSpc="1">
                <a:prstTxWarp prst="textNoShape">
                  <a:avLst/>
                </a:prstTxWarp>
                <a:noAutofit/>
              </a:bodyPr>
              <a:lstStyle/>
              <a:p>
                <a:pPr algn="l"/>
                <a:endParaRPr lang="en-US" sz="1200" dirty="0">
                  <a:solidFill>
                    <a:schemeClr val="bg1"/>
                  </a:solidFill>
                  <a:latin typeface="Nokia Pure Text Light" panose="020B0403020202020204" pitchFamily="34" charset="0"/>
                  <a:ea typeface="Nokia Pure Text Light" panose="020B0403020202020204" pitchFamily="34" charset="0"/>
                </a:endParaRPr>
              </a:p>
            </p:txBody>
          </p:sp>
          <p:sp>
            <p:nvSpPr>
              <p:cNvPr id="64" name="Teilkreis 7">
                <a:extLst>
                  <a:ext uri="{FF2B5EF4-FFF2-40B4-BE49-F238E27FC236}">
                    <a16:creationId xmlns:a16="http://schemas.microsoft.com/office/drawing/2014/main" id="{CA3D0F30-7DB2-4EBF-96FA-82E1E7177CC2}"/>
                  </a:ext>
                </a:extLst>
              </p:cNvPr>
              <p:cNvSpPr/>
              <p:nvPr/>
            </p:nvSpPr>
            <p:spPr>
              <a:xfrm>
                <a:off x="7709438" y="3409390"/>
                <a:ext cx="148687" cy="975045"/>
              </a:xfrm>
              <a:custGeom>
                <a:avLst/>
                <a:gdLst>
                  <a:gd name="connsiteX0" fmla="*/ 1615759 w 1764446"/>
                  <a:gd name="connsiteY0" fmla="*/ 392077 h 1764444"/>
                  <a:gd name="connsiteX1" fmla="*/ 1619237 w 1764446"/>
                  <a:gd name="connsiteY1" fmla="*/ 1367122 h 1764444"/>
                  <a:gd name="connsiteX2" fmla="*/ 882223 w 1764446"/>
                  <a:gd name="connsiteY2" fmla="*/ 882222 h 1764444"/>
                  <a:gd name="connsiteX3" fmla="*/ 1615759 w 1764446"/>
                  <a:gd name="connsiteY3" fmla="*/ 392077 h 1764444"/>
                  <a:gd name="connsiteX0" fmla="*/ 733536 w 882223"/>
                  <a:gd name="connsiteY0" fmla="*/ 67006 h 1042051"/>
                  <a:gd name="connsiteX1" fmla="*/ 737014 w 882223"/>
                  <a:gd name="connsiteY1" fmla="*/ 1042051 h 1042051"/>
                  <a:gd name="connsiteX2" fmla="*/ 0 w 882223"/>
                  <a:gd name="connsiteY2" fmla="*/ 557151 h 1042051"/>
                  <a:gd name="connsiteX3" fmla="*/ 267861 w 882223"/>
                  <a:gd name="connsiteY3" fmla="*/ 19941 h 1042051"/>
                  <a:gd name="connsiteX4" fmla="*/ 733536 w 882223"/>
                  <a:gd name="connsiteY4" fmla="*/ 67006 h 1042051"/>
                  <a:gd name="connsiteX0" fmla="*/ 176421 w 790783"/>
                  <a:gd name="connsiteY0" fmla="*/ 19941 h 1042051"/>
                  <a:gd name="connsiteX1" fmla="*/ 642096 w 790783"/>
                  <a:gd name="connsiteY1" fmla="*/ 67006 h 1042051"/>
                  <a:gd name="connsiteX2" fmla="*/ 645574 w 790783"/>
                  <a:gd name="connsiteY2" fmla="*/ 1042051 h 1042051"/>
                  <a:gd name="connsiteX3" fmla="*/ 0 w 790783"/>
                  <a:gd name="connsiteY3" fmla="*/ 648591 h 1042051"/>
                  <a:gd name="connsiteX0" fmla="*/ 642096 w 790783"/>
                  <a:gd name="connsiteY0" fmla="*/ 0 h 975045"/>
                  <a:gd name="connsiteX1" fmla="*/ 645574 w 790783"/>
                  <a:gd name="connsiteY1" fmla="*/ 975045 h 975045"/>
                  <a:gd name="connsiteX2" fmla="*/ 0 w 790783"/>
                  <a:gd name="connsiteY2" fmla="*/ 581585 h 975045"/>
                  <a:gd name="connsiteX0" fmla="*/ 0 w 148687"/>
                  <a:gd name="connsiteY0" fmla="*/ 0 h 975045"/>
                  <a:gd name="connsiteX1" fmla="*/ 3478 w 148687"/>
                  <a:gd name="connsiteY1" fmla="*/ 975045 h 975045"/>
                </a:gdLst>
                <a:ahLst/>
                <a:cxnLst>
                  <a:cxn ang="0">
                    <a:pos x="connsiteX0" y="connsiteY0"/>
                  </a:cxn>
                  <a:cxn ang="0">
                    <a:pos x="connsiteX1" y="connsiteY1"/>
                  </a:cxn>
                </a:cxnLst>
                <a:rect l="l" t="t" r="r" b="b"/>
                <a:pathLst>
                  <a:path w="148687" h="975045">
                    <a:moveTo>
                      <a:pt x="0" y="0"/>
                    </a:moveTo>
                    <a:cubicBezTo>
                      <a:pt x="196978" y="294790"/>
                      <a:pt x="198347" y="678857"/>
                      <a:pt x="3478" y="975045"/>
                    </a:cubicBezTo>
                  </a:path>
                </a:pathLst>
              </a:custGeom>
              <a:grp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4" tIns="71994" rIns="71994" bIns="71994" numCol="1" spcCol="0" rtlCol="0" fromWordArt="0" anchor="t" anchorCtr="0" forceAA="0" compatLnSpc="1">
                <a:prstTxWarp prst="textNoShape">
                  <a:avLst/>
                </a:prstTxWarp>
                <a:noAutofit/>
              </a:bodyPr>
              <a:lstStyle/>
              <a:p>
                <a:pPr algn="l"/>
                <a:endParaRPr lang="en-US" sz="1200" dirty="0">
                  <a:solidFill>
                    <a:schemeClr val="bg1"/>
                  </a:solidFill>
                  <a:latin typeface="Nokia Pure Text Light" panose="020B0403020202020204" pitchFamily="34" charset="0"/>
                  <a:ea typeface="Nokia Pure Text Light" panose="020B0403020202020204" pitchFamily="34" charset="0"/>
                </a:endParaRPr>
              </a:p>
            </p:txBody>
          </p:sp>
        </p:grpSp>
        <p:grpSp>
          <p:nvGrpSpPr>
            <p:cNvPr id="57" name="Gruppieren 324">
              <a:extLst>
                <a:ext uri="{FF2B5EF4-FFF2-40B4-BE49-F238E27FC236}">
                  <a16:creationId xmlns:a16="http://schemas.microsoft.com/office/drawing/2014/main" id="{B6D59587-DCDB-416D-A23C-43CC4D43DEB7}"/>
                </a:ext>
              </a:extLst>
            </p:cNvPr>
            <p:cNvGrpSpPr/>
            <p:nvPr/>
          </p:nvGrpSpPr>
          <p:grpSpPr>
            <a:xfrm>
              <a:off x="2524818" y="3367340"/>
              <a:ext cx="244302" cy="160643"/>
              <a:chOff x="1972763" y="3686047"/>
              <a:chExt cx="361559" cy="260736"/>
            </a:xfrm>
          </p:grpSpPr>
          <p:cxnSp>
            <p:nvCxnSpPr>
              <p:cNvPr id="59" name="Gerader Verbinder 326">
                <a:extLst>
                  <a:ext uri="{FF2B5EF4-FFF2-40B4-BE49-F238E27FC236}">
                    <a16:creationId xmlns:a16="http://schemas.microsoft.com/office/drawing/2014/main" id="{C4B7E6E4-9E51-4EB5-BABD-06B19B4C51BF}"/>
                  </a:ext>
                </a:extLst>
              </p:cNvPr>
              <p:cNvCxnSpPr>
                <a:cxnSpLocks/>
              </p:cNvCxnSpPr>
              <p:nvPr/>
            </p:nvCxnSpPr>
            <p:spPr>
              <a:xfrm>
                <a:off x="2045494" y="3870415"/>
                <a:ext cx="28882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Gerader Verbinder 327">
                <a:extLst>
                  <a:ext uri="{FF2B5EF4-FFF2-40B4-BE49-F238E27FC236}">
                    <a16:creationId xmlns:a16="http://schemas.microsoft.com/office/drawing/2014/main" id="{B1CEF6AB-D09E-4971-945A-74E37646C849}"/>
                  </a:ext>
                </a:extLst>
              </p:cNvPr>
              <p:cNvCxnSpPr>
                <a:cxnSpLocks/>
              </p:cNvCxnSpPr>
              <p:nvPr/>
            </p:nvCxnSpPr>
            <p:spPr>
              <a:xfrm rot="2700000">
                <a:off x="1972764" y="3794047"/>
                <a:ext cx="21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Gerader Verbinder 328">
                <a:extLst>
                  <a:ext uri="{FF2B5EF4-FFF2-40B4-BE49-F238E27FC236}">
                    <a16:creationId xmlns:a16="http://schemas.microsoft.com/office/drawing/2014/main" id="{673DBBA2-F24C-4CFA-A3BA-5DB6B7BA28C1}"/>
                  </a:ext>
                </a:extLst>
              </p:cNvPr>
              <p:cNvCxnSpPr>
                <a:cxnSpLocks/>
              </p:cNvCxnSpPr>
              <p:nvPr/>
            </p:nvCxnSpPr>
            <p:spPr>
              <a:xfrm rot="18900000" flipV="1">
                <a:off x="1972763" y="3946783"/>
                <a:ext cx="21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8" name="Oval 189">
              <a:extLst>
                <a:ext uri="{FF2B5EF4-FFF2-40B4-BE49-F238E27FC236}">
                  <a16:creationId xmlns:a16="http://schemas.microsoft.com/office/drawing/2014/main" id="{139E9166-34D8-473F-84B4-17D419815728}"/>
                </a:ext>
              </a:extLst>
            </p:cNvPr>
            <p:cNvSpPr/>
            <p:nvPr/>
          </p:nvSpPr>
          <p:spPr>
            <a:xfrm>
              <a:off x="2472783" y="3322300"/>
              <a:ext cx="328351" cy="306518"/>
            </a:xfrm>
            <a:prstGeom prst="ellipse">
              <a:avLst/>
            </a:prstGeom>
            <a:noFill/>
            <a:ln w="9525" cap="flat" cmpd="sng" algn="ctr">
              <a:solidFill>
                <a:schemeClr val="bg1"/>
              </a:solidFill>
              <a:prstDash val="solid"/>
            </a:ln>
            <a:effectLst/>
          </p:spPr>
          <p:txBody>
            <a:bodyPr rot="0" spcFirstLastPara="0" vertOverflow="overflow" horzOverflow="overflow" vert="horz" wrap="square" lIns="53663" tIns="53663" rIns="53663" bIns="53663" numCol="1" spcCol="0" rtlCol="0" fromWordArt="0" anchor="t" anchorCtr="0" forceAA="0" compatLnSpc="1">
              <a:prstTxWarp prst="textNoShape">
                <a:avLst/>
              </a:prstTxWarp>
              <a:noAutofit/>
            </a:bodyPr>
            <a:lstStyle/>
            <a:p>
              <a:pPr defTabSz="454337">
                <a:defRPr/>
              </a:pPr>
              <a:endParaRPr lang="en-US" sz="795" kern="0" dirty="0">
                <a:solidFill>
                  <a:srgbClr val="273142"/>
                </a:solidFill>
                <a:latin typeface="Nokia Pure Text Light" panose="020B0403020202020204" pitchFamily="34" charset="0"/>
                <a:ea typeface="Nokia Pure Text Light" panose="020B0403020202020204" pitchFamily="34" charset="0"/>
              </a:endParaRPr>
            </a:p>
          </p:txBody>
        </p:sp>
      </p:grpSp>
      <p:grpSp>
        <p:nvGrpSpPr>
          <p:cNvPr id="77" name="Group 4">
            <a:extLst>
              <a:ext uri="{FF2B5EF4-FFF2-40B4-BE49-F238E27FC236}">
                <a16:creationId xmlns:a16="http://schemas.microsoft.com/office/drawing/2014/main" id="{B5C304B5-F3D6-4FA6-BF34-86D2BABCD0E4}"/>
              </a:ext>
            </a:extLst>
          </p:cNvPr>
          <p:cNvGrpSpPr>
            <a:grpSpLocks noChangeAspect="1"/>
          </p:cNvGrpSpPr>
          <p:nvPr/>
        </p:nvGrpSpPr>
        <p:grpSpPr bwMode="auto">
          <a:xfrm>
            <a:off x="2723279" y="3104010"/>
            <a:ext cx="206486" cy="206224"/>
            <a:chOff x="4708" y="1276"/>
            <a:chExt cx="446" cy="442"/>
          </a:xfrm>
        </p:grpSpPr>
        <p:sp>
          <p:nvSpPr>
            <p:cNvPr id="78" name="Freeform 5">
              <a:extLst>
                <a:ext uri="{FF2B5EF4-FFF2-40B4-BE49-F238E27FC236}">
                  <a16:creationId xmlns:a16="http://schemas.microsoft.com/office/drawing/2014/main" id="{5F18234A-7178-4199-A354-D69BC2F1C78B}"/>
                </a:ext>
              </a:extLst>
            </p:cNvPr>
            <p:cNvSpPr>
              <a:spLocks/>
            </p:cNvSpPr>
            <p:nvPr/>
          </p:nvSpPr>
          <p:spPr bwMode="auto">
            <a:xfrm>
              <a:off x="4708" y="1276"/>
              <a:ext cx="446" cy="442"/>
            </a:xfrm>
            <a:custGeom>
              <a:avLst/>
              <a:gdLst>
                <a:gd name="T0" fmla="*/ 80 w 91"/>
                <a:gd name="T1" fmla="*/ 45 h 90"/>
                <a:gd name="T2" fmla="*/ 80 w 91"/>
                <a:gd name="T3" fmla="*/ 39 h 90"/>
                <a:gd name="T4" fmla="*/ 91 w 91"/>
                <a:gd name="T5" fmla="*/ 33 h 90"/>
                <a:gd name="T6" fmla="*/ 78 w 91"/>
                <a:gd name="T7" fmla="*/ 12 h 90"/>
                <a:gd name="T8" fmla="*/ 68 w 91"/>
                <a:gd name="T9" fmla="*/ 18 h 90"/>
                <a:gd name="T10" fmla="*/ 58 w 91"/>
                <a:gd name="T11" fmla="*/ 12 h 90"/>
                <a:gd name="T12" fmla="*/ 58 w 91"/>
                <a:gd name="T13" fmla="*/ 0 h 90"/>
                <a:gd name="T14" fmla="*/ 33 w 91"/>
                <a:gd name="T15" fmla="*/ 0 h 90"/>
                <a:gd name="T16" fmla="*/ 33 w 91"/>
                <a:gd name="T17" fmla="*/ 12 h 90"/>
                <a:gd name="T18" fmla="*/ 23 w 91"/>
                <a:gd name="T19" fmla="*/ 18 h 90"/>
                <a:gd name="T20" fmla="*/ 12 w 91"/>
                <a:gd name="T21" fmla="*/ 12 h 90"/>
                <a:gd name="T22" fmla="*/ 0 w 91"/>
                <a:gd name="T23" fmla="*/ 33 h 90"/>
                <a:gd name="T24" fmla="*/ 11 w 91"/>
                <a:gd name="T25" fmla="*/ 39 h 90"/>
                <a:gd name="T26" fmla="*/ 10 w 91"/>
                <a:gd name="T27" fmla="*/ 45 h 90"/>
                <a:gd name="T28" fmla="*/ 11 w 91"/>
                <a:gd name="T29" fmla="*/ 51 h 90"/>
                <a:gd name="T30" fmla="*/ 0 w 91"/>
                <a:gd name="T31" fmla="*/ 57 h 90"/>
                <a:gd name="T32" fmla="*/ 12 w 91"/>
                <a:gd name="T33" fmla="*/ 78 h 90"/>
                <a:gd name="T34" fmla="*/ 23 w 91"/>
                <a:gd name="T35" fmla="*/ 72 h 90"/>
                <a:gd name="T36" fmla="*/ 33 w 91"/>
                <a:gd name="T37" fmla="*/ 77 h 90"/>
                <a:gd name="T38" fmla="*/ 33 w 91"/>
                <a:gd name="T39" fmla="*/ 90 h 90"/>
                <a:gd name="T40" fmla="*/ 58 w 91"/>
                <a:gd name="T41" fmla="*/ 90 h 90"/>
                <a:gd name="T42" fmla="*/ 58 w 91"/>
                <a:gd name="T43" fmla="*/ 77 h 90"/>
                <a:gd name="T44" fmla="*/ 68 w 91"/>
                <a:gd name="T45" fmla="*/ 72 h 90"/>
                <a:gd name="T46" fmla="*/ 78 w 91"/>
                <a:gd name="T47" fmla="*/ 78 h 90"/>
                <a:gd name="T48" fmla="*/ 91 w 91"/>
                <a:gd name="T49" fmla="*/ 57 h 90"/>
                <a:gd name="T50" fmla="*/ 80 w 91"/>
                <a:gd name="T51" fmla="*/ 51 h 90"/>
                <a:gd name="T52" fmla="*/ 80 w 91"/>
                <a:gd name="T53"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 h="90">
                  <a:moveTo>
                    <a:pt x="80" y="45"/>
                  </a:moveTo>
                  <a:cubicBezTo>
                    <a:pt x="80" y="43"/>
                    <a:pt x="80" y="41"/>
                    <a:pt x="80" y="39"/>
                  </a:cubicBezTo>
                  <a:cubicBezTo>
                    <a:pt x="91" y="33"/>
                    <a:pt x="91" y="33"/>
                    <a:pt x="91" y="33"/>
                  </a:cubicBezTo>
                  <a:cubicBezTo>
                    <a:pt x="78" y="12"/>
                    <a:pt x="78" y="12"/>
                    <a:pt x="78" y="12"/>
                  </a:cubicBezTo>
                  <a:cubicBezTo>
                    <a:pt x="68" y="18"/>
                    <a:pt x="68" y="18"/>
                    <a:pt x="68" y="18"/>
                  </a:cubicBezTo>
                  <a:cubicBezTo>
                    <a:pt x="65" y="15"/>
                    <a:pt x="61" y="13"/>
                    <a:pt x="58" y="12"/>
                  </a:cubicBezTo>
                  <a:cubicBezTo>
                    <a:pt x="58" y="0"/>
                    <a:pt x="58" y="0"/>
                    <a:pt x="58" y="0"/>
                  </a:cubicBezTo>
                  <a:cubicBezTo>
                    <a:pt x="33" y="0"/>
                    <a:pt x="33" y="0"/>
                    <a:pt x="33" y="0"/>
                  </a:cubicBezTo>
                  <a:cubicBezTo>
                    <a:pt x="33" y="12"/>
                    <a:pt x="33" y="12"/>
                    <a:pt x="33" y="12"/>
                  </a:cubicBezTo>
                  <a:cubicBezTo>
                    <a:pt x="30" y="13"/>
                    <a:pt x="26" y="15"/>
                    <a:pt x="23" y="18"/>
                  </a:cubicBezTo>
                  <a:cubicBezTo>
                    <a:pt x="12" y="12"/>
                    <a:pt x="12" y="12"/>
                    <a:pt x="12" y="12"/>
                  </a:cubicBezTo>
                  <a:cubicBezTo>
                    <a:pt x="0" y="33"/>
                    <a:pt x="0" y="33"/>
                    <a:pt x="0" y="33"/>
                  </a:cubicBezTo>
                  <a:cubicBezTo>
                    <a:pt x="11" y="39"/>
                    <a:pt x="11" y="39"/>
                    <a:pt x="11" y="39"/>
                  </a:cubicBezTo>
                  <a:cubicBezTo>
                    <a:pt x="11" y="41"/>
                    <a:pt x="10" y="43"/>
                    <a:pt x="10" y="45"/>
                  </a:cubicBezTo>
                  <a:cubicBezTo>
                    <a:pt x="10" y="47"/>
                    <a:pt x="11" y="49"/>
                    <a:pt x="11" y="51"/>
                  </a:cubicBezTo>
                  <a:cubicBezTo>
                    <a:pt x="0" y="57"/>
                    <a:pt x="0" y="57"/>
                    <a:pt x="0" y="57"/>
                  </a:cubicBezTo>
                  <a:cubicBezTo>
                    <a:pt x="12" y="78"/>
                    <a:pt x="12" y="78"/>
                    <a:pt x="12" y="78"/>
                  </a:cubicBezTo>
                  <a:cubicBezTo>
                    <a:pt x="23" y="72"/>
                    <a:pt x="23" y="72"/>
                    <a:pt x="23" y="72"/>
                  </a:cubicBezTo>
                  <a:cubicBezTo>
                    <a:pt x="26" y="74"/>
                    <a:pt x="30" y="76"/>
                    <a:pt x="33" y="77"/>
                  </a:cubicBezTo>
                  <a:cubicBezTo>
                    <a:pt x="33" y="90"/>
                    <a:pt x="33" y="90"/>
                    <a:pt x="33" y="90"/>
                  </a:cubicBezTo>
                  <a:cubicBezTo>
                    <a:pt x="58" y="90"/>
                    <a:pt x="58" y="90"/>
                    <a:pt x="58" y="90"/>
                  </a:cubicBezTo>
                  <a:cubicBezTo>
                    <a:pt x="58" y="77"/>
                    <a:pt x="58" y="77"/>
                    <a:pt x="58" y="77"/>
                  </a:cubicBezTo>
                  <a:cubicBezTo>
                    <a:pt x="61" y="76"/>
                    <a:pt x="65" y="74"/>
                    <a:pt x="68" y="72"/>
                  </a:cubicBezTo>
                  <a:cubicBezTo>
                    <a:pt x="78" y="78"/>
                    <a:pt x="78" y="78"/>
                    <a:pt x="78" y="78"/>
                  </a:cubicBezTo>
                  <a:cubicBezTo>
                    <a:pt x="91" y="57"/>
                    <a:pt x="91" y="57"/>
                    <a:pt x="91" y="57"/>
                  </a:cubicBezTo>
                  <a:cubicBezTo>
                    <a:pt x="80" y="51"/>
                    <a:pt x="80" y="51"/>
                    <a:pt x="80" y="51"/>
                  </a:cubicBezTo>
                  <a:cubicBezTo>
                    <a:pt x="80" y="49"/>
                    <a:pt x="80" y="47"/>
                    <a:pt x="80" y="45"/>
                  </a:cubicBezTo>
                  <a:close/>
                </a:path>
              </a:pathLst>
            </a:custGeom>
            <a:noFill/>
            <a:ln w="9525" cap="flat">
              <a:solidFill>
                <a:schemeClr val="tx2">
                  <a:lumMod val="10000"/>
                  <a:lumOff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2001" tIns="46000" rIns="92001" bIns="46000" numCol="1" anchor="t" anchorCtr="0" compatLnSpc="1">
              <a:prstTxWarp prst="textNoShape">
                <a:avLst/>
              </a:prstTxWarp>
            </a:bodyPr>
            <a:lstStyle/>
            <a:p>
              <a:pPr defTabSz="460018">
                <a:defRPr/>
              </a:pPr>
              <a:endParaRPr lang="en-US" sz="1811" dirty="0">
                <a:solidFill>
                  <a:srgbClr val="124191"/>
                </a:solidFill>
              </a:endParaRPr>
            </a:p>
          </p:txBody>
        </p:sp>
        <p:sp>
          <p:nvSpPr>
            <p:cNvPr id="79" name="Oval 6">
              <a:extLst>
                <a:ext uri="{FF2B5EF4-FFF2-40B4-BE49-F238E27FC236}">
                  <a16:creationId xmlns:a16="http://schemas.microsoft.com/office/drawing/2014/main" id="{4AEC79A9-5640-4A8B-A42E-EE6391AE5022}"/>
                </a:ext>
              </a:extLst>
            </p:cNvPr>
            <p:cNvSpPr>
              <a:spLocks noChangeArrowheads="1"/>
            </p:cNvSpPr>
            <p:nvPr/>
          </p:nvSpPr>
          <p:spPr bwMode="auto">
            <a:xfrm>
              <a:off x="4865" y="1433"/>
              <a:ext cx="127" cy="128"/>
            </a:xfrm>
            <a:prstGeom prst="ellipse">
              <a:avLst/>
            </a:prstGeom>
            <a:noFill/>
            <a:ln w="9525" cap="flat">
              <a:solidFill>
                <a:schemeClr val="tx2">
                  <a:lumMod val="10000"/>
                  <a:lumOff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2001" tIns="46000" rIns="92001" bIns="46000" numCol="1" anchor="t" anchorCtr="0" compatLnSpc="1">
              <a:prstTxWarp prst="textNoShape">
                <a:avLst/>
              </a:prstTxWarp>
            </a:bodyPr>
            <a:lstStyle/>
            <a:p>
              <a:pPr defTabSz="460018">
                <a:defRPr/>
              </a:pPr>
              <a:endParaRPr lang="en-US" sz="1811" dirty="0">
                <a:solidFill>
                  <a:srgbClr val="124191"/>
                </a:solidFill>
              </a:endParaRPr>
            </a:p>
          </p:txBody>
        </p:sp>
      </p:grpSp>
      <p:pic>
        <p:nvPicPr>
          <p:cNvPr id="87" name="Picture 86" descr="VRS-icon.png">
            <a:extLst>
              <a:ext uri="{FF2B5EF4-FFF2-40B4-BE49-F238E27FC236}">
                <a16:creationId xmlns:a16="http://schemas.microsoft.com/office/drawing/2014/main" id="{55A4D250-9A50-4032-B092-9B4B89A48ABC}"/>
              </a:ext>
            </a:extLst>
          </p:cNvPr>
          <p:cNvPicPr preferRelativeResize="0">
            <a:picLocks/>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941618" y="3140101"/>
            <a:ext cx="184002" cy="187990"/>
          </a:xfrm>
          <a:prstGeom prst="rect">
            <a:avLst/>
          </a:prstGeom>
          <a:solidFill>
            <a:schemeClr val="accent3">
              <a:lumMod val="20000"/>
              <a:lumOff val="80000"/>
            </a:schemeClr>
          </a:solidFill>
          <a:ln>
            <a:noFill/>
          </a:ln>
        </p:spPr>
      </p:pic>
      <p:grpSp>
        <p:nvGrpSpPr>
          <p:cNvPr id="88" name="Group 87">
            <a:extLst>
              <a:ext uri="{FF2B5EF4-FFF2-40B4-BE49-F238E27FC236}">
                <a16:creationId xmlns:a16="http://schemas.microsoft.com/office/drawing/2014/main" id="{C34D3771-29A1-45A9-92D3-C95A54DAA58E}"/>
              </a:ext>
            </a:extLst>
          </p:cNvPr>
          <p:cNvGrpSpPr/>
          <p:nvPr/>
        </p:nvGrpSpPr>
        <p:grpSpPr>
          <a:xfrm>
            <a:off x="1871537" y="4395695"/>
            <a:ext cx="588636" cy="446919"/>
            <a:chOff x="1467333" y="3848310"/>
            <a:chExt cx="615213" cy="444160"/>
          </a:xfrm>
        </p:grpSpPr>
        <p:sp>
          <p:nvSpPr>
            <p:cNvPr id="89" name="Line 61">
              <a:extLst>
                <a:ext uri="{FF2B5EF4-FFF2-40B4-BE49-F238E27FC236}">
                  <a16:creationId xmlns:a16="http://schemas.microsoft.com/office/drawing/2014/main" id="{BD2C0107-4FF9-48FA-BBA0-5FFB7667E75B}"/>
                </a:ext>
              </a:extLst>
            </p:cNvPr>
            <p:cNvSpPr>
              <a:spLocks noChangeShapeType="1"/>
            </p:cNvSpPr>
            <p:nvPr/>
          </p:nvSpPr>
          <p:spPr bwMode="auto">
            <a:xfrm flipH="1">
              <a:off x="1773238" y="3922543"/>
              <a:ext cx="0" cy="341238"/>
            </a:xfrm>
            <a:prstGeom prst="line">
              <a:avLst/>
            </a:prstGeom>
            <a:noFill/>
            <a:ln w="3175">
              <a:solidFill>
                <a:schemeClr val="tx1"/>
              </a:solidFill>
              <a:round/>
              <a:headEnd/>
              <a:tailEnd/>
            </a:ln>
          </p:spPr>
          <p:txBody>
            <a:bodyPr wrap="square" lIns="0" tIns="0" rIns="0" bIns="0" anchor="ctr">
              <a:spAutoFit/>
            </a:bodyPr>
            <a:lstStyle/>
            <a:p>
              <a:pPr defTabSz="460018"/>
              <a:endParaRPr lang="en-US" sz="1811" dirty="0">
                <a:solidFill>
                  <a:srgbClr val="124191"/>
                </a:solidFill>
                <a:latin typeface="Nokia Pure Text Light" charset="0"/>
                <a:cs typeface="Nokia Pure Text Light" charset="0"/>
              </a:endParaRPr>
            </a:p>
          </p:txBody>
        </p:sp>
        <p:sp>
          <p:nvSpPr>
            <p:cNvPr id="90" name="Line 62">
              <a:extLst>
                <a:ext uri="{FF2B5EF4-FFF2-40B4-BE49-F238E27FC236}">
                  <a16:creationId xmlns:a16="http://schemas.microsoft.com/office/drawing/2014/main" id="{CA97FD15-7DE2-40C2-80DD-411AD13465BC}"/>
                </a:ext>
              </a:extLst>
            </p:cNvPr>
            <p:cNvSpPr>
              <a:spLocks noChangeShapeType="1"/>
            </p:cNvSpPr>
            <p:nvPr/>
          </p:nvSpPr>
          <p:spPr bwMode="auto">
            <a:xfrm flipV="1">
              <a:off x="1572027" y="3949028"/>
              <a:ext cx="412242" cy="263534"/>
            </a:xfrm>
            <a:prstGeom prst="line">
              <a:avLst/>
            </a:prstGeom>
            <a:noFill/>
            <a:ln w="3175">
              <a:solidFill>
                <a:schemeClr val="tx1"/>
              </a:solidFill>
              <a:round/>
              <a:headEnd/>
              <a:tailEnd/>
            </a:ln>
          </p:spPr>
          <p:txBody>
            <a:bodyPr wrap="none" lIns="0" tIns="0" rIns="0" bIns="0" anchor="ctr">
              <a:spAutoFit/>
            </a:bodyPr>
            <a:lstStyle/>
            <a:p>
              <a:pPr defTabSz="460018"/>
              <a:endParaRPr lang="en-US" sz="1811" dirty="0">
                <a:solidFill>
                  <a:srgbClr val="124191"/>
                </a:solidFill>
                <a:latin typeface="Nokia Pure Text Light" charset="0"/>
                <a:cs typeface="Nokia Pure Text Light" charset="0"/>
              </a:endParaRPr>
            </a:p>
          </p:txBody>
        </p:sp>
        <p:sp>
          <p:nvSpPr>
            <p:cNvPr id="91" name="Line 63">
              <a:extLst>
                <a:ext uri="{FF2B5EF4-FFF2-40B4-BE49-F238E27FC236}">
                  <a16:creationId xmlns:a16="http://schemas.microsoft.com/office/drawing/2014/main" id="{6714B342-B284-4824-85F7-76B24ED74207}"/>
                </a:ext>
              </a:extLst>
            </p:cNvPr>
            <p:cNvSpPr>
              <a:spLocks noChangeShapeType="1"/>
            </p:cNvSpPr>
            <p:nvPr/>
          </p:nvSpPr>
          <p:spPr bwMode="auto">
            <a:xfrm flipH="1" flipV="1">
              <a:off x="1566417" y="3959493"/>
              <a:ext cx="413643" cy="253068"/>
            </a:xfrm>
            <a:prstGeom prst="line">
              <a:avLst/>
            </a:prstGeom>
            <a:noFill/>
            <a:ln w="3175">
              <a:solidFill>
                <a:schemeClr val="tx1"/>
              </a:solidFill>
              <a:round/>
              <a:headEnd/>
              <a:tailEnd/>
            </a:ln>
          </p:spPr>
          <p:txBody>
            <a:bodyPr wrap="none" lIns="0" tIns="0" rIns="0" bIns="0" anchor="ctr">
              <a:spAutoFit/>
            </a:bodyPr>
            <a:lstStyle/>
            <a:p>
              <a:pPr defTabSz="460018"/>
              <a:endParaRPr lang="en-US" sz="1811" dirty="0">
                <a:solidFill>
                  <a:srgbClr val="124191"/>
                </a:solidFill>
                <a:latin typeface="Nokia Pure Text Light" charset="0"/>
                <a:cs typeface="Nokia Pure Text Light" charset="0"/>
              </a:endParaRPr>
            </a:p>
          </p:txBody>
        </p:sp>
        <p:sp>
          <p:nvSpPr>
            <p:cNvPr id="92" name="Line 64">
              <a:extLst>
                <a:ext uri="{FF2B5EF4-FFF2-40B4-BE49-F238E27FC236}">
                  <a16:creationId xmlns:a16="http://schemas.microsoft.com/office/drawing/2014/main" id="{1F4C73EC-134B-431A-83A1-56D11331A219}"/>
                </a:ext>
              </a:extLst>
            </p:cNvPr>
            <p:cNvSpPr>
              <a:spLocks noChangeShapeType="1"/>
            </p:cNvSpPr>
            <p:nvPr/>
          </p:nvSpPr>
          <p:spPr bwMode="auto">
            <a:xfrm flipV="1">
              <a:off x="1560809" y="4082221"/>
              <a:ext cx="429067" cy="3806"/>
            </a:xfrm>
            <a:prstGeom prst="line">
              <a:avLst/>
            </a:prstGeom>
            <a:noFill/>
            <a:ln w="3175">
              <a:solidFill>
                <a:schemeClr val="tx1"/>
              </a:solidFill>
              <a:round/>
              <a:headEnd/>
              <a:tailEnd/>
            </a:ln>
          </p:spPr>
          <p:txBody>
            <a:bodyPr wrap="none" lIns="0" tIns="0" rIns="0" bIns="0" anchor="ctr">
              <a:spAutoFit/>
            </a:bodyPr>
            <a:lstStyle/>
            <a:p>
              <a:pPr defTabSz="460018"/>
              <a:endParaRPr lang="en-US" sz="1811" dirty="0">
                <a:solidFill>
                  <a:srgbClr val="124191"/>
                </a:solidFill>
                <a:latin typeface="Nokia Pure Text Light" charset="0"/>
                <a:cs typeface="Nokia Pure Text Light" charset="0"/>
              </a:endParaRPr>
            </a:p>
          </p:txBody>
        </p:sp>
        <p:pic>
          <p:nvPicPr>
            <p:cNvPr id="93" name="Picture 92" descr="house smart meter.png">
              <a:extLst>
                <a:ext uri="{FF2B5EF4-FFF2-40B4-BE49-F238E27FC236}">
                  <a16:creationId xmlns:a16="http://schemas.microsoft.com/office/drawing/2014/main" id="{EDBCC779-0758-4FA3-9889-98E09EFAA4E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42425" y="4165037"/>
              <a:ext cx="140121" cy="127433"/>
            </a:xfrm>
            <a:prstGeom prst="rect">
              <a:avLst/>
            </a:prstGeom>
          </p:spPr>
        </p:pic>
        <p:pic>
          <p:nvPicPr>
            <p:cNvPr id="94" name="Picture 93" descr="house smart meter.png">
              <a:extLst>
                <a:ext uri="{FF2B5EF4-FFF2-40B4-BE49-F238E27FC236}">
                  <a16:creationId xmlns:a16="http://schemas.microsoft.com/office/drawing/2014/main" id="{484D7D59-1C37-4B88-A0F7-96F92969FA4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42425" y="3996776"/>
              <a:ext cx="140121" cy="127433"/>
            </a:xfrm>
            <a:prstGeom prst="rect">
              <a:avLst/>
            </a:prstGeom>
          </p:spPr>
        </p:pic>
        <p:pic>
          <p:nvPicPr>
            <p:cNvPr id="95" name="Picture 94" descr="house smart meter.png">
              <a:extLst>
                <a:ext uri="{FF2B5EF4-FFF2-40B4-BE49-F238E27FC236}">
                  <a16:creationId xmlns:a16="http://schemas.microsoft.com/office/drawing/2014/main" id="{29AA9E16-716F-49A5-A049-01310392605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42425" y="3848310"/>
              <a:ext cx="140121" cy="127433"/>
            </a:xfrm>
            <a:prstGeom prst="rect">
              <a:avLst/>
            </a:prstGeom>
          </p:spPr>
        </p:pic>
        <p:pic>
          <p:nvPicPr>
            <p:cNvPr id="96" name="Picture 95" descr="house smart meter.png">
              <a:extLst>
                <a:ext uri="{FF2B5EF4-FFF2-40B4-BE49-F238E27FC236}">
                  <a16:creationId xmlns:a16="http://schemas.microsoft.com/office/drawing/2014/main" id="{A9490671-A80E-4CAE-84A3-7E5D89C335C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67333" y="4165037"/>
              <a:ext cx="140121" cy="127433"/>
            </a:xfrm>
            <a:prstGeom prst="rect">
              <a:avLst/>
            </a:prstGeom>
          </p:spPr>
        </p:pic>
        <p:pic>
          <p:nvPicPr>
            <p:cNvPr id="97" name="Picture 96" descr="house smart meter.png">
              <a:extLst>
                <a:ext uri="{FF2B5EF4-FFF2-40B4-BE49-F238E27FC236}">
                  <a16:creationId xmlns:a16="http://schemas.microsoft.com/office/drawing/2014/main" id="{292E396E-4335-488D-9F04-585ABC58C3A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67333" y="3996776"/>
              <a:ext cx="140121" cy="127433"/>
            </a:xfrm>
            <a:prstGeom prst="rect">
              <a:avLst/>
            </a:prstGeom>
          </p:spPr>
        </p:pic>
        <p:pic>
          <p:nvPicPr>
            <p:cNvPr id="98" name="Picture 97" descr="house smart meter.png">
              <a:extLst>
                <a:ext uri="{FF2B5EF4-FFF2-40B4-BE49-F238E27FC236}">
                  <a16:creationId xmlns:a16="http://schemas.microsoft.com/office/drawing/2014/main" id="{52DB8B94-70D9-498D-BF3E-79899F5FACF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67333" y="3848310"/>
              <a:ext cx="140121" cy="127433"/>
            </a:xfrm>
            <a:prstGeom prst="rect">
              <a:avLst/>
            </a:prstGeom>
          </p:spPr>
        </p:pic>
        <p:pic>
          <p:nvPicPr>
            <p:cNvPr id="99" name="Picture 98" descr="house smart meter.png">
              <a:extLst>
                <a:ext uri="{FF2B5EF4-FFF2-40B4-BE49-F238E27FC236}">
                  <a16:creationId xmlns:a16="http://schemas.microsoft.com/office/drawing/2014/main" id="{FE8D801B-9C7A-4BAE-B323-0782510F07D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04878" y="4165037"/>
              <a:ext cx="140121" cy="127433"/>
            </a:xfrm>
            <a:prstGeom prst="rect">
              <a:avLst/>
            </a:prstGeom>
          </p:spPr>
        </p:pic>
        <p:pic>
          <p:nvPicPr>
            <p:cNvPr id="100" name="Picture 99" descr="house smart meter.png">
              <a:extLst>
                <a:ext uri="{FF2B5EF4-FFF2-40B4-BE49-F238E27FC236}">
                  <a16:creationId xmlns:a16="http://schemas.microsoft.com/office/drawing/2014/main" id="{E186B7E0-DACA-4E47-8BB9-26C78C6DC67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04878" y="3848310"/>
              <a:ext cx="140121" cy="127433"/>
            </a:xfrm>
            <a:prstGeom prst="rect">
              <a:avLst/>
            </a:prstGeom>
          </p:spPr>
        </p:pic>
      </p:grpSp>
      <p:pic>
        <p:nvPicPr>
          <p:cNvPr id="101" name="Picture 100" descr="factory.png">
            <a:extLst>
              <a:ext uri="{FF2B5EF4-FFF2-40B4-BE49-F238E27FC236}">
                <a16:creationId xmlns:a16="http://schemas.microsoft.com/office/drawing/2014/main" id="{8C3351BF-7150-4E59-8592-F25D9D5910C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27738" y="4510179"/>
            <a:ext cx="360059" cy="257000"/>
          </a:xfrm>
          <a:prstGeom prst="rect">
            <a:avLst/>
          </a:prstGeom>
        </p:spPr>
      </p:pic>
      <p:pic>
        <p:nvPicPr>
          <p:cNvPr id="102" name="Picture 101" descr="switchyard.png">
            <a:extLst>
              <a:ext uri="{FF2B5EF4-FFF2-40B4-BE49-F238E27FC236}">
                <a16:creationId xmlns:a16="http://schemas.microsoft.com/office/drawing/2014/main" id="{EB72568F-42FD-4189-962B-D5D81DBE70D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56734" y="4510079"/>
            <a:ext cx="368750" cy="262787"/>
          </a:xfrm>
          <a:prstGeom prst="rect">
            <a:avLst/>
          </a:prstGeom>
        </p:spPr>
      </p:pic>
      <p:pic>
        <p:nvPicPr>
          <p:cNvPr id="103" name="Picture 102" descr="tower.png">
            <a:extLst>
              <a:ext uri="{FF2B5EF4-FFF2-40B4-BE49-F238E27FC236}">
                <a16:creationId xmlns:a16="http://schemas.microsoft.com/office/drawing/2014/main" id="{BCA7FEEE-8ABB-4CA0-93B2-9197B9560C3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770140" y="4445015"/>
            <a:ext cx="142600" cy="332008"/>
          </a:xfrm>
          <a:prstGeom prst="rect">
            <a:avLst/>
          </a:prstGeom>
        </p:spPr>
      </p:pic>
      <p:pic>
        <p:nvPicPr>
          <p:cNvPr id="104" name="Picture 103" descr="wind solar panel.png">
            <a:extLst>
              <a:ext uri="{FF2B5EF4-FFF2-40B4-BE49-F238E27FC236}">
                <a16:creationId xmlns:a16="http://schemas.microsoft.com/office/drawing/2014/main" id="{A860ABB0-FD3E-41E3-96E6-AADB2FFF0ED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771593" y="4397415"/>
            <a:ext cx="270780" cy="370981"/>
          </a:xfrm>
          <a:prstGeom prst="rect">
            <a:avLst/>
          </a:prstGeom>
        </p:spPr>
      </p:pic>
      <p:pic>
        <p:nvPicPr>
          <p:cNvPr id="105" name="Picture 104" descr="electric pole.png">
            <a:extLst>
              <a:ext uri="{FF2B5EF4-FFF2-40B4-BE49-F238E27FC236}">
                <a16:creationId xmlns:a16="http://schemas.microsoft.com/office/drawing/2014/main" id="{A6CEFA8C-A6F7-4D8F-92A0-77DE14DFC70A}"/>
              </a:ext>
            </a:extLst>
          </p:cNvPr>
          <p:cNvPicPr>
            <a:picLocks noChangeAspect="1"/>
          </p:cNvPicPr>
          <p:nvPr/>
        </p:nvPicPr>
        <p:blipFill>
          <a:blip r:embed="rId9" cstate="print">
            <a:extLst>
              <a:ext uri="{BEBA8EAE-BF5A-486C-A8C5-ECC9F3942E4B}">
                <a14:imgProps xmlns:a14="http://schemas.microsoft.com/office/drawing/2010/main">
                  <a14:imgLayer r:embed="rId10">
                    <a14:imgEffect>
                      <a14:saturation sat="300000"/>
                    </a14:imgEffect>
                  </a14:imgLayer>
                </a14:imgProps>
              </a:ext>
              <a:ext uri="{28A0092B-C50C-407E-A947-70E740481C1C}">
                <a14:useLocalDpi xmlns:a14="http://schemas.microsoft.com/office/drawing/2010/main"/>
              </a:ext>
            </a:extLst>
          </a:blip>
          <a:stretch>
            <a:fillRect/>
          </a:stretch>
        </p:blipFill>
        <p:spPr>
          <a:xfrm>
            <a:off x="2929765" y="4443586"/>
            <a:ext cx="90394" cy="257574"/>
          </a:xfrm>
          <a:prstGeom prst="rect">
            <a:avLst/>
          </a:prstGeom>
        </p:spPr>
      </p:pic>
      <p:pic>
        <p:nvPicPr>
          <p:cNvPr id="116" name="Picture 115" descr="wind solar panel.png">
            <a:extLst>
              <a:ext uri="{FF2B5EF4-FFF2-40B4-BE49-F238E27FC236}">
                <a16:creationId xmlns:a16="http://schemas.microsoft.com/office/drawing/2014/main" id="{A0A76E67-D2AF-447D-900F-0B64C3734A92}"/>
              </a:ext>
            </a:extLst>
          </p:cNvPr>
          <p:cNvPicPr>
            <a:picLocks noChangeAspect="1"/>
          </p:cNvPicPr>
          <p:nvPr/>
        </p:nvPicPr>
        <p:blipFill>
          <a:blip r:embed="rId11" cstate="print">
            <a:extLst>
              <a:ext uri="{BEBA8EAE-BF5A-486C-A8C5-ECC9F3942E4B}">
                <a14:imgProps xmlns:a14="http://schemas.microsoft.com/office/drawing/2010/main">
                  <a14:imgLayer r:embed="rId12">
                    <a14:imgEffect>
                      <a14:saturation sat="300000"/>
                    </a14:imgEffect>
                  </a14:imgLayer>
                </a14:imgProps>
              </a:ext>
              <a:ext uri="{28A0092B-C50C-407E-A947-70E740481C1C}">
                <a14:useLocalDpi xmlns:a14="http://schemas.microsoft.com/office/drawing/2010/main"/>
              </a:ext>
            </a:extLst>
          </a:blip>
          <a:stretch>
            <a:fillRect/>
          </a:stretch>
        </p:blipFill>
        <p:spPr>
          <a:xfrm>
            <a:off x="2646215" y="4382495"/>
            <a:ext cx="180381" cy="247129"/>
          </a:xfrm>
          <a:prstGeom prst="rect">
            <a:avLst/>
          </a:prstGeom>
        </p:spPr>
      </p:pic>
      <p:pic>
        <p:nvPicPr>
          <p:cNvPr id="119" name="Picture 118" descr="database.png">
            <a:extLst>
              <a:ext uri="{FF2B5EF4-FFF2-40B4-BE49-F238E27FC236}">
                <a16:creationId xmlns:a16="http://schemas.microsoft.com/office/drawing/2014/main" id="{272A3A2C-26BE-48CD-BCED-D2F089ABAD89}"/>
              </a:ext>
            </a:extLst>
          </p:cNvPr>
          <p:cNvPicPr>
            <a:picLocks noChangeAspect="1"/>
          </p:cNvPicPr>
          <p:nvPr/>
        </p:nvPicPr>
        <p:blipFill>
          <a:blip r:embed="rId13" cstate="print">
            <a:extLst>
              <a:ext uri="{BEBA8EAE-BF5A-486C-A8C5-ECC9F3942E4B}">
                <a14:imgProps xmlns:a14="http://schemas.microsoft.com/office/drawing/2010/main">
                  <a14:imgLayer r:embed="rId14">
                    <a14:imgEffect>
                      <a14:saturation sat="300000"/>
                    </a14:imgEffect>
                  </a14:imgLayer>
                </a14:imgProps>
              </a:ext>
              <a:ext uri="{28A0092B-C50C-407E-A947-70E740481C1C}">
                <a14:useLocalDpi xmlns:a14="http://schemas.microsoft.com/office/drawing/2010/main"/>
              </a:ext>
            </a:extLst>
          </a:blip>
          <a:stretch>
            <a:fillRect/>
          </a:stretch>
        </p:blipFill>
        <p:spPr>
          <a:xfrm>
            <a:off x="3030643" y="4667325"/>
            <a:ext cx="123739" cy="114969"/>
          </a:xfrm>
          <a:prstGeom prst="rect">
            <a:avLst/>
          </a:prstGeom>
        </p:spPr>
      </p:pic>
      <p:pic>
        <p:nvPicPr>
          <p:cNvPr id="120" name="Picture 119" descr="truck2.png">
            <a:extLst>
              <a:ext uri="{FF2B5EF4-FFF2-40B4-BE49-F238E27FC236}">
                <a16:creationId xmlns:a16="http://schemas.microsoft.com/office/drawing/2014/main" id="{999ACE36-834A-490A-9F10-462ABD46134A}"/>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453011" y="4521960"/>
            <a:ext cx="258114" cy="138060"/>
          </a:xfrm>
          <a:prstGeom prst="rect">
            <a:avLst/>
          </a:prstGeom>
        </p:spPr>
      </p:pic>
      <p:pic>
        <p:nvPicPr>
          <p:cNvPr id="129" name="Picture 128" descr="truck2.png">
            <a:extLst>
              <a:ext uri="{FF2B5EF4-FFF2-40B4-BE49-F238E27FC236}">
                <a16:creationId xmlns:a16="http://schemas.microsoft.com/office/drawing/2014/main" id="{1D907EA2-9EEC-463E-81CE-C9ABE23047A3}"/>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377182" y="4657920"/>
            <a:ext cx="258114" cy="138060"/>
          </a:xfrm>
          <a:prstGeom prst="rect">
            <a:avLst/>
          </a:prstGeom>
        </p:spPr>
      </p:pic>
      <p:pic>
        <p:nvPicPr>
          <p:cNvPr id="130" name="Picture 129" descr="dsssss.png">
            <a:extLst>
              <a:ext uri="{FF2B5EF4-FFF2-40B4-BE49-F238E27FC236}">
                <a16:creationId xmlns:a16="http://schemas.microsoft.com/office/drawing/2014/main" id="{E5BC97D1-544E-41F8-87F8-7C165BACE660}"/>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4066581" y="4551616"/>
            <a:ext cx="208586" cy="225407"/>
          </a:xfrm>
          <a:prstGeom prst="rect">
            <a:avLst/>
          </a:prstGeom>
        </p:spPr>
      </p:pic>
      <p:pic>
        <p:nvPicPr>
          <p:cNvPr id="131" name="Picture 130" descr="electric pole.png">
            <a:extLst>
              <a:ext uri="{FF2B5EF4-FFF2-40B4-BE49-F238E27FC236}">
                <a16:creationId xmlns:a16="http://schemas.microsoft.com/office/drawing/2014/main" id="{51638D5B-8393-40BA-8226-5B08DCB341BD}"/>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4705973" y="4537783"/>
            <a:ext cx="90394" cy="257574"/>
          </a:xfrm>
          <a:prstGeom prst="rect">
            <a:avLst/>
          </a:prstGeom>
        </p:spPr>
      </p:pic>
      <p:pic>
        <p:nvPicPr>
          <p:cNvPr id="132" name="Picture 131" descr="electric pole.png">
            <a:extLst>
              <a:ext uri="{FF2B5EF4-FFF2-40B4-BE49-F238E27FC236}">
                <a16:creationId xmlns:a16="http://schemas.microsoft.com/office/drawing/2014/main" id="{0EE0C35C-E51F-4B92-89B4-37D8A7EDFFD3}"/>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4496748" y="4497038"/>
            <a:ext cx="90394" cy="257574"/>
          </a:xfrm>
          <a:prstGeom prst="rect">
            <a:avLst/>
          </a:prstGeom>
        </p:spPr>
      </p:pic>
      <p:pic>
        <p:nvPicPr>
          <p:cNvPr id="133" name="Picture 177">
            <a:extLst>
              <a:ext uri="{FF2B5EF4-FFF2-40B4-BE49-F238E27FC236}">
                <a16:creationId xmlns:a16="http://schemas.microsoft.com/office/drawing/2014/main" id="{96843728-078E-46D8-99FD-A0CD5400D75A}"/>
              </a:ext>
            </a:extLst>
          </p:cNvPr>
          <p:cNvPicPr>
            <a:picLocks noChangeAspect="1"/>
          </p:cNvPicPr>
          <p:nvPr/>
        </p:nvPicPr>
        <p:blipFill>
          <a:blip r:embed="rId18"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630998" y="2760342"/>
            <a:ext cx="287978" cy="287978"/>
          </a:xfrm>
          <a:prstGeom prst="rect">
            <a:avLst/>
          </a:prstGeom>
        </p:spPr>
      </p:pic>
      <p:pic>
        <p:nvPicPr>
          <p:cNvPr id="134" name="Picture 176">
            <a:extLst>
              <a:ext uri="{FF2B5EF4-FFF2-40B4-BE49-F238E27FC236}">
                <a16:creationId xmlns:a16="http://schemas.microsoft.com/office/drawing/2014/main" id="{0E61477A-664C-44C2-A848-220E2624E88A}"/>
              </a:ext>
            </a:extLst>
          </p:cNvPr>
          <p:cNvPicPr>
            <a:picLocks noChangeAspect="1"/>
          </p:cNvPicPr>
          <p:nvPr/>
        </p:nvPicPr>
        <p:blipFill>
          <a:blip r:embed="rId19"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327909" y="2406544"/>
            <a:ext cx="301119" cy="301119"/>
          </a:xfrm>
          <a:prstGeom prst="rect">
            <a:avLst/>
          </a:prstGeom>
        </p:spPr>
      </p:pic>
      <p:grpSp>
        <p:nvGrpSpPr>
          <p:cNvPr id="137" name="Group 182">
            <a:extLst>
              <a:ext uri="{FF2B5EF4-FFF2-40B4-BE49-F238E27FC236}">
                <a16:creationId xmlns:a16="http://schemas.microsoft.com/office/drawing/2014/main" id="{C5A1793D-63D5-4E50-BAF0-AE4A64462C0F}"/>
              </a:ext>
            </a:extLst>
          </p:cNvPr>
          <p:cNvGrpSpPr/>
          <p:nvPr/>
        </p:nvGrpSpPr>
        <p:grpSpPr>
          <a:xfrm>
            <a:off x="2672752" y="2476099"/>
            <a:ext cx="499466" cy="434359"/>
            <a:chOff x="5505359" y="1172914"/>
            <a:chExt cx="297566" cy="395536"/>
          </a:xfrm>
        </p:grpSpPr>
        <p:pic>
          <p:nvPicPr>
            <p:cNvPr id="138" name="Picture 183">
              <a:extLst>
                <a:ext uri="{FF2B5EF4-FFF2-40B4-BE49-F238E27FC236}">
                  <a16:creationId xmlns:a16="http://schemas.microsoft.com/office/drawing/2014/main" id="{7A4FDC0A-4779-4032-BB72-528DF323CC35}"/>
                </a:ext>
              </a:extLst>
            </p:cNvPr>
            <p:cNvPicPr>
              <a:picLocks noChangeAspect="1"/>
            </p:cNvPicPr>
            <p:nvPr/>
          </p:nvPicPr>
          <p:blipFill>
            <a:blip r:embed="rId20"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505359" y="1172914"/>
              <a:ext cx="297566" cy="198378"/>
            </a:xfrm>
            <a:prstGeom prst="rect">
              <a:avLst/>
            </a:prstGeom>
          </p:spPr>
        </p:pic>
        <p:cxnSp>
          <p:nvCxnSpPr>
            <p:cNvPr id="139" name="Straight Connector 184">
              <a:extLst>
                <a:ext uri="{FF2B5EF4-FFF2-40B4-BE49-F238E27FC236}">
                  <a16:creationId xmlns:a16="http://schemas.microsoft.com/office/drawing/2014/main" id="{3878E1FE-B838-436F-9FDD-74991A905041}"/>
                </a:ext>
              </a:extLst>
            </p:cNvPr>
            <p:cNvCxnSpPr/>
            <p:nvPr/>
          </p:nvCxnSpPr>
          <p:spPr>
            <a:xfrm flipH="1">
              <a:off x="5652607" y="1386884"/>
              <a:ext cx="1" cy="181566"/>
            </a:xfrm>
            <a:prstGeom prst="line">
              <a:avLst/>
            </a:prstGeom>
            <a:noFill/>
            <a:ln w="9525" cap="flat" cmpd="sng" algn="ctr">
              <a:solidFill>
                <a:schemeClr val="accent3"/>
              </a:solidFill>
              <a:prstDash val="solid"/>
              <a:headEnd type="triangle" w="sm" len="sm"/>
              <a:tailEnd type="triangle" w="sm" len="sm"/>
            </a:ln>
            <a:effectLst/>
          </p:spPr>
        </p:cxnSp>
        <p:cxnSp>
          <p:nvCxnSpPr>
            <p:cNvPr id="140" name="Straight Connector 185">
              <a:extLst>
                <a:ext uri="{FF2B5EF4-FFF2-40B4-BE49-F238E27FC236}">
                  <a16:creationId xmlns:a16="http://schemas.microsoft.com/office/drawing/2014/main" id="{A761F92B-D675-4741-A9D3-9E419E1E12EE}"/>
                </a:ext>
              </a:extLst>
            </p:cNvPr>
            <p:cNvCxnSpPr/>
            <p:nvPr/>
          </p:nvCxnSpPr>
          <p:spPr>
            <a:xfrm>
              <a:off x="5716108" y="1386884"/>
              <a:ext cx="46517" cy="172041"/>
            </a:xfrm>
            <a:prstGeom prst="line">
              <a:avLst/>
            </a:prstGeom>
            <a:noFill/>
            <a:ln w="9525" cap="flat" cmpd="sng" algn="ctr">
              <a:solidFill>
                <a:schemeClr val="accent3"/>
              </a:solidFill>
              <a:prstDash val="solid"/>
              <a:headEnd type="triangle" w="sm" len="sm"/>
              <a:tailEnd type="triangle" w="sm" len="sm"/>
            </a:ln>
            <a:effectLst/>
          </p:spPr>
        </p:cxnSp>
        <p:cxnSp>
          <p:nvCxnSpPr>
            <p:cNvPr id="141" name="Straight Connector 186">
              <a:extLst>
                <a:ext uri="{FF2B5EF4-FFF2-40B4-BE49-F238E27FC236}">
                  <a16:creationId xmlns:a16="http://schemas.microsoft.com/office/drawing/2014/main" id="{AEA4A090-85C0-4A3C-9135-C8933CD778D1}"/>
                </a:ext>
              </a:extLst>
            </p:cNvPr>
            <p:cNvCxnSpPr/>
            <p:nvPr/>
          </p:nvCxnSpPr>
          <p:spPr>
            <a:xfrm flipH="1">
              <a:off x="5544658" y="1390059"/>
              <a:ext cx="46517" cy="172041"/>
            </a:xfrm>
            <a:prstGeom prst="line">
              <a:avLst/>
            </a:prstGeom>
            <a:noFill/>
            <a:ln w="9525" cap="flat" cmpd="sng" algn="ctr">
              <a:solidFill>
                <a:schemeClr val="accent3"/>
              </a:solidFill>
              <a:prstDash val="solid"/>
              <a:headEnd type="triangle" w="sm" len="sm"/>
              <a:tailEnd type="triangle" w="sm" len="sm"/>
            </a:ln>
            <a:effectLst/>
          </p:spPr>
        </p:cxnSp>
      </p:grpSp>
      <p:sp>
        <p:nvSpPr>
          <p:cNvPr id="73" name="Rectangle 72">
            <a:extLst>
              <a:ext uri="{FF2B5EF4-FFF2-40B4-BE49-F238E27FC236}">
                <a16:creationId xmlns:a16="http://schemas.microsoft.com/office/drawing/2014/main" id="{99E52A59-528E-421B-B02C-DAAFA5A73497}"/>
              </a:ext>
            </a:extLst>
          </p:cNvPr>
          <p:cNvSpPr/>
          <p:nvPr/>
        </p:nvSpPr>
        <p:spPr>
          <a:xfrm rot="5400000">
            <a:off x="5556350" y="2177824"/>
            <a:ext cx="2343284" cy="151493"/>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71994" tIns="71994" rIns="71994" bIns="71994" numCol="1" spcCol="0" rtlCol="0" fromWordArt="0" anchor="ctr" anchorCtr="0" forceAA="0" compatLnSpc="1">
            <a:prstTxWarp prst="textNoShape">
              <a:avLst/>
            </a:prstTxWarp>
            <a:noAutofit/>
          </a:bodyPr>
          <a:lstStyle/>
          <a:p>
            <a:pPr algn="ctr" defTabSz="685774"/>
            <a:r>
              <a:rPr lang="en-US" sz="1006" dirty="0">
                <a:solidFill>
                  <a:srgbClr val="FFFFFF"/>
                </a:solidFill>
                <a:latin typeface="Nokia Pure Text Light" panose="020B0403020202020204" pitchFamily="34" charset="0"/>
                <a:ea typeface="Nokia Pure Text Light" panose="020B0403020202020204" pitchFamily="34" charset="0"/>
              </a:rPr>
              <a:t>Virtualized Network Functions</a:t>
            </a:r>
          </a:p>
        </p:txBody>
      </p:sp>
      <p:sp>
        <p:nvSpPr>
          <p:cNvPr id="72" name="Rectangle 71">
            <a:extLst>
              <a:ext uri="{FF2B5EF4-FFF2-40B4-BE49-F238E27FC236}">
                <a16:creationId xmlns:a16="http://schemas.microsoft.com/office/drawing/2014/main" id="{9A2541E1-2B0C-4C2B-9420-AFC2E4D11E20}"/>
              </a:ext>
            </a:extLst>
          </p:cNvPr>
          <p:cNvSpPr/>
          <p:nvPr/>
        </p:nvSpPr>
        <p:spPr>
          <a:xfrm rot="5400000">
            <a:off x="5564609" y="2325047"/>
            <a:ext cx="2632027" cy="15376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71994" tIns="71994" rIns="71994" bIns="71994" numCol="1" spcCol="0" rtlCol="0" fromWordArt="0" anchor="ctr" anchorCtr="0" forceAA="0" compatLnSpc="1">
            <a:prstTxWarp prst="textNoShape">
              <a:avLst/>
            </a:prstTxWarp>
            <a:noAutofit/>
          </a:bodyPr>
          <a:lstStyle/>
          <a:p>
            <a:pPr algn="ctr" defTabSz="685774"/>
            <a:r>
              <a:rPr lang="en-US" sz="1006" dirty="0">
                <a:solidFill>
                  <a:srgbClr val="FFFFFF"/>
                </a:solidFill>
                <a:latin typeface="Nokia Pure Text Light" panose="020B0403020202020204" pitchFamily="34" charset="0"/>
                <a:ea typeface="Nokia Pure Text Light" panose="020B0403020202020204" pitchFamily="34" charset="0"/>
              </a:rPr>
              <a:t>Services &amp; System Integration</a:t>
            </a:r>
          </a:p>
        </p:txBody>
      </p:sp>
      <p:sp>
        <p:nvSpPr>
          <p:cNvPr id="71" name="Rectangle 70">
            <a:extLst>
              <a:ext uri="{FF2B5EF4-FFF2-40B4-BE49-F238E27FC236}">
                <a16:creationId xmlns:a16="http://schemas.microsoft.com/office/drawing/2014/main" id="{FF8A4CE5-2D40-4B87-84A2-831CF56330F0}"/>
              </a:ext>
            </a:extLst>
          </p:cNvPr>
          <p:cNvSpPr/>
          <p:nvPr/>
        </p:nvSpPr>
        <p:spPr>
          <a:xfrm rot="5400000">
            <a:off x="5725226" y="2318194"/>
            <a:ext cx="2632027" cy="16746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71994" tIns="71994" rIns="71994" bIns="71994" numCol="1" spcCol="0" rtlCol="0" fromWordArt="0" anchor="ctr" anchorCtr="0" forceAA="0" compatLnSpc="1">
            <a:prstTxWarp prst="textNoShape">
              <a:avLst/>
            </a:prstTxWarp>
            <a:noAutofit/>
          </a:bodyPr>
          <a:lstStyle/>
          <a:p>
            <a:pPr algn="ctr" defTabSz="685774"/>
            <a:r>
              <a:rPr lang="en-US" sz="1006" dirty="0">
                <a:solidFill>
                  <a:srgbClr val="FFFFFF"/>
                </a:solidFill>
                <a:latin typeface="Nokia Pure Text Light" panose="020B0403020202020204" pitchFamily="34" charset="0"/>
                <a:ea typeface="Nokia Pure Text Light" panose="020B0403020202020204" pitchFamily="34" charset="0"/>
              </a:rPr>
              <a:t>Dynamic Security</a:t>
            </a:r>
          </a:p>
        </p:txBody>
      </p:sp>
    </p:spTree>
    <p:extLst>
      <p:ext uri="{BB962C8B-B14F-4D97-AF65-F5344CB8AC3E}">
        <p14:creationId xmlns:p14="http://schemas.microsoft.com/office/powerpoint/2010/main" val="352635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anim calcmode="lin" valueType="num">
                                      <p:cBhvr>
                                        <p:cTn id="8" dur="1000" fill="hold"/>
                                        <p:tgtEl>
                                          <p:spTgt spid="87"/>
                                        </p:tgtEl>
                                        <p:attrNameLst>
                                          <p:attrName>ppt_x</p:attrName>
                                        </p:attrNameLst>
                                      </p:cBhvr>
                                      <p:tavLst>
                                        <p:tav tm="0">
                                          <p:val>
                                            <p:strVal val="#ppt_x"/>
                                          </p:val>
                                        </p:tav>
                                        <p:tav tm="100000">
                                          <p:val>
                                            <p:strVal val="#ppt_x"/>
                                          </p:val>
                                        </p:tav>
                                      </p:tavLst>
                                    </p:anim>
                                    <p:anim calcmode="lin" valueType="num">
                                      <p:cBhvr>
                                        <p:cTn id="9"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0769" y="754967"/>
            <a:ext cx="6650181" cy="3416320"/>
          </a:xfrm>
          <a:prstGeom prst="rect">
            <a:avLst/>
          </a:prstGeom>
          <a:noFill/>
        </p:spPr>
        <p:txBody>
          <a:bodyPr wrap="square" rtlCol="0">
            <a:spAutoFit/>
          </a:bodyPr>
          <a:lstStyle/>
          <a:p>
            <a:pPr marL="285750" indent="-285750">
              <a:buFont typeface="Wingdings" charset="2"/>
              <a:buChar char="Ø"/>
            </a:pPr>
            <a:r>
              <a:rPr lang="en-US" dirty="0">
                <a:solidFill>
                  <a:srgbClr val="FF0000"/>
                </a:solidFill>
              </a:rPr>
              <a:t>Steering Committee</a:t>
            </a:r>
          </a:p>
          <a:p>
            <a:pPr marL="742950" lvl="1" indent="-285750">
              <a:buFont typeface="Arial" charset="0"/>
              <a:buChar char="•"/>
            </a:pPr>
            <a:r>
              <a:rPr lang="en-US" dirty="0"/>
              <a:t>Collaboration across all agencies</a:t>
            </a:r>
          </a:p>
          <a:p>
            <a:pPr marL="742950" lvl="1" indent="-285750">
              <a:buFont typeface="Arial" charset="0"/>
              <a:buChar char="•"/>
            </a:pPr>
            <a:r>
              <a:rPr lang="en-US" i="1" dirty="0"/>
              <a:t>Representation from Anchor institutions</a:t>
            </a:r>
            <a:endParaRPr lang="en-US" dirty="0"/>
          </a:p>
          <a:p>
            <a:pPr marL="742950" lvl="1" indent="-285750">
              <a:buFont typeface="Arial" charset="0"/>
              <a:buChar char="•"/>
            </a:pPr>
            <a:r>
              <a:rPr lang="en-US" dirty="0"/>
              <a:t>Citizen Engagement &amp; Needs Assessment</a:t>
            </a:r>
          </a:p>
          <a:p>
            <a:pPr marL="285750" indent="-285750">
              <a:buFont typeface="Wingdings" charset="2"/>
              <a:buChar char="Ø"/>
            </a:pPr>
            <a:r>
              <a:rPr lang="en-US" dirty="0">
                <a:solidFill>
                  <a:srgbClr val="FF0000"/>
                </a:solidFill>
              </a:rPr>
              <a:t>Connectivity Roadmap</a:t>
            </a:r>
          </a:p>
          <a:p>
            <a:pPr marL="742950" lvl="1" indent="-285750">
              <a:buFont typeface="Arial" charset="0"/>
              <a:buChar char="•"/>
            </a:pPr>
            <a:r>
              <a:rPr lang="en-US" dirty="0"/>
              <a:t>Backhaul Inventory and Assessment</a:t>
            </a:r>
          </a:p>
          <a:p>
            <a:pPr marL="742950" lvl="1" indent="-285750">
              <a:buFont typeface="Arial" charset="0"/>
              <a:buChar char="•"/>
            </a:pPr>
            <a:r>
              <a:rPr lang="en-US" dirty="0"/>
              <a:t>CBRS Strategy</a:t>
            </a:r>
          </a:p>
          <a:p>
            <a:pPr marL="742950" lvl="1" indent="-285750">
              <a:buFont typeface="Arial" charset="0"/>
              <a:buChar char="•"/>
            </a:pPr>
            <a:r>
              <a:rPr lang="en-US" dirty="0"/>
              <a:t>Massive Connectivity Options- Getting Ready for 5G!</a:t>
            </a:r>
          </a:p>
          <a:p>
            <a:pPr marL="285750" indent="-285750">
              <a:buFont typeface="Wingdings" charset="2"/>
              <a:buChar char="Ø"/>
            </a:pPr>
            <a:r>
              <a:rPr lang="en-US" dirty="0">
                <a:solidFill>
                  <a:srgbClr val="FF0000"/>
                </a:solidFill>
              </a:rPr>
              <a:t>Business  and Operational Models</a:t>
            </a:r>
          </a:p>
          <a:p>
            <a:pPr marL="742950" lvl="1" indent="-285750">
              <a:buFont typeface="Wingdings" charset="2"/>
              <a:buChar char="Ø"/>
            </a:pPr>
            <a:r>
              <a:rPr lang="en-US" dirty="0"/>
              <a:t>Public Private Partnership</a:t>
            </a:r>
          </a:p>
          <a:p>
            <a:pPr marL="742950" lvl="1" indent="-285750">
              <a:buFont typeface="Wingdings" charset="2"/>
              <a:buChar char="Ø"/>
            </a:pPr>
            <a:r>
              <a:rPr lang="en-US" dirty="0"/>
              <a:t>Funding &amp; Sustainability Partners</a:t>
            </a:r>
          </a:p>
          <a:p>
            <a:endParaRPr lang="en-US" dirty="0"/>
          </a:p>
        </p:txBody>
      </p:sp>
      <p:sp>
        <p:nvSpPr>
          <p:cNvPr id="6" name="Title 3"/>
          <p:cNvSpPr txBox="1">
            <a:spLocks/>
          </p:cNvSpPr>
          <p:nvPr/>
        </p:nvSpPr>
        <p:spPr>
          <a:xfrm>
            <a:off x="102000" y="102545"/>
            <a:ext cx="8308800" cy="309600"/>
          </a:xfrm>
          <a:prstGeom prst="rect">
            <a:avLst/>
          </a:prstGeom>
        </p:spPr>
        <p:txBody>
          <a:bodyPr/>
          <a:lstStyle>
            <a:lvl1pPr algn="l" defTabSz="914400" rtl="0" eaLnBrk="1" latinLnBrk="0" hangingPunct="1">
              <a:spcBef>
                <a:spcPct val="0"/>
              </a:spcBef>
              <a:buNone/>
              <a:defRPr sz="2800" b="0" i="0" kern="1200" baseline="0">
                <a:solidFill>
                  <a:schemeClr val="tx1"/>
                </a:solidFill>
                <a:latin typeface="Nokia Pure Headline Ultra Light"/>
                <a:ea typeface="+mj-ea"/>
                <a:cs typeface="Nokia Pure Headline Ultra Light"/>
              </a:defRPr>
            </a:lvl1pPr>
          </a:lstStyle>
          <a:p>
            <a:r>
              <a:rPr lang="en-US" dirty="0"/>
              <a:t>Next Steps</a:t>
            </a:r>
          </a:p>
        </p:txBody>
      </p:sp>
    </p:spTree>
    <p:extLst>
      <p:ext uri="{BB962C8B-B14F-4D97-AF65-F5344CB8AC3E}">
        <p14:creationId xmlns:p14="http://schemas.microsoft.com/office/powerpoint/2010/main" val="1881560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28922" y="1976000"/>
            <a:ext cx="1304794" cy="1321250"/>
          </a:xfrm>
          <a:prstGeom prst="rect">
            <a:avLst/>
          </a:prstGeom>
          <a:noFill/>
          <a:ln w="9525" cap="flat" cmpd="sng" algn="ctr">
            <a:noFill/>
            <a:prstDash val="soli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lang="en-GB" kern="0">
                <a:solidFill>
                  <a:schemeClr val="bg1"/>
                </a:solidFill>
                <a:latin typeface="Nokia Pure Headline Ultra Light"/>
                <a:ea typeface="ヒラギノ角ゴ Pro W3"/>
                <a:cs typeface="Nokia Pure Headline Ultra Light"/>
              </a:rPr>
              <a:t>Mobile</a:t>
            </a:r>
          </a:p>
          <a:p>
            <a:pPr>
              <a:defRPr/>
            </a:pPr>
            <a:r>
              <a:rPr lang="en-GB" kern="0">
                <a:solidFill>
                  <a:schemeClr val="bg1"/>
                </a:solidFill>
                <a:latin typeface="Nokia Pure Headline Ultra Light"/>
                <a:ea typeface="ヒラギノ角ゴ Pro W3"/>
                <a:cs typeface="Nokia Pure Headline Ultra Light"/>
              </a:rPr>
              <a:t>Networks</a:t>
            </a:r>
          </a:p>
        </p:txBody>
      </p:sp>
      <p:sp>
        <p:nvSpPr>
          <p:cNvPr id="18" name="Rectangle 17"/>
          <p:cNvSpPr/>
          <p:nvPr/>
        </p:nvSpPr>
        <p:spPr>
          <a:xfrm>
            <a:off x="1641948" y="1996021"/>
            <a:ext cx="1304794" cy="1321250"/>
          </a:xfrm>
          <a:prstGeom prst="rect">
            <a:avLst/>
          </a:prstGeom>
          <a:noFill/>
          <a:ln w="9525" cap="flat" cmpd="sng" algn="ctr">
            <a:noFill/>
            <a:prstDash val="soli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lang="en-GB" kern="0">
                <a:solidFill>
                  <a:schemeClr val="bg1"/>
                </a:solidFill>
                <a:latin typeface="Nokia Pure Headline Ultra Light"/>
                <a:ea typeface="ヒラギノ角ゴ Pro W3"/>
                <a:cs typeface="Nokia Pure Headline Ultra Light"/>
              </a:rPr>
              <a:t>Fixed </a:t>
            </a:r>
            <a:br>
              <a:rPr lang="en-GB" kern="0">
                <a:solidFill>
                  <a:schemeClr val="bg1"/>
                </a:solidFill>
                <a:latin typeface="Nokia Pure Headline Ultra Light"/>
                <a:ea typeface="ヒラギノ角ゴ Pro W3"/>
                <a:cs typeface="Nokia Pure Headline Ultra Light"/>
              </a:rPr>
            </a:br>
            <a:r>
              <a:rPr lang="en-GB" kern="0">
                <a:solidFill>
                  <a:schemeClr val="bg1"/>
                </a:solidFill>
                <a:latin typeface="Nokia Pure Headline Ultra Light"/>
                <a:ea typeface="ヒラギノ角ゴ Pro W3"/>
                <a:cs typeface="Nokia Pure Headline Ultra Light"/>
              </a:rPr>
              <a:t>Networks</a:t>
            </a:r>
          </a:p>
        </p:txBody>
      </p:sp>
      <p:sp>
        <p:nvSpPr>
          <p:cNvPr id="19" name="Rectangle 18"/>
          <p:cNvSpPr/>
          <p:nvPr/>
        </p:nvSpPr>
        <p:spPr>
          <a:xfrm>
            <a:off x="2767418" y="2007981"/>
            <a:ext cx="1304794" cy="1321250"/>
          </a:xfrm>
          <a:prstGeom prst="rect">
            <a:avLst/>
          </a:prstGeom>
          <a:noFill/>
          <a:ln w="9525" cap="flat" cmpd="sng" algn="ctr">
            <a:noFill/>
            <a:prstDash val="soli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lang="en-GB" kern="0">
                <a:solidFill>
                  <a:schemeClr val="bg1"/>
                </a:solidFill>
                <a:latin typeface="Nokia Pure Headline Ultra Light"/>
                <a:ea typeface="ヒラギノ角ゴ Pro W3"/>
                <a:cs typeface="Nokia Pure Headline Ultra Light"/>
              </a:rPr>
              <a:t>IP / Optical Networks</a:t>
            </a:r>
          </a:p>
        </p:txBody>
      </p:sp>
      <p:sp>
        <p:nvSpPr>
          <p:cNvPr id="20" name="Rectangle 19"/>
          <p:cNvSpPr/>
          <p:nvPr/>
        </p:nvSpPr>
        <p:spPr>
          <a:xfrm>
            <a:off x="4035303" y="2011374"/>
            <a:ext cx="1304794" cy="1321250"/>
          </a:xfrm>
          <a:prstGeom prst="rect">
            <a:avLst/>
          </a:prstGeom>
          <a:noFill/>
          <a:ln w="9525" cap="flat" cmpd="sng" algn="ctr">
            <a:noFill/>
            <a:prstDash val="soli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lang="en-GB" kern="0">
                <a:solidFill>
                  <a:schemeClr val="bg1"/>
                </a:solidFill>
                <a:latin typeface="Nokia Pure Headline Ultra Light"/>
                <a:ea typeface="ヒラギノ角ゴ Pro W3"/>
                <a:cs typeface="Nokia Pure Headline Ultra Light"/>
              </a:rPr>
              <a:t>Applications </a:t>
            </a:r>
            <a:br>
              <a:rPr lang="en-GB" kern="0">
                <a:solidFill>
                  <a:schemeClr val="bg1"/>
                </a:solidFill>
                <a:latin typeface="Nokia Pure Headline Ultra Light"/>
                <a:ea typeface="ヒラギノ角ゴ Pro W3"/>
                <a:cs typeface="Nokia Pure Headline Ultra Light"/>
              </a:rPr>
            </a:br>
            <a:r>
              <a:rPr lang="en-GB" kern="0">
                <a:solidFill>
                  <a:schemeClr val="bg1"/>
                </a:solidFill>
                <a:latin typeface="Nokia Pure Headline Ultra Light"/>
                <a:ea typeface="ヒラギノ角ゴ Pro W3"/>
                <a:cs typeface="Nokia Pure Headline Ultra Light"/>
              </a:rPr>
              <a:t>&amp; Analytics</a:t>
            </a:r>
          </a:p>
        </p:txBody>
      </p:sp>
      <p:sp>
        <p:nvSpPr>
          <p:cNvPr id="21" name="Rectangle 20"/>
          <p:cNvSpPr/>
          <p:nvPr/>
        </p:nvSpPr>
        <p:spPr>
          <a:xfrm>
            <a:off x="6371561" y="2031523"/>
            <a:ext cx="1462244" cy="1321250"/>
          </a:xfrm>
          <a:prstGeom prst="rect">
            <a:avLst/>
          </a:prstGeom>
          <a:noFill/>
          <a:ln w="9525" cap="flat" cmpd="sng" algn="ctr">
            <a:noFill/>
            <a:prstDash val="soli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lang="en-GB" kern="0">
                <a:solidFill>
                  <a:schemeClr val="bg1"/>
                </a:solidFill>
                <a:latin typeface="Nokia Pure Headline Ultra Light"/>
                <a:ea typeface="ヒラギノ角ゴ Pro W3"/>
                <a:cs typeface="Nokia Pure Headline Ultra Light"/>
              </a:rPr>
              <a:t>Nokia Technologies</a:t>
            </a:r>
          </a:p>
        </p:txBody>
      </p:sp>
      <p:sp>
        <p:nvSpPr>
          <p:cNvPr id="22" name="Rectangle 21"/>
          <p:cNvSpPr/>
          <p:nvPr/>
        </p:nvSpPr>
        <p:spPr>
          <a:xfrm>
            <a:off x="7822751" y="2031523"/>
            <a:ext cx="1321249" cy="1321250"/>
          </a:xfrm>
          <a:prstGeom prst="rect">
            <a:avLst/>
          </a:prstGeom>
          <a:noFill/>
          <a:ln w="9525" cap="flat" cmpd="sng" algn="ctr">
            <a:noFill/>
            <a:prstDash val="soli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lang="en-GB" kern="0">
                <a:solidFill>
                  <a:schemeClr val="bg1"/>
                </a:solidFill>
                <a:latin typeface="Nokia Pure Headline Ultra Light"/>
                <a:ea typeface="ヒラギノ角ゴ Pro W3"/>
                <a:cs typeface="Nokia Pure Headline Ultra Light"/>
              </a:rPr>
              <a:t>Nokia</a:t>
            </a:r>
            <a:br>
              <a:rPr lang="en-GB" kern="0">
                <a:solidFill>
                  <a:schemeClr val="bg1"/>
                </a:solidFill>
                <a:latin typeface="Nokia Pure Headline Ultra Light"/>
                <a:ea typeface="ヒラギノ角ゴ Pro W3"/>
                <a:cs typeface="Nokia Pure Headline Ultra Light"/>
              </a:rPr>
            </a:br>
            <a:r>
              <a:rPr lang="en-GB" kern="0">
                <a:solidFill>
                  <a:schemeClr val="bg1"/>
                </a:solidFill>
                <a:latin typeface="Nokia Pure Headline Ultra Light"/>
                <a:ea typeface="ヒラギノ角ゴ Pro W3"/>
                <a:cs typeface="Nokia Pure Headline Ultra Light"/>
              </a:rPr>
              <a:t>Bell Labs</a:t>
            </a:r>
          </a:p>
        </p:txBody>
      </p:sp>
      <p:cxnSp>
        <p:nvCxnSpPr>
          <p:cNvPr id="23" name="Straight Connector 22"/>
          <p:cNvCxnSpPr/>
          <p:nvPr/>
        </p:nvCxnSpPr>
        <p:spPr>
          <a:xfrm>
            <a:off x="1506760" y="1797248"/>
            <a:ext cx="0" cy="960816"/>
          </a:xfrm>
          <a:prstGeom prst="line">
            <a:avLst/>
          </a:prstGeom>
          <a:noFill/>
          <a:ln w="12700" cap="flat" cmpd="sng" algn="ctr">
            <a:solidFill>
              <a:srgbClr val="00C9FF"/>
            </a:solidFill>
            <a:prstDash val="solid"/>
          </a:ln>
          <a:effectLst/>
        </p:spPr>
      </p:cxnSp>
      <p:cxnSp>
        <p:nvCxnSpPr>
          <p:cNvPr id="24" name="Straight Connector 23"/>
          <p:cNvCxnSpPr/>
          <p:nvPr/>
        </p:nvCxnSpPr>
        <p:spPr>
          <a:xfrm>
            <a:off x="2632231" y="1807668"/>
            <a:ext cx="0" cy="960816"/>
          </a:xfrm>
          <a:prstGeom prst="line">
            <a:avLst/>
          </a:prstGeom>
          <a:noFill/>
          <a:ln w="12700" cap="flat" cmpd="sng" algn="ctr">
            <a:solidFill>
              <a:srgbClr val="00C9FF"/>
            </a:solidFill>
            <a:prstDash val="solid"/>
          </a:ln>
          <a:effectLst/>
        </p:spPr>
      </p:cxnSp>
      <p:cxnSp>
        <p:nvCxnSpPr>
          <p:cNvPr id="25" name="Straight Connector 24"/>
          <p:cNvCxnSpPr/>
          <p:nvPr/>
        </p:nvCxnSpPr>
        <p:spPr>
          <a:xfrm>
            <a:off x="3898718" y="1811587"/>
            <a:ext cx="0" cy="960816"/>
          </a:xfrm>
          <a:prstGeom prst="line">
            <a:avLst/>
          </a:prstGeom>
          <a:noFill/>
          <a:ln w="12700" cap="flat" cmpd="sng" algn="ctr">
            <a:solidFill>
              <a:srgbClr val="00C9FF"/>
            </a:solidFill>
            <a:prstDash val="solid"/>
          </a:ln>
          <a:effectLst/>
        </p:spPr>
      </p:cxnSp>
      <p:cxnSp>
        <p:nvCxnSpPr>
          <p:cNvPr id="26" name="Straight Connector 25"/>
          <p:cNvCxnSpPr/>
          <p:nvPr/>
        </p:nvCxnSpPr>
        <p:spPr>
          <a:xfrm>
            <a:off x="6244874" y="1811587"/>
            <a:ext cx="0" cy="960816"/>
          </a:xfrm>
          <a:prstGeom prst="line">
            <a:avLst/>
          </a:prstGeom>
          <a:noFill/>
          <a:ln w="12700" cap="flat" cmpd="sng" algn="ctr">
            <a:solidFill>
              <a:srgbClr val="00C9FF"/>
            </a:solidFill>
            <a:prstDash val="solid"/>
          </a:ln>
          <a:effectLst/>
        </p:spPr>
      </p:cxnSp>
      <p:cxnSp>
        <p:nvCxnSpPr>
          <p:cNvPr id="27" name="Straight Connector 26"/>
          <p:cNvCxnSpPr/>
          <p:nvPr/>
        </p:nvCxnSpPr>
        <p:spPr>
          <a:xfrm>
            <a:off x="7716640" y="1831510"/>
            <a:ext cx="0" cy="960816"/>
          </a:xfrm>
          <a:prstGeom prst="line">
            <a:avLst/>
          </a:prstGeom>
          <a:noFill/>
          <a:ln w="12700" cap="flat" cmpd="sng" algn="ctr">
            <a:solidFill>
              <a:srgbClr val="00C9FF"/>
            </a:solidFill>
            <a:prstDash val="solid"/>
          </a:ln>
          <a:effectLst/>
        </p:spPr>
      </p:cxnSp>
      <p:sp>
        <p:nvSpPr>
          <p:cNvPr id="2" name="Text Placeholder 1"/>
          <p:cNvSpPr>
            <a:spLocks noGrp="1"/>
          </p:cNvSpPr>
          <p:nvPr>
            <p:ph type="body" sz="quarter" idx="10"/>
          </p:nvPr>
        </p:nvSpPr>
        <p:spPr>
          <a:prstGeom prst="rect">
            <a:avLst/>
          </a:prstGeom>
        </p:spPr>
        <p:txBody>
          <a:bodyPr/>
          <a:lstStyle/>
          <a:p>
            <a:r>
              <a:rPr lang="en-GB" sz="2800">
                <a:solidFill>
                  <a:schemeClr val="bg2"/>
                </a:solidFill>
                <a:latin typeface="Nokia Pure Headline Ultra Light"/>
                <a:cs typeface="Nokia Pure Headline Ultra Light"/>
              </a:rPr>
              <a:t> </a:t>
            </a:r>
          </a:p>
        </p:txBody>
      </p:sp>
      <p:sp>
        <p:nvSpPr>
          <p:cNvPr id="28" name="Rectangle 27"/>
          <p:cNvSpPr/>
          <p:nvPr/>
        </p:nvSpPr>
        <p:spPr>
          <a:xfrm>
            <a:off x="5362471" y="2031523"/>
            <a:ext cx="1462244" cy="1321250"/>
          </a:xfrm>
          <a:prstGeom prst="rect">
            <a:avLst/>
          </a:prstGeom>
          <a:noFill/>
          <a:ln w="9525" cap="flat" cmpd="sng" algn="ctr">
            <a:noFill/>
            <a:prstDash val="soli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lang="en-GB" kern="0">
                <a:solidFill>
                  <a:schemeClr val="bg1"/>
                </a:solidFill>
                <a:latin typeface="Nokia Pure Headline Ultra Light"/>
                <a:ea typeface="ヒラギノ角ゴ Pro W3"/>
                <a:cs typeface="Nokia Pure Headline Ultra Light"/>
              </a:rPr>
              <a:t>Global</a:t>
            </a:r>
          </a:p>
          <a:p>
            <a:pPr>
              <a:defRPr/>
            </a:pPr>
            <a:r>
              <a:rPr lang="en-GB" kern="0">
                <a:solidFill>
                  <a:schemeClr val="bg1"/>
                </a:solidFill>
                <a:latin typeface="Nokia Pure Headline Ultra Light"/>
                <a:ea typeface="ヒラギノ角ゴ Pro W3"/>
                <a:cs typeface="Nokia Pure Headline Ultra Light"/>
              </a:rPr>
              <a:t>Services</a:t>
            </a:r>
          </a:p>
        </p:txBody>
      </p:sp>
      <p:cxnSp>
        <p:nvCxnSpPr>
          <p:cNvPr id="29" name="Straight Connector 28"/>
          <p:cNvCxnSpPr/>
          <p:nvPr/>
        </p:nvCxnSpPr>
        <p:spPr>
          <a:xfrm>
            <a:off x="5246837" y="1831736"/>
            <a:ext cx="0" cy="960816"/>
          </a:xfrm>
          <a:prstGeom prst="line">
            <a:avLst/>
          </a:prstGeom>
          <a:noFill/>
          <a:ln w="12700" cap="flat" cmpd="sng" algn="ctr">
            <a:solidFill>
              <a:srgbClr val="00C9FF"/>
            </a:solidFill>
            <a:prstDash val="solid"/>
          </a:ln>
          <a:effectLst/>
        </p:spPr>
      </p:cxnSp>
      <p:sp>
        <p:nvSpPr>
          <p:cNvPr id="30" name="Text Placeholder 7"/>
          <p:cNvSpPr txBox="1">
            <a:spLocks/>
          </p:cNvSpPr>
          <p:nvPr/>
        </p:nvSpPr>
        <p:spPr>
          <a:xfrm>
            <a:off x="417600" y="280799"/>
            <a:ext cx="8308800" cy="1034653"/>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360000">
              <a:spcBef>
                <a:spcPts val="0"/>
              </a:spcBef>
              <a:buNone/>
              <a:tabLst>
                <a:tab pos="360000" algn="l"/>
              </a:tabLst>
            </a:pPr>
            <a:r>
              <a:rPr lang="en-US">
                <a:solidFill>
                  <a:schemeClr val="accent3"/>
                </a:solidFill>
                <a:latin typeface="Nokia Pure Headline Ultra Light" panose="020B0204020202020204" pitchFamily="34" charset="0"/>
              </a:rPr>
              <a:t>Comprehensive portfolio and expertise</a:t>
            </a:r>
          </a:p>
        </p:txBody>
      </p:sp>
      <p:sp>
        <p:nvSpPr>
          <p:cNvPr id="31" name="Footer Placeholder 27">
            <a:extLst>
              <a:ext uri="{FF2B5EF4-FFF2-40B4-BE49-F238E27FC236}">
                <a16:creationId xmlns:a16="http://schemas.microsoft.com/office/drawing/2014/main" id="{D400AB08-5D10-451A-A6EB-BE8AC712CC45}"/>
              </a:ext>
            </a:extLst>
          </p:cNvPr>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a:solidFill>
                  <a:schemeClr val="bg1"/>
                </a:solidFill>
                <a:cs typeface="Arial" panose="020B0604020202020204" pitchFamily="34" charset="0"/>
              </a:rPr>
              <a:t>Public</a:t>
            </a:r>
          </a:p>
        </p:txBody>
      </p:sp>
    </p:spTree>
    <p:extLst>
      <p:ext uri="{BB962C8B-B14F-4D97-AF65-F5344CB8AC3E}">
        <p14:creationId xmlns:p14="http://schemas.microsoft.com/office/powerpoint/2010/main" val="783368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68037" y="748146"/>
            <a:ext cx="8146472" cy="3100061"/>
          </a:xfrm>
          <a:prstGeom prst="rect">
            <a:avLst/>
          </a:prstGeom>
          <a:noFill/>
        </p:spPr>
        <p:txBody>
          <a:bodyPr wrap="square" lIns="72000" tIns="72000" rIns="72000" bIns="72000" rtlCol="0">
            <a:spAutoFit/>
          </a:bodyPr>
          <a:lstStyle/>
          <a:p>
            <a:pPr defTabSz="360000">
              <a:spcAft>
                <a:spcPts val="600"/>
              </a:spcAft>
              <a:tabLst>
                <a:tab pos="360000" algn="l"/>
              </a:tabLst>
            </a:pPr>
            <a:r>
              <a:rPr lang="is-IS" sz="3200">
                <a:solidFill>
                  <a:schemeClr val="tx2"/>
                </a:solidFill>
                <a:latin typeface="Nokia Pure Text Light" panose="020B0403020202020204" pitchFamily="34" charset="0"/>
                <a:ea typeface="Nokia Pure Text Light" panose="020B0403020202020204" pitchFamily="34" charset="0"/>
              </a:rPr>
              <a:t>...a city can be defined as “smart” when investments in human and social capital and traditional (transport) and modern (ICT) communication infrastructure fuel sustainable economic development and a high quality of life, with a wise management of natutal resources..</a:t>
            </a:r>
            <a:endParaRPr lang="en-US" sz="3200">
              <a:solidFill>
                <a:schemeClr val="tx2"/>
              </a:solidFill>
              <a:latin typeface="Nokia Pure Text Light" panose="020B0403020202020204" pitchFamily="34" charset="0"/>
              <a:ea typeface="Nokia Pure Text Light" panose="020B0403020202020204" pitchFamily="34" charset="0"/>
            </a:endParaRPr>
          </a:p>
        </p:txBody>
      </p:sp>
      <p:sp>
        <p:nvSpPr>
          <p:cNvPr id="17" name="TextBox 16"/>
          <p:cNvSpPr txBox="1"/>
          <p:nvPr/>
        </p:nvSpPr>
        <p:spPr>
          <a:xfrm>
            <a:off x="5803776" y="4417948"/>
            <a:ext cx="2369127" cy="330072"/>
          </a:xfrm>
          <a:prstGeom prst="rect">
            <a:avLst/>
          </a:prstGeom>
          <a:noFill/>
        </p:spPr>
        <p:txBody>
          <a:bodyPr wrap="square" lIns="72000" tIns="72000" rIns="72000" bIns="72000" rtlCol="0">
            <a:spAutoFit/>
          </a:bodyPr>
          <a:lstStyle/>
          <a:p>
            <a:pPr defTabSz="360000">
              <a:spcAft>
                <a:spcPts val="600"/>
              </a:spcAft>
              <a:tabLst>
                <a:tab pos="360000" algn="l"/>
              </a:tabLst>
            </a:pPr>
            <a:r>
              <a:rPr lang="en-US" sz="1200" dirty="0">
                <a:solidFill>
                  <a:schemeClr val="tx2"/>
                </a:solidFill>
                <a:latin typeface="Nokia Pure Text Light" panose="020B0403020202020204" pitchFamily="34" charset="0"/>
                <a:ea typeface="Nokia Pure Text Light" panose="020B0403020202020204" pitchFamily="34" charset="0"/>
              </a:rPr>
              <a:t>-Smart Cities Wikipedia</a:t>
            </a:r>
          </a:p>
        </p:txBody>
      </p:sp>
    </p:spTree>
    <p:extLst>
      <p:ext uri="{BB962C8B-B14F-4D97-AF65-F5344CB8AC3E}">
        <p14:creationId xmlns:p14="http://schemas.microsoft.com/office/powerpoint/2010/main" val="51733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5"/>
          </p:nvPr>
        </p:nvSpPr>
        <p:spPr>
          <a:xfrm>
            <a:off x="244866" y="1061712"/>
            <a:ext cx="2869643" cy="3560400"/>
          </a:xfrm>
          <a:solidFill>
            <a:schemeClr val="tx1">
              <a:lumMod val="20000"/>
              <a:lumOff val="80000"/>
              <a:alpha val="53000"/>
            </a:schemeClr>
          </a:solidFill>
        </p:spPr>
        <p:txBody>
          <a:bodyPr/>
          <a:lstStyle/>
          <a:p>
            <a:pPr marL="0" indent="0" algn="ctr">
              <a:buNone/>
            </a:pPr>
            <a:endParaRPr lang="nl-BE" sz="1400" b="1" cap="small" dirty="0">
              <a:ea typeface="Nokia Pure Headline Light" charset="0"/>
              <a:cs typeface="Nokia Pure Headline Light" charset="0"/>
            </a:endParaRPr>
          </a:p>
          <a:p>
            <a:pPr marL="0" indent="0" algn="ctr">
              <a:buNone/>
            </a:pPr>
            <a:r>
              <a:rPr lang="nl-BE" sz="1400" b="1" cap="small" dirty="0">
                <a:ea typeface="Nokia Pure Headline Light" charset="0"/>
                <a:cs typeface="Nokia Pure Headline Light" charset="0"/>
              </a:rPr>
              <a:t>Urban infrastructure &amp; services</a:t>
            </a:r>
            <a:endParaRPr lang="nl-BE" sz="1400" b="1" dirty="0"/>
          </a:p>
          <a:p>
            <a:pPr marL="0" indent="0" algn="ctr">
              <a:buNone/>
            </a:pPr>
            <a:r>
              <a:rPr lang="nl-BE" sz="1400" b="1" dirty="0"/>
              <a:t>e.g. Roman Sewer</a:t>
            </a:r>
          </a:p>
          <a:p>
            <a:endParaRPr lang="nl-BE" dirty="0">
              <a:latin typeface="+mj-lt"/>
            </a:endParaRPr>
          </a:p>
          <a:p>
            <a:endParaRPr lang="nl-BE" dirty="0">
              <a:latin typeface="+mj-lt"/>
            </a:endParaRPr>
          </a:p>
        </p:txBody>
      </p:sp>
      <p:sp>
        <p:nvSpPr>
          <p:cNvPr id="7" name="Content Placeholder 6"/>
          <p:cNvSpPr>
            <a:spLocks noGrp="1"/>
          </p:cNvSpPr>
          <p:nvPr>
            <p:ph sz="quarter" idx="19"/>
          </p:nvPr>
        </p:nvSpPr>
        <p:spPr>
          <a:xfrm>
            <a:off x="3287761" y="1061712"/>
            <a:ext cx="2603567" cy="3560400"/>
          </a:xfrm>
          <a:solidFill>
            <a:schemeClr val="tx1">
              <a:lumMod val="20000"/>
              <a:lumOff val="80000"/>
              <a:alpha val="28000"/>
            </a:schemeClr>
          </a:solidFill>
        </p:spPr>
        <p:txBody>
          <a:bodyPr/>
          <a:lstStyle/>
          <a:p>
            <a:pPr marL="0" indent="0" algn="ctr">
              <a:buNone/>
            </a:pPr>
            <a:endParaRPr lang="nl-BE" sz="1400" b="1" cap="small" dirty="0">
              <a:latin typeface="Nokia Pure Headline Light" charset="0"/>
              <a:ea typeface="Nokia Pure Headline Light" charset="0"/>
              <a:cs typeface="Nokia Pure Headline Light" charset="0"/>
            </a:endParaRPr>
          </a:p>
          <a:p>
            <a:pPr marL="0" indent="0" algn="ctr">
              <a:buNone/>
            </a:pPr>
            <a:r>
              <a:rPr lang="nl-BE" sz="1400" b="1" cap="small" dirty="0">
                <a:latin typeface="Nokia Pure Headline Light" charset="0"/>
                <a:ea typeface="Nokia Pure Headline Light" charset="0"/>
                <a:cs typeface="Nokia Pure Headline Light" charset="0"/>
              </a:rPr>
              <a:t>Urban environment</a:t>
            </a:r>
            <a:endParaRPr lang="nl-BE" sz="1400" b="1" dirty="0">
              <a:latin typeface="Nokia Pure Headline Light" charset="0"/>
            </a:endParaRPr>
          </a:p>
          <a:p>
            <a:pPr marL="0" indent="0" algn="ctr">
              <a:buNone/>
            </a:pPr>
            <a:r>
              <a:rPr lang="nl-BE" sz="1400" b="1" dirty="0">
                <a:latin typeface="Nokia Pure Headline Light" charset="0"/>
              </a:rPr>
              <a:t>e.g. Passive Cooling</a:t>
            </a:r>
          </a:p>
          <a:p>
            <a:endParaRPr lang="en-US" dirty="0">
              <a:latin typeface="+mj-lt"/>
            </a:endParaRPr>
          </a:p>
        </p:txBody>
      </p:sp>
      <p:sp>
        <p:nvSpPr>
          <p:cNvPr id="8" name="Content Placeholder 7"/>
          <p:cNvSpPr>
            <a:spLocks noGrp="1"/>
          </p:cNvSpPr>
          <p:nvPr>
            <p:ph sz="quarter" idx="20"/>
          </p:nvPr>
        </p:nvSpPr>
        <p:spPr>
          <a:xfrm>
            <a:off x="6016377" y="1061712"/>
            <a:ext cx="3016787" cy="3560400"/>
          </a:xfrm>
          <a:solidFill>
            <a:schemeClr val="tx1">
              <a:lumMod val="20000"/>
              <a:lumOff val="80000"/>
              <a:alpha val="28000"/>
            </a:schemeClr>
          </a:solidFill>
        </p:spPr>
        <p:txBody>
          <a:bodyPr/>
          <a:lstStyle/>
          <a:p>
            <a:pPr marL="0" indent="0" algn="ctr">
              <a:buNone/>
            </a:pPr>
            <a:endParaRPr lang="nl-BE" sz="1400" b="1" cap="small" dirty="0">
              <a:latin typeface="Nokia Pure Headline Light" charset="0"/>
              <a:ea typeface="Nokia Pure Headline Light" charset="0"/>
              <a:cs typeface="Nokia Pure Headline Light" charset="0"/>
            </a:endParaRPr>
          </a:p>
          <a:p>
            <a:pPr marL="0" indent="0" algn="ctr">
              <a:buNone/>
            </a:pPr>
            <a:r>
              <a:rPr lang="nl-BE" sz="1400" b="1" cap="small" dirty="0">
                <a:latin typeface="Nokia Pure Headline Light" charset="0"/>
                <a:ea typeface="Nokia Pure Headline Light" charset="0"/>
                <a:cs typeface="Nokia Pure Headline Light" charset="0"/>
              </a:rPr>
              <a:t>Urban infrastructure &amp; services</a:t>
            </a:r>
            <a:endParaRPr lang="nl-BE" sz="1400" b="1" dirty="0">
              <a:latin typeface="Nokia Pure Headline Light" charset="0"/>
            </a:endParaRPr>
          </a:p>
          <a:p>
            <a:pPr marL="0" indent="0" algn="ctr">
              <a:buNone/>
            </a:pPr>
            <a:r>
              <a:rPr lang="nl-BE" sz="1400" b="1" dirty="0">
                <a:latin typeface="Nokia Pure Headline Light" charset="0"/>
              </a:rPr>
              <a:t>e.g. Intelligent Transport</a:t>
            </a:r>
          </a:p>
        </p:txBody>
      </p:sp>
      <p:sp>
        <p:nvSpPr>
          <p:cNvPr id="5" name="Title 4"/>
          <p:cNvSpPr>
            <a:spLocks noGrp="1"/>
          </p:cNvSpPr>
          <p:nvPr>
            <p:ph type="title"/>
          </p:nvPr>
        </p:nvSpPr>
        <p:spPr>
          <a:xfrm>
            <a:off x="417600" y="272623"/>
            <a:ext cx="8308800" cy="309600"/>
          </a:xfrm>
        </p:spPr>
        <p:txBody>
          <a:bodyPr/>
          <a:lstStyle/>
          <a:p>
            <a:r>
              <a:rPr lang="en-US" dirty="0">
                <a:solidFill>
                  <a:schemeClr val="tx2"/>
                </a:solidFill>
              </a:rPr>
              <a:t>The </a:t>
            </a:r>
            <a:r>
              <a:rPr lang="en-US" b="1" i="1" dirty="0">
                <a:solidFill>
                  <a:schemeClr val="tx2"/>
                </a:solidFill>
              </a:rPr>
              <a:t>Quest</a:t>
            </a:r>
            <a:r>
              <a:rPr lang="en-US" dirty="0">
                <a:solidFill>
                  <a:schemeClr val="tx2"/>
                </a:solidFill>
              </a:rPr>
              <a:t>  for a Smart Cities centuries old! </a:t>
            </a:r>
            <a:endParaRPr lang="en-US" dirty="0">
              <a:solidFill>
                <a:schemeClr val="tx2"/>
              </a:solidFill>
              <a:latin typeface="Nokia Pure Headline Light" charset="0"/>
              <a:ea typeface="Nokia Pure Headline Light" charset="0"/>
              <a:cs typeface="Nokia Pure Headline Light" charset="0"/>
            </a:endParaRPr>
          </a:p>
        </p:txBody>
      </p:sp>
      <p:pic>
        <p:nvPicPr>
          <p:cNvPr id="6" name="Picture 5"/>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395281" y="1931379"/>
            <a:ext cx="2624471" cy="2624471"/>
          </a:xfrm>
          <a:prstGeom prst="rect">
            <a:avLst/>
          </a:prstGeom>
        </p:spPr>
      </p:pic>
      <p:pic>
        <p:nvPicPr>
          <p:cNvPr id="10" name="Picture 9"/>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3266858" y="1931379"/>
            <a:ext cx="2624471" cy="262447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7802" y="1931378"/>
            <a:ext cx="2624471" cy="2624471"/>
          </a:xfrm>
          <a:prstGeom prst="rect">
            <a:avLst/>
          </a:prstGeom>
        </p:spPr>
      </p:pic>
      <p:sp>
        <p:nvSpPr>
          <p:cNvPr id="15" name="Alatunnisteen paikkamerkki 3"/>
          <p:cNvSpPr>
            <a:spLocks noGrp="1"/>
          </p:cNvSpPr>
          <p:nvPr>
            <p:ph type="ftr" sz="quarter" idx="3"/>
          </p:nvPr>
        </p:nvSpPr>
        <p:spPr>
          <a:xfrm>
            <a:off x="2219102" y="4806000"/>
            <a:ext cx="2581200" cy="122400"/>
          </a:xfrm>
        </p:spPr>
        <p:txBody>
          <a:bodyPr/>
          <a:lstStyle/>
          <a:p>
            <a:pPr>
              <a:defRPr/>
            </a:pPr>
            <a:r>
              <a:rPr lang="en-US">
                <a:solidFill>
                  <a:srgbClr val="001135"/>
                </a:solidFill>
                <a:latin typeface="Nokia Pure Headline Light"/>
                <a:ea typeface="Nokia Pure Text Light"/>
                <a:cs typeface="Arial" panose="020B0604020202020204" pitchFamily="34" charset="0"/>
                <a:sym typeface="Nokia Pure Text Light"/>
              </a:rPr>
              <a:t>Public</a:t>
            </a:r>
          </a:p>
        </p:txBody>
      </p:sp>
      <p:sp>
        <p:nvSpPr>
          <p:cNvPr id="13" name="TextBox 12">
            <a:extLst>
              <a:ext uri="{FF2B5EF4-FFF2-40B4-BE49-F238E27FC236}">
                <a16:creationId xmlns:a16="http://schemas.microsoft.com/office/drawing/2014/main" id="{90714472-51E9-40E6-845C-A312A739F988}"/>
              </a:ext>
            </a:extLst>
          </p:cNvPr>
          <p:cNvSpPr txBox="1"/>
          <p:nvPr/>
        </p:nvSpPr>
        <p:spPr>
          <a:xfrm>
            <a:off x="755776" y="4815927"/>
            <a:ext cx="1800000" cy="123111"/>
          </a:xfrm>
          <a:prstGeom prst="rect">
            <a:avLst/>
          </a:prstGeom>
          <a:noFill/>
        </p:spPr>
        <p:txBody>
          <a:bodyPr wrap="square" lIns="0" tIns="0" rIns="0" bIns="0" anchor="b">
            <a:spAutoFit/>
          </a:bodyPr>
          <a:lstStyle/>
          <a:p>
            <a:pPr fontAlgn="base">
              <a:spcBef>
                <a:spcPct val="0"/>
              </a:spcBef>
              <a:spcAft>
                <a:spcPct val="0"/>
              </a:spcAft>
            </a:pPr>
            <a:r>
              <a:rPr lang="en-US" sz="800">
                <a:solidFill>
                  <a:srgbClr val="001135"/>
                </a:solidFill>
                <a:ea typeface="Nokia Pure Text Light" panose="020B0304040602060303" pitchFamily="34" charset="0"/>
                <a:cs typeface="Nokia Pure Text Light" panose="020B0304040602060303" pitchFamily="34" charset="0"/>
              </a:rPr>
              <a:t>© 2017 Nokia</a:t>
            </a:r>
          </a:p>
        </p:txBody>
      </p:sp>
      <p:sp>
        <p:nvSpPr>
          <p:cNvPr id="14" name="Slide Number Placeholder 5">
            <a:extLst>
              <a:ext uri="{FF2B5EF4-FFF2-40B4-BE49-F238E27FC236}">
                <a16:creationId xmlns:a16="http://schemas.microsoft.com/office/drawing/2014/main" id="{A3548616-84D3-4B83-9FF0-FF9E372D1CAF}"/>
              </a:ext>
            </a:extLst>
          </p:cNvPr>
          <p:cNvSpPr txBox="1">
            <a:spLocks/>
          </p:cNvSpPr>
          <p:nvPr/>
        </p:nvSpPr>
        <p:spPr>
          <a:xfrm>
            <a:off x="419102" y="4816089"/>
            <a:ext cx="252000" cy="123111"/>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71245D3D-131A-47D1-B100-B33219007AD2}" type="slidenum">
              <a:rPr lang="en-US" sz="800" smtClean="0">
                <a:solidFill>
                  <a:srgbClr val="001135"/>
                </a:solidFill>
                <a:ea typeface="Nokia Pure Text Light" panose="020B0304040602060303" pitchFamily="34" charset="0"/>
                <a:cs typeface="Nokia Pure Text Light" panose="020B0304040602060303" pitchFamily="34" charset="0"/>
              </a:rPr>
              <a:pPr fontAlgn="base">
                <a:spcBef>
                  <a:spcPct val="0"/>
                </a:spcBef>
                <a:spcAft>
                  <a:spcPct val="0"/>
                </a:spcAft>
                <a:defRPr/>
              </a:pPr>
              <a:t>4</a:t>
            </a:fld>
            <a:endParaRPr lang="en-US">
              <a:solidFill>
                <a:srgbClr val="001135"/>
              </a:solidFill>
              <a:ea typeface="Nokia Pure Text Light" panose="020B0304040602060303" pitchFamily="34" charset="0"/>
              <a:cs typeface="Nokia Pure Text Light" panose="020B0304040602060303" pitchFamily="34" charset="0"/>
            </a:endParaRPr>
          </a:p>
        </p:txBody>
      </p:sp>
    </p:spTree>
    <p:extLst>
      <p:ext uri="{BB962C8B-B14F-4D97-AF65-F5344CB8AC3E}">
        <p14:creationId xmlns:p14="http://schemas.microsoft.com/office/powerpoint/2010/main" val="179826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7600" y="272623"/>
            <a:ext cx="8308800" cy="309600"/>
          </a:xfrm>
        </p:spPr>
        <p:txBody>
          <a:bodyPr/>
          <a:lstStyle/>
          <a:p>
            <a:r>
              <a:rPr lang="en-US">
                <a:solidFill>
                  <a:schemeClr val="tx2"/>
                </a:solidFill>
              </a:rPr>
              <a:t>City of 40,000 Trees</a:t>
            </a:r>
            <a:endParaRPr lang="en-US">
              <a:solidFill>
                <a:schemeClr val="tx2"/>
              </a:solidFill>
              <a:latin typeface="Nokia Pure Headline Light" charset="0"/>
              <a:ea typeface="Nokia Pure Headline Light" charset="0"/>
              <a:cs typeface="Nokia Pure Headline Light"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99" y="720437"/>
            <a:ext cx="6426545" cy="3866957"/>
          </a:xfrm>
          <a:prstGeom prst="rect">
            <a:avLst/>
          </a:prstGeom>
        </p:spPr>
      </p:pic>
      <p:sp>
        <p:nvSpPr>
          <p:cNvPr id="16" name="TextBox 15"/>
          <p:cNvSpPr txBox="1"/>
          <p:nvPr/>
        </p:nvSpPr>
        <p:spPr>
          <a:xfrm>
            <a:off x="6996546" y="720437"/>
            <a:ext cx="1978642" cy="3161617"/>
          </a:xfrm>
          <a:prstGeom prst="rect">
            <a:avLst/>
          </a:prstGeom>
          <a:noFill/>
        </p:spPr>
        <p:txBody>
          <a:bodyPr wrap="square" lIns="72000" tIns="72000" rIns="72000" bIns="72000" rtlCol="0">
            <a:spAutoFit/>
          </a:bodyPr>
          <a:lstStyle/>
          <a:p>
            <a:pPr algn="ctr" defTabSz="360000">
              <a:spcAft>
                <a:spcPts val="600"/>
              </a:spcAft>
              <a:tabLst>
                <a:tab pos="360000" algn="l"/>
              </a:tabLst>
            </a:pPr>
            <a:r>
              <a:rPr lang="en-US" sz="2800" dirty="0">
                <a:effectLst>
                  <a:outerShdw blurRad="50800" dist="50800" dir="5400000" algn="ctr" rotWithShape="0">
                    <a:schemeClr val="accent1">
                      <a:lumMod val="75000"/>
                    </a:schemeClr>
                  </a:outerShdw>
                </a:effectLst>
              </a:rPr>
              <a:t>A rendering of the upcoming "forest city" in Liuzhou, China</a:t>
            </a:r>
            <a:endParaRPr lang="en-US" sz="2800" dirty="0">
              <a:effectLst>
                <a:outerShdw blurRad="50800" dist="50800" dir="5400000" algn="ctr" rotWithShape="0">
                  <a:schemeClr val="accent1">
                    <a:lumMod val="75000"/>
                  </a:schemeClr>
                </a:outerShdw>
              </a:effectLst>
              <a:latin typeface="Nokia Pure Text Light" panose="020B0403020202020204" pitchFamily="34" charset="0"/>
              <a:ea typeface="Nokia Pure Text Light" panose="020B0403020202020204" pitchFamily="34" charset="0"/>
            </a:endParaRPr>
          </a:p>
        </p:txBody>
      </p:sp>
    </p:spTree>
    <p:extLst>
      <p:ext uri="{BB962C8B-B14F-4D97-AF65-F5344CB8AC3E}">
        <p14:creationId xmlns:p14="http://schemas.microsoft.com/office/powerpoint/2010/main" val="166290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3843" y="273322"/>
            <a:ext cx="8146472" cy="4084946"/>
          </a:xfrm>
          <a:prstGeom prst="rect">
            <a:avLst/>
          </a:prstGeom>
          <a:noFill/>
        </p:spPr>
        <p:txBody>
          <a:bodyPr wrap="square" lIns="72000" tIns="72000" rIns="72000" bIns="72000" rtlCol="0">
            <a:spAutoFit/>
          </a:bodyPr>
          <a:lstStyle/>
          <a:p>
            <a:pPr defTabSz="360000">
              <a:spcAft>
                <a:spcPts val="600"/>
              </a:spcAft>
              <a:tabLst>
                <a:tab pos="360000" algn="l"/>
              </a:tabLst>
            </a:pPr>
            <a:r>
              <a:rPr lang="is-IS" sz="3200" dirty="0">
                <a:solidFill>
                  <a:schemeClr val="tx2"/>
                </a:solidFill>
                <a:latin typeface="Nokia Pure Text Light" panose="020B0403020202020204" pitchFamily="34" charset="0"/>
                <a:ea typeface="Nokia Pure Text Light" panose="020B0403020202020204" pitchFamily="34" charset="0"/>
              </a:rPr>
              <a:t>...there is no universally accepted definition of a smart city. It means different things to different people. The conceptualization of a Smart City therefore varies from city to city, community to community and country to country. A smart city would have a different connotation in the California, than say Oklahoma or in India, than, say Singapore..</a:t>
            </a:r>
            <a:endParaRPr lang="en-US" sz="3200" dirty="0">
              <a:solidFill>
                <a:schemeClr val="tx2"/>
              </a:solidFill>
              <a:latin typeface="Nokia Pure Text Light" panose="020B0403020202020204" pitchFamily="34" charset="0"/>
              <a:ea typeface="Nokia Pure Text Light" panose="020B0403020202020204" pitchFamily="34" charset="0"/>
            </a:endParaRPr>
          </a:p>
        </p:txBody>
      </p:sp>
    </p:spTree>
    <p:extLst>
      <p:ext uri="{BB962C8B-B14F-4D97-AF65-F5344CB8AC3E}">
        <p14:creationId xmlns:p14="http://schemas.microsoft.com/office/powerpoint/2010/main" val="36377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6763" y="745331"/>
            <a:ext cx="8615563" cy="3499620"/>
          </a:xfrm>
        </p:spPr>
        <p:txBody>
          <a:bodyPr/>
          <a:lstStyle/>
          <a:p>
            <a:pPr marL="0" indent="0" algn="r">
              <a:buNone/>
            </a:pPr>
            <a:r>
              <a:rPr lang="en-GB" sz="5400" i="1" dirty="0">
                <a:solidFill>
                  <a:schemeClr val="accent3"/>
                </a:solidFill>
                <a:latin typeface="Nokia Pure Headline Ultra Light"/>
                <a:cs typeface="Nokia Pure Headline Ultra Light"/>
              </a:rPr>
              <a:t>Smart Community – </a:t>
            </a:r>
          </a:p>
          <a:p>
            <a:pPr marL="0" indent="0" algn="r">
              <a:buNone/>
            </a:pPr>
            <a:r>
              <a:rPr lang="en-GB" sz="5400" dirty="0">
                <a:solidFill>
                  <a:schemeClr val="accent3"/>
                </a:solidFill>
                <a:latin typeface="Nokia Pure Headline Ultra Light"/>
                <a:cs typeface="Nokia Pure Headline Ultra Light"/>
              </a:rPr>
              <a:t>Drivers &amp; Vision</a:t>
            </a:r>
            <a:br>
              <a:rPr lang="en-GB" sz="5400" dirty="0">
                <a:solidFill>
                  <a:schemeClr val="accent3"/>
                </a:solidFill>
                <a:latin typeface="Nokia Pure Headline Ultra Light"/>
                <a:cs typeface="Nokia Pure Headline Ultra Light"/>
              </a:rPr>
            </a:br>
            <a:r>
              <a:rPr lang="en-GB" sz="5400" i="1" dirty="0">
                <a:latin typeface="Nokia Pure Headline Ultra Light"/>
                <a:cs typeface="Nokia Pure Headline Ultra Light"/>
              </a:rPr>
              <a:t>-drivers &amp; vision</a:t>
            </a:r>
          </a:p>
        </p:txBody>
      </p:sp>
      <p:sp>
        <p:nvSpPr>
          <p:cNvPr id="6" name="Text Placeholder 5"/>
          <p:cNvSpPr>
            <a:spLocks noGrp="1"/>
          </p:cNvSpPr>
          <p:nvPr>
            <p:ph type="body" sz="quarter" idx="4294967295"/>
          </p:nvPr>
        </p:nvSpPr>
        <p:spPr>
          <a:xfrm>
            <a:off x="0" y="590550"/>
            <a:ext cx="8308975" cy="309563"/>
          </a:xfrm>
          <a:prstGeom prst="rect">
            <a:avLst/>
          </a:prstGeom>
        </p:spPr>
        <p:txBody>
          <a:bodyPr/>
          <a:lstStyle/>
          <a:p>
            <a:pPr marL="0" indent="0">
              <a:buNone/>
            </a:pPr>
            <a:r>
              <a:rPr lang="en-GB" sz="4400">
                <a:solidFill>
                  <a:schemeClr val="accent3"/>
                </a:solidFill>
                <a:latin typeface="Nokia Pure Headline Ultra Light"/>
                <a:cs typeface="Nokia Pure Headline Ultra Light"/>
              </a:rPr>
              <a:t> </a:t>
            </a:r>
          </a:p>
        </p:txBody>
      </p:sp>
      <p:sp>
        <p:nvSpPr>
          <p:cNvPr id="7"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Nokia Pure Text" panose="020B0503020202020204" pitchFamily="34" charset="0"/>
                <a:ea typeface="Nokia Pure Text" panose="020B0503020202020204" pitchFamily="34" charset="0"/>
              </a:defRPr>
            </a:lvl1pPr>
          </a:lstStyle>
          <a:p>
            <a:r>
              <a:rPr lang="en-GB">
                <a:solidFill>
                  <a:schemeClr val="bg1"/>
                </a:solidFill>
                <a:latin typeface="Nokia Pure Text Light" panose="020B0403020202020204" pitchFamily="34" charset="0"/>
                <a:ea typeface="Nokia Pure Text Light" panose="020B0403020202020204" pitchFamily="34" charset="0"/>
                <a:cs typeface="Arial" panose="020B0604020202020204" pitchFamily="34" charset="0"/>
              </a:rPr>
              <a:t>Public</a:t>
            </a:r>
          </a:p>
        </p:txBody>
      </p:sp>
    </p:spTree>
    <p:extLst>
      <p:ext uri="{BB962C8B-B14F-4D97-AF65-F5344CB8AC3E}">
        <p14:creationId xmlns:p14="http://schemas.microsoft.com/office/powerpoint/2010/main" val="117734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p:cNvSpPr txBox="1">
            <a:spLocks/>
          </p:cNvSpPr>
          <p:nvPr/>
        </p:nvSpPr>
        <p:spPr>
          <a:xfrm>
            <a:off x="541223" y="1318153"/>
            <a:ext cx="2592000" cy="1828801"/>
          </a:xfrm>
          <a:prstGeom prst="rect">
            <a:avLst/>
          </a:prstGeom>
        </p:spPr>
        <p:txBody>
          <a:bodyPr/>
          <a:lstStyle>
            <a:lvl1pPr marL="230188" indent="-230188" algn="l" defTabSz="457200" rtl="0" eaLnBrk="1" fontAlgn="base" hangingPunct="1">
              <a:spcBef>
                <a:spcPct val="0"/>
              </a:spcBef>
              <a:spcAft>
                <a:spcPts val="600"/>
              </a:spcAft>
              <a:buFont typeface="Arial" charset="0"/>
              <a:buChar char="•"/>
              <a:defRPr sz="3200" kern="1200">
                <a:solidFill>
                  <a:schemeClr val="tx2"/>
                </a:solidFill>
                <a:latin typeface="+mn-lt"/>
                <a:ea typeface="ヒラギノ角ゴ Pro W3" charset="0"/>
                <a:cs typeface="ヒラギノ角ゴ Pro W3" charset="0"/>
              </a:defRPr>
            </a:lvl1pPr>
            <a:lvl2pPr marL="458788" indent="-228600" algn="l" defTabSz="457200" rtl="0" eaLnBrk="1" fontAlgn="base" hangingPunct="1">
              <a:spcBef>
                <a:spcPct val="0"/>
              </a:spcBef>
              <a:spcAft>
                <a:spcPts val="600"/>
              </a:spcAft>
              <a:buFont typeface="Lucida Grande"/>
              <a:buChar char="-"/>
              <a:defRPr sz="2800" kern="1200">
                <a:solidFill>
                  <a:schemeClr val="tx2"/>
                </a:solidFill>
                <a:latin typeface="+mn-lt"/>
                <a:ea typeface="ヒラギノ角ゴ Pro W3" charset="0"/>
                <a:cs typeface="ヒラギノ角ゴ Pro W3"/>
              </a:defRPr>
            </a:lvl2pPr>
            <a:lvl3pPr marL="684213" indent="-225425" algn="l" defTabSz="457200" rtl="0" eaLnBrk="1" fontAlgn="base" hangingPunct="1">
              <a:spcBef>
                <a:spcPct val="0"/>
              </a:spcBef>
              <a:spcAft>
                <a:spcPts val="600"/>
              </a:spcAft>
              <a:buFont typeface="Arial" charset="0"/>
              <a:buChar char="•"/>
              <a:defRPr sz="2400" kern="1200">
                <a:solidFill>
                  <a:schemeClr val="tx2"/>
                </a:solidFill>
                <a:latin typeface="+mn-lt"/>
                <a:ea typeface="ヒラギノ角ゴ Pro W3" charset="0"/>
                <a:cs typeface="ヒラギノ角ゴ Pro W3"/>
              </a:defRPr>
            </a:lvl3pPr>
            <a:lvl4pPr marL="912813" indent="-228600" algn="l" defTabSz="457200" rtl="0" eaLnBrk="1" fontAlgn="base" hangingPunct="1">
              <a:spcBef>
                <a:spcPct val="0"/>
              </a:spcBef>
              <a:spcAft>
                <a:spcPts val="600"/>
              </a:spcAft>
              <a:buFont typeface="Lucida Grande"/>
              <a:buChar char="-"/>
              <a:defRPr sz="2000" kern="1200">
                <a:solidFill>
                  <a:schemeClr val="tx2"/>
                </a:solidFill>
                <a:latin typeface="+mn-lt"/>
                <a:ea typeface="ヒラギノ角ゴ Pro W3" charset="0"/>
                <a:cs typeface="ヒラギノ角ゴ Pro W3"/>
              </a:defRPr>
            </a:lvl4pPr>
            <a:lvl5pPr marL="1143000" indent="-230188" algn="l" defTabSz="457200" rtl="0" eaLnBrk="1" fontAlgn="base" hangingPunct="1">
              <a:spcBef>
                <a:spcPct val="0"/>
              </a:spcBef>
              <a:spcAft>
                <a:spcPts val="600"/>
              </a:spcAft>
              <a:buFont typeface="Arial" charset="0"/>
              <a:buChar char="•"/>
              <a:defRPr sz="2000" kern="1200">
                <a:solidFill>
                  <a:schemeClr val="tx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 typeface="Arial" charset="0"/>
              <a:buNone/>
              <a:tabLst/>
              <a:defRPr/>
            </a:pPr>
            <a:r>
              <a:rPr kumimoji="0" lang="en-GB" sz="2400" b="1" i="0" u="none" strike="noStrike" kern="1200" cap="none" spc="0" normalizeH="0" baseline="0" noProof="0" dirty="0">
                <a:ln>
                  <a:noFill/>
                </a:ln>
                <a:solidFill>
                  <a:srgbClr val="4D5766"/>
                </a:solidFill>
                <a:effectLst/>
                <a:uLnTx/>
                <a:uFillTx/>
                <a:latin typeface="Nokia Pure Text Light"/>
                <a:cs typeface="Nokia Pure Headline Light"/>
              </a:rPr>
              <a:t>SMART</a:t>
            </a:r>
            <a:endParaRPr kumimoji="0" lang="en-US" sz="3200" b="1" i="0" u="none" strike="noStrike" kern="1200" cap="none" spc="0" normalizeH="0" baseline="0" noProof="0" dirty="0">
              <a:ln>
                <a:noFill/>
              </a:ln>
              <a:solidFill>
                <a:srgbClr val="4D5766"/>
              </a:solidFill>
              <a:effectLst/>
              <a:uLnTx/>
              <a:uFillTx/>
              <a:latin typeface="Nokia Pure Text Light"/>
            </a:endParaRPr>
          </a:p>
        </p:txBody>
      </p:sp>
      <p:sp>
        <p:nvSpPr>
          <p:cNvPr id="2" name="Footer Placeholder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1135"/>
                </a:solidFill>
                <a:effectLst/>
                <a:uLnTx/>
                <a:uFillTx/>
                <a:latin typeface="Nokia Pure Text Light"/>
                <a:ea typeface="+mn-ea"/>
                <a:cs typeface="Arial" charset="0"/>
              </a:rPr>
              <a:t>Confidential</a:t>
            </a:r>
          </a:p>
        </p:txBody>
      </p:sp>
      <p:sp>
        <p:nvSpPr>
          <p:cNvPr id="3" name="Title 2"/>
          <p:cNvSpPr>
            <a:spLocks noGrp="1"/>
          </p:cNvSpPr>
          <p:nvPr>
            <p:ph type="title"/>
          </p:nvPr>
        </p:nvSpPr>
        <p:spPr/>
        <p:txBody>
          <a:bodyPr/>
          <a:lstStyle/>
          <a:p>
            <a:r>
              <a:rPr lang="en-US" dirty="0"/>
              <a:t>In an ultra-urbanized future, how will cities provide the best quality of life?</a:t>
            </a:r>
            <a:endParaRPr lang="en-US" b="0" noProof="0" dirty="0"/>
          </a:p>
        </p:txBody>
      </p:sp>
      <p:sp>
        <p:nvSpPr>
          <p:cNvPr id="4" name="Content Placeholder 3"/>
          <p:cNvSpPr>
            <a:spLocks noGrp="1"/>
          </p:cNvSpPr>
          <p:nvPr>
            <p:ph type="body" sz="quarter" idx="10"/>
          </p:nvPr>
        </p:nvSpPr>
        <p:spPr>
          <a:prstGeom prst="rect">
            <a:avLst/>
          </a:prstGeom>
        </p:spPr>
        <p:txBody>
          <a:bodyPr/>
          <a:lstStyle/>
          <a:p>
            <a:r>
              <a:rPr lang="en-US" noProof="0" dirty="0"/>
              <a:t>By being:</a:t>
            </a:r>
          </a:p>
        </p:txBody>
      </p:sp>
      <p:sp>
        <p:nvSpPr>
          <p:cNvPr id="8" name="Text Placeholder 3"/>
          <p:cNvSpPr txBox="1">
            <a:spLocks/>
          </p:cNvSpPr>
          <p:nvPr/>
        </p:nvSpPr>
        <p:spPr>
          <a:xfrm>
            <a:off x="3399623" y="1324102"/>
            <a:ext cx="2592000" cy="1828801"/>
          </a:xfrm>
          <a:prstGeom prst="rect">
            <a:avLst/>
          </a:prstGeom>
        </p:spPr>
        <p:txBody>
          <a:bodyPr/>
          <a:lstStyle>
            <a:lvl1pPr marL="230188" indent="-230188" algn="l" defTabSz="457200" rtl="0" eaLnBrk="1" fontAlgn="base" hangingPunct="1">
              <a:spcBef>
                <a:spcPct val="0"/>
              </a:spcBef>
              <a:spcAft>
                <a:spcPts val="600"/>
              </a:spcAft>
              <a:buFont typeface="Arial" charset="0"/>
              <a:buChar char="•"/>
              <a:defRPr sz="3200" kern="1200">
                <a:solidFill>
                  <a:schemeClr val="tx2"/>
                </a:solidFill>
                <a:latin typeface="+mn-lt"/>
                <a:ea typeface="ヒラギノ角ゴ Pro W3" charset="0"/>
                <a:cs typeface="ヒラギノ角ゴ Pro W3" charset="0"/>
              </a:defRPr>
            </a:lvl1pPr>
            <a:lvl2pPr marL="458788" indent="-228600" algn="l" defTabSz="457200" rtl="0" eaLnBrk="1" fontAlgn="base" hangingPunct="1">
              <a:spcBef>
                <a:spcPct val="0"/>
              </a:spcBef>
              <a:spcAft>
                <a:spcPts val="600"/>
              </a:spcAft>
              <a:buFont typeface="Lucida Grande"/>
              <a:buChar char="-"/>
              <a:defRPr sz="2800" kern="1200">
                <a:solidFill>
                  <a:schemeClr val="tx2"/>
                </a:solidFill>
                <a:latin typeface="+mn-lt"/>
                <a:ea typeface="ヒラギノ角ゴ Pro W3" charset="0"/>
                <a:cs typeface="ヒラギノ角ゴ Pro W3"/>
              </a:defRPr>
            </a:lvl2pPr>
            <a:lvl3pPr marL="684213" indent="-225425" algn="l" defTabSz="457200" rtl="0" eaLnBrk="1" fontAlgn="base" hangingPunct="1">
              <a:spcBef>
                <a:spcPct val="0"/>
              </a:spcBef>
              <a:spcAft>
                <a:spcPts val="600"/>
              </a:spcAft>
              <a:buFont typeface="Arial" charset="0"/>
              <a:buChar char="•"/>
              <a:defRPr sz="2400" kern="1200">
                <a:solidFill>
                  <a:schemeClr val="tx2"/>
                </a:solidFill>
                <a:latin typeface="+mn-lt"/>
                <a:ea typeface="ヒラギノ角ゴ Pro W3" charset="0"/>
                <a:cs typeface="ヒラギノ角ゴ Pro W3"/>
              </a:defRPr>
            </a:lvl3pPr>
            <a:lvl4pPr marL="912813" indent="-228600" algn="l" defTabSz="457200" rtl="0" eaLnBrk="1" fontAlgn="base" hangingPunct="1">
              <a:spcBef>
                <a:spcPct val="0"/>
              </a:spcBef>
              <a:spcAft>
                <a:spcPts val="600"/>
              </a:spcAft>
              <a:buFont typeface="Lucida Grande"/>
              <a:buChar char="-"/>
              <a:defRPr sz="2000" kern="1200">
                <a:solidFill>
                  <a:schemeClr val="tx2"/>
                </a:solidFill>
                <a:latin typeface="+mn-lt"/>
                <a:ea typeface="ヒラギノ角ゴ Pro W3" charset="0"/>
                <a:cs typeface="ヒラギノ角ゴ Pro W3"/>
              </a:defRPr>
            </a:lvl4pPr>
            <a:lvl5pPr marL="1143000" indent="-230188" algn="l" defTabSz="457200" rtl="0" eaLnBrk="1" fontAlgn="base" hangingPunct="1">
              <a:spcBef>
                <a:spcPct val="0"/>
              </a:spcBef>
              <a:spcAft>
                <a:spcPts val="600"/>
              </a:spcAft>
              <a:buFont typeface="Arial" charset="0"/>
              <a:buChar char="•"/>
              <a:defRPr sz="2000" kern="1200">
                <a:solidFill>
                  <a:schemeClr val="tx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 typeface="Arial" charset="0"/>
              <a:buNone/>
              <a:tabLst/>
              <a:defRPr/>
            </a:pPr>
            <a:r>
              <a:rPr kumimoji="0" lang="en-GB" sz="2400" b="1" i="0" u="none" strike="noStrike" kern="1200" cap="none" spc="0" normalizeH="0" baseline="0" noProof="0" dirty="0">
                <a:ln>
                  <a:noFill/>
                </a:ln>
                <a:solidFill>
                  <a:srgbClr val="4D5766"/>
                </a:solidFill>
                <a:effectLst/>
                <a:uLnTx/>
                <a:uFillTx/>
                <a:latin typeface="Nokia Pure Text Light"/>
                <a:cs typeface="Nokia Pure Headline Light"/>
              </a:rPr>
              <a:t>SAFE</a:t>
            </a:r>
            <a:endParaRPr kumimoji="0" lang="en-US" sz="3200" b="1" i="0" u="none" strike="noStrike" kern="1200" cap="none" spc="0" normalizeH="0" baseline="0" noProof="0" dirty="0">
              <a:ln>
                <a:noFill/>
              </a:ln>
              <a:solidFill>
                <a:srgbClr val="4D5766"/>
              </a:solidFill>
              <a:effectLst/>
              <a:uLnTx/>
              <a:uFillTx/>
              <a:latin typeface="Nokia Pure Text Light"/>
            </a:endParaRPr>
          </a:p>
        </p:txBody>
      </p:sp>
      <p:sp>
        <p:nvSpPr>
          <p:cNvPr id="9" name="Text Placeholder 2"/>
          <p:cNvSpPr txBox="1">
            <a:spLocks/>
          </p:cNvSpPr>
          <p:nvPr/>
        </p:nvSpPr>
        <p:spPr>
          <a:xfrm>
            <a:off x="6243625" y="1318153"/>
            <a:ext cx="2592000" cy="2085460"/>
          </a:xfrm>
          <a:prstGeom prst="rect">
            <a:avLst/>
          </a:prstGeom>
        </p:spPr>
        <p:txBody>
          <a:bodyPr/>
          <a:lstStyle>
            <a:lvl1pPr marL="230188" indent="-230188" algn="l" defTabSz="457200" rtl="0" eaLnBrk="1" fontAlgn="base" hangingPunct="1">
              <a:spcBef>
                <a:spcPct val="0"/>
              </a:spcBef>
              <a:spcAft>
                <a:spcPts val="600"/>
              </a:spcAft>
              <a:buFont typeface="Arial" charset="0"/>
              <a:buChar char="•"/>
              <a:defRPr sz="3200" kern="1200">
                <a:solidFill>
                  <a:schemeClr val="tx2"/>
                </a:solidFill>
                <a:latin typeface="+mn-lt"/>
                <a:ea typeface="ヒラギノ角ゴ Pro W3" charset="0"/>
                <a:cs typeface="ヒラギノ角ゴ Pro W3" charset="0"/>
              </a:defRPr>
            </a:lvl1pPr>
            <a:lvl2pPr marL="458788" indent="-228600" algn="l" defTabSz="457200" rtl="0" eaLnBrk="1" fontAlgn="base" hangingPunct="1">
              <a:spcBef>
                <a:spcPct val="0"/>
              </a:spcBef>
              <a:spcAft>
                <a:spcPts val="600"/>
              </a:spcAft>
              <a:buFont typeface="Lucida Grande"/>
              <a:buChar char="-"/>
              <a:defRPr sz="2800" kern="1200">
                <a:solidFill>
                  <a:schemeClr val="tx2"/>
                </a:solidFill>
                <a:latin typeface="+mn-lt"/>
                <a:ea typeface="ヒラギノ角ゴ Pro W3" charset="0"/>
                <a:cs typeface="ヒラギノ角ゴ Pro W3"/>
              </a:defRPr>
            </a:lvl2pPr>
            <a:lvl3pPr marL="684213" indent="-225425" algn="l" defTabSz="457200" rtl="0" eaLnBrk="1" fontAlgn="base" hangingPunct="1">
              <a:spcBef>
                <a:spcPct val="0"/>
              </a:spcBef>
              <a:spcAft>
                <a:spcPts val="600"/>
              </a:spcAft>
              <a:buFont typeface="Arial" charset="0"/>
              <a:buChar char="•"/>
              <a:defRPr sz="2400" kern="1200">
                <a:solidFill>
                  <a:schemeClr val="tx2"/>
                </a:solidFill>
                <a:latin typeface="+mn-lt"/>
                <a:ea typeface="ヒラギノ角ゴ Pro W3" charset="0"/>
                <a:cs typeface="ヒラギノ角ゴ Pro W3"/>
              </a:defRPr>
            </a:lvl3pPr>
            <a:lvl4pPr marL="912813" indent="-228600" algn="l" defTabSz="457200" rtl="0" eaLnBrk="1" fontAlgn="base" hangingPunct="1">
              <a:spcBef>
                <a:spcPct val="0"/>
              </a:spcBef>
              <a:spcAft>
                <a:spcPts val="600"/>
              </a:spcAft>
              <a:buFont typeface="Lucida Grande"/>
              <a:buChar char="-"/>
              <a:defRPr sz="2000" kern="1200">
                <a:solidFill>
                  <a:schemeClr val="tx2"/>
                </a:solidFill>
                <a:latin typeface="+mn-lt"/>
                <a:ea typeface="ヒラギノ角ゴ Pro W3" charset="0"/>
                <a:cs typeface="ヒラギノ角ゴ Pro W3"/>
              </a:defRPr>
            </a:lvl4pPr>
            <a:lvl5pPr marL="1143000" indent="-230188" algn="l" defTabSz="457200" rtl="0" eaLnBrk="1" fontAlgn="base" hangingPunct="1">
              <a:spcBef>
                <a:spcPct val="0"/>
              </a:spcBef>
              <a:spcAft>
                <a:spcPts val="600"/>
              </a:spcAft>
              <a:buFont typeface="Arial" charset="0"/>
              <a:buChar char="•"/>
              <a:defRPr sz="2000" kern="1200">
                <a:solidFill>
                  <a:schemeClr val="tx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 typeface="Arial" charset="0"/>
              <a:buNone/>
              <a:tabLst/>
              <a:defRPr/>
            </a:pPr>
            <a:r>
              <a:rPr kumimoji="0" lang="en-GB" sz="2400" b="1" i="0" u="none" strike="noStrike" kern="1200" cap="none" spc="0" normalizeH="0" baseline="0" noProof="0" dirty="0">
                <a:ln>
                  <a:noFill/>
                </a:ln>
                <a:solidFill>
                  <a:srgbClr val="4D5766"/>
                </a:solidFill>
                <a:effectLst/>
                <a:uLnTx/>
                <a:uFillTx/>
                <a:latin typeface="Nokia Pure Text Light"/>
                <a:cs typeface="Nokia Pure Headline Light"/>
              </a:rPr>
              <a:t>SUSTAINABLE</a:t>
            </a:r>
          </a:p>
          <a:p>
            <a:pPr marL="230188" marR="0" lvl="0" indent="-230188" algn="l" defTabSz="457200" rtl="0" eaLnBrk="1" fontAlgn="base" latinLnBrk="0" hangingPunct="1">
              <a:lnSpc>
                <a:spcPct val="100000"/>
              </a:lnSpc>
              <a:spcBef>
                <a:spcPct val="0"/>
              </a:spcBef>
              <a:spcAft>
                <a:spcPts val="600"/>
              </a:spcAft>
              <a:buClrTx/>
              <a:buSzTx/>
              <a:buFont typeface="Arial" charset="0"/>
              <a:buChar char="•"/>
              <a:tabLst/>
              <a:defRPr/>
            </a:pPr>
            <a:endParaRPr kumimoji="0" lang="en-US" sz="3200" b="1" i="0" u="none" strike="noStrike" kern="1200" cap="none" spc="0" normalizeH="0" baseline="0" noProof="0" dirty="0">
              <a:ln>
                <a:noFill/>
              </a:ln>
              <a:solidFill>
                <a:srgbClr val="4D5766"/>
              </a:solidFill>
              <a:effectLst/>
              <a:uLnTx/>
              <a:uFillTx/>
              <a:latin typeface="Nokia Pure Text Light"/>
            </a:endParaRPr>
          </a:p>
        </p:txBody>
      </p:sp>
      <p:pic>
        <p:nvPicPr>
          <p:cNvPr id="10" name="Imag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346" y="1971520"/>
            <a:ext cx="2623010" cy="1833037"/>
          </a:xfrm>
          <a:prstGeom prst="rect">
            <a:avLst/>
          </a:prstGeom>
        </p:spPr>
      </p:pic>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3223" y="1948776"/>
            <a:ext cx="2788914" cy="1855781"/>
          </a:xfrm>
          <a:prstGeom prst="rect">
            <a:avLst/>
          </a:prstGeom>
        </p:spPr>
      </p:pic>
      <p:pic>
        <p:nvPicPr>
          <p:cNvPr id="7" name="Imag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5675" y="1948776"/>
            <a:ext cx="2794097" cy="1855781"/>
          </a:xfrm>
          <a:prstGeom prst="rect">
            <a:avLst/>
          </a:prstGeom>
        </p:spPr>
      </p:pic>
    </p:spTree>
    <p:extLst>
      <p:ext uri="{BB962C8B-B14F-4D97-AF65-F5344CB8AC3E}">
        <p14:creationId xmlns:p14="http://schemas.microsoft.com/office/powerpoint/2010/main" val="2429651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 smart city must achieve??</a:t>
            </a:r>
          </a:p>
        </p:txBody>
      </p:sp>
      <p:sp>
        <p:nvSpPr>
          <p:cNvPr id="761" name="Rectangle 760"/>
          <p:cNvSpPr/>
          <p:nvPr/>
        </p:nvSpPr>
        <p:spPr>
          <a:xfrm>
            <a:off x="539552" y="915566"/>
            <a:ext cx="2433920" cy="864096"/>
          </a:xfrm>
          <a:prstGeom prst="rect">
            <a:avLst/>
          </a:prstGeom>
          <a:solidFill>
            <a:schemeClr val="tx2"/>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Nokia Pure Headline Ultra Light" panose="020B0204040602060303" pitchFamily="34" charset="0"/>
                <a:ea typeface="+mn-ea"/>
                <a:cs typeface="+mn-cs"/>
              </a:rPr>
              <a:t>Safe</a:t>
            </a:r>
          </a:p>
        </p:txBody>
      </p:sp>
      <p:sp>
        <p:nvSpPr>
          <p:cNvPr id="762" name="Rectangle 761"/>
          <p:cNvSpPr/>
          <p:nvPr/>
        </p:nvSpPr>
        <p:spPr>
          <a:xfrm>
            <a:off x="3355040" y="915566"/>
            <a:ext cx="2423931" cy="864096"/>
          </a:xfrm>
          <a:prstGeom prst="rect">
            <a:avLst/>
          </a:prstGeom>
          <a:solidFill>
            <a:schemeClr val="tx1"/>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Nokia Pure Headline Ultra Light" panose="020B0204040602060303" pitchFamily="34" charset="0"/>
                <a:ea typeface="+mn-ea"/>
                <a:cs typeface="+mn-cs"/>
              </a:rPr>
              <a:t>Smart</a:t>
            </a:r>
          </a:p>
        </p:txBody>
      </p:sp>
      <p:sp>
        <p:nvSpPr>
          <p:cNvPr id="763" name="Rectangle 762"/>
          <p:cNvSpPr/>
          <p:nvPr/>
        </p:nvSpPr>
        <p:spPr>
          <a:xfrm>
            <a:off x="6170528" y="915566"/>
            <a:ext cx="2433920" cy="864096"/>
          </a:xfrm>
          <a:prstGeom prst="rect">
            <a:avLst/>
          </a:prstGeom>
          <a:solidFill>
            <a:schemeClr val="bg2"/>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684000" rIns="72000" rtlCol="0" anchor="ct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Nokia Pure Headline Ultra Light" panose="020B0204040602060303" pitchFamily="34" charset="0"/>
                <a:ea typeface="+mn-ea"/>
                <a:cs typeface="+mn-cs"/>
              </a:rPr>
              <a:t>Sustainable</a:t>
            </a:r>
          </a:p>
        </p:txBody>
      </p:sp>
      <p:grpSp>
        <p:nvGrpSpPr>
          <p:cNvPr id="493" name="Group 492"/>
          <p:cNvGrpSpPr>
            <a:grpSpLocks noChangeAspect="1"/>
          </p:cNvGrpSpPr>
          <p:nvPr/>
        </p:nvGrpSpPr>
        <p:grpSpPr>
          <a:xfrm>
            <a:off x="714569" y="1049477"/>
            <a:ext cx="532549" cy="602836"/>
            <a:chOff x="4575975" y="564543"/>
            <a:chExt cx="1566407" cy="1773140"/>
          </a:xfrm>
        </p:grpSpPr>
        <p:cxnSp>
          <p:nvCxnSpPr>
            <p:cNvPr id="495" name="Straight Connector 494"/>
            <p:cNvCxnSpPr/>
            <p:nvPr/>
          </p:nvCxnSpPr>
          <p:spPr>
            <a:xfrm>
              <a:off x="5359178" y="564543"/>
              <a:ext cx="0" cy="1773140"/>
            </a:xfrm>
            <a:prstGeom prst="line">
              <a:avLst/>
            </a:prstGeom>
            <a:ln w="8001"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24" name="Arc 523"/>
            <p:cNvSpPr/>
            <p:nvPr/>
          </p:nvSpPr>
          <p:spPr>
            <a:xfrm flipV="1">
              <a:off x="4575975" y="771276"/>
              <a:ext cx="1566407" cy="1566407"/>
            </a:xfrm>
            <a:prstGeom prst="arc">
              <a:avLst>
                <a:gd name="adj1" fmla="val 11937130"/>
                <a:gd name="adj2" fmla="val 20401018"/>
              </a:avLst>
            </a:prstGeom>
            <a:ln w="8001"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4191"/>
                </a:solidFill>
                <a:effectLst/>
                <a:uLnTx/>
                <a:uFillTx/>
                <a:latin typeface="Nokia Pure Text Light"/>
                <a:ea typeface="+mn-ea"/>
                <a:cs typeface="+mn-cs"/>
              </a:endParaRPr>
            </a:p>
          </p:txBody>
        </p:sp>
        <p:cxnSp>
          <p:nvCxnSpPr>
            <p:cNvPr id="525" name="Straight Connector 524"/>
            <p:cNvCxnSpPr/>
            <p:nvPr/>
          </p:nvCxnSpPr>
          <p:spPr>
            <a:xfrm>
              <a:off x="5035142" y="915566"/>
              <a:ext cx="648072" cy="0"/>
            </a:xfrm>
            <a:prstGeom prst="line">
              <a:avLst/>
            </a:prstGeom>
            <a:ln w="8001"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48A49552-1476-4EFC-B70E-44A2A6194467}"/>
              </a:ext>
            </a:extLst>
          </p:cNvPr>
          <p:cNvSpPr/>
          <p:nvPr/>
        </p:nvSpPr>
        <p:spPr>
          <a:xfrm>
            <a:off x="966442" y="1967900"/>
            <a:ext cx="7631303" cy="2788863"/>
          </a:xfrm>
          <a:prstGeom prst="rect">
            <a:avLst/>
          </a:prstGeom>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okia Pure Text Light"/>
              <a:ea typeface="+mn-ea"/>
              <a:cs typeface="+mn-cs"/>
            </a:endParaRPr>
          </a:p>
        </p:txBody>
      </p:sp>
      <p:grpSp>
        <p:nvGrpSpPr>
          <p:cNvPr id="16" name="Group 15">
            <a:extLst>
              <a:ext uri="{FF2B5EF4-FFF2-40B4-BE49-F238E27FC236}">
                <a16:creationId xmlns:a16="http://schemas.microsoft.com/office/drawing/2014/main" id="{8F9A8FE0-DC7B-428D-81B5-5031CF4FC18C}"/>
              </a:ext>
            </a:extLst>
          </p:cNvPr>
          <p:cNvGrpSpPr/>
          <p:nvPr/>
        </p:nvGrpSpPr>
        <p:grpSpPr>
          <a:xfrm>
            <a:off x="1129919" y="2077237"/>
            <a:ext cx="1404172" cy="1395912"/>
            <a:chOff x="870677" y="2106379"/>
            <a:chExt cx="1404172" cy="1395912"/>
          </a:xfrm>
        </p:grpSpPr>
        <p:pic>
          <p:nvPicPr>
            <p:cNvPr id="13" name="Picture 12">
              <a:extLst>
                <a:ext uri="{FF2B5EF4-FFF2-40B4-BE49-F238E27FC236}">
                  <a16:creationId xmlns:a16="http://schemas.microsoft.com/office/drawing/2014/main" id="{05EC50E2-D465-4065-99C9-30A5F065A8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677" y="2106379"/>
              <a:ext cx="1404172" cy="1395912"/>
            </a:xfrm>
            <a:prstGeom prst="rect">
              <a:avLst/>
            </a:prstGeom>
          </p:spPr>
        </p:pic>
        <p:sp>
          <p:nvSpPr>
            <p:cNvPr id="15" name="TextBox 14">
              <a:extLst>
                <a:ext uri="{FF2B5EF4-FFF2-40B4-BE49-F238E27FC236}">
                  <a16:creationId xmlns:a16="http://schemas.microsoft.com/office/drawing/2014/main" id="{F7DCDCA2-6439-490A-AE74-8E64735589CE}"/>
                </a:ext>
              </a:extLst>
            </p:cNvPr>
            <p:cNvSpPr txBox="1"/>
            <p:nvPr/>
          </p:nvSpPr>
          <p:spPr>
            <a:xfrm>
              <a:off x="1032644" y="2482054"/>
              <a:ext cx="11095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24191"/>
                  </a:solidFill>
                  <a:effectLst/>
                  <a:uLnTx/>
                  <a:uFillTx/>
                  <a:latin typeface="Nokia Pure Text Light"/>
                  <a:ea typeface="+mn-ea"/>
                  <a:cs typeface="+mn-cs"/>
                </a:rPr>
                <a:t>1.Community Engagement</a:t>
              </a:r>
            </a:p>
          </p:txBody>
        </p:sp>
      </p:grpSp>
      <p:grpSp>
        <p:nvGrpSpPr>
          <p:cNvPr id="467" name="Group 466">
            <a:extLst>
              <a:ext uri="{FF2B5EF4-FFF2-40B4-BE49-F238E27FC236}">
                <a16:creationId xmlns:a16="http://schemas.microsoft.com/office/drawing/2014/main" id="{B1DAEA68-539F-469B-8710-DA94D29FB949}"/>
              </a:ext>
            </a:extLst>
          </p:cNvPr>
          <p:cNvGrpSpPr/>
          <p:nvPr/>
        </p:nvGrpSpPr>
        <p:grpSpPr>
          <a:xfrm>
            <a:off x="2421782" y="1873041"/>
            <a:ext cx="1404172" cy="1395912"/>
            <a:chOff x="870677" y="2106379"/>
            <a:chExt cx="1404172" cy="1395912"/>
          </a:xfrm>
        </p:grpSpPr>
        <p:pic>
          <p:nvPicPr>
            <p:cNvPr id="468" name="Picture 467">
              <a:extLst>
                <a:ext uri="{FF2B5EF4-FFF2-40B4-BE49-F238E27FC236}">
                  <a16:creationId xmlns:a16="http://schemas.microsoft.com/office/drawing/2014/main" id="{BCA19808-99F4-4ECB-A1A5-08DB521B9B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677" y="2106379"/>
              <a:ext cx="1404172" cy="1395912"/>
            </a:xfrm>
            <a:prstGeom prst="rect">
              <a:avLst/>
            </a:prstGeom>
          </p:spPr>
        </p:pic>
        <p:sp>
          <p:nvSpPr>
            <p:cNvPr id="469" name="TextBox 468">
              <a:extLst>
                <a:ext uri="{FF2B5EF4-FFF2-40B4-BE49-F238E27FC236}">
                  <a16:creationId xmlns:a16="http://schemas.microsoft.com/office/drawing/2014/main" id="{9E2B2F31-76F1-4750-B6BA-0034C9145F4E}"/>
                </a:ext>
              </a:extLst>
            </p:cNvPr>
            <p:cNvSpPr txBox="1"/>
            <p:nvPr/>
          </p:nvSpPr>
          <p:spPr>
            <a:xfrm>
              <a:off x="982618" y="2640083"/>
              <a:ext cx="12422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24191"/>
                  </a:solidFill>
                  <a:effectLst/>
                  <a:uLnTx/>
                  <a:uFillTx/>
                  <a:latin typeface="Nokia Pure Text Light"/>
                  <a:ea typeface="+mn-ea"/>
                  <a:cs typeface="+mn-cs"/>
                </a:rPr>
                <a:t>2.Sustainability</a:t>
              </a:r>
            </a:p>
          </p:txBody>
        </p:sp>
      </p:grpSp>
      <p:grpSp>
        <p:nvGrpSpPr>
          <p:cNvPr id="470" name="Group 469">
            <a:extLst>
              <a:ext uri="{FF2B5EF4-FFF2-40B4-BE49-F238E27FC236}">
                <a16:creationId xmlns:a16="http://schemas.microsoft.com/office/drawing/2014/main" id="{8B8B47E9-132D-4E57-A518-FC8B4B5DE7A0}"/>
              </a:ext>
            </a:extLst>
          </p:cNvPr>
          <p:cNvGrpSpPr/>
          <p:nvPr/>
        </p:nvGrpSpPr>
        <p:grpSpPr>
          <a:xfrm>
            <a:off x="1411593" y="3248180"/>
            <a:ext cx="1404172" cy="1395912"/>
            <a:chOff x="870677" y="2106379"/>
            <a:chExt cx="1404172" cy="1395912"/>
          </a:xfrm>
        </p:grpSpPr>
        <p:pic>
          <p:nvPicPr>
            <p:cNvPr id="492" name="Picture 491">
              <a:extLst>
                <a:ext uri="{FF2B5EF4-FFF2-40B4-BE49-F238E27FC236}">
                  <a16:creationId xmlns:a16="http://schemas.microsoft.com/office/drawing/2014/main" id="{AD35C4D0-9A2E-462F-8B59-705E01A75A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677" y="2106379"/>
              <a:ext cx="1404172" cy="1395912"/>
            </a:xfrm>
            <a:prstGeom prst="rect">
              <a:avLst/>
            </a:prstGeom>
          </p:spPr>
        </p:pic>
        <p:sp>
          <p:nvSpPr>
            <p:cNvPr id="526" name="TextBox 525">
              <a:extLst>
                <a:ext uri="{FF2B5EF4-FFF2-40B4-BE49-F238E27FC236}">
                  <a16:creationId xmlns:a16="http://schemas.microsoft.com/office/drawing/2014/main" id="{DE6A9916-84FC-402C-82D5-EEE6F9855B92}"/>
                </a:ext>
              </a:extLst>
            </p:cNvPr>
            <p:cNvSpPr txBox="1"/>
            <p:nvPr/>
          </p:nvSpPr>
          <p:spPr>
            <a:xfrm>
              <a:off x="1032644" y="2482054"/>
              <a:ext cx="11095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24191"/>
                  </a:solidFill>
                  <a:effectLst/>
                  <a:uLnTx/>
                  <a:uFillTx/>
                  <a:latin typeface="Nokia Pure Text Light"/>
                  <a:ea typeface="+mn-ea"/>
                  <a:cs typeface="+mn-cs"/>
                </a:rPr>
                <a:t>6. Small-Medium Enterprise</a:t>
              </a:r>
            </a:p>
          </p:txBody>
        </p:sp>
      </p:grpSp>
      <p:grpSp>
        <p:nvGrpSpPr>
          <p:cNvPr id="529" name="Group 528">
            <a:extLst>
              <a:ext uri="{FF2B5EF4-FFF2-40B4-BE49-F238E27FC236}">
                <a16:creationId xmlns:a16="http://schemas.microsoft.com/office/drawing/2014/main" id="{C6A5E210-B441-4A47-B142-071CFE9B5DAB}"/>
              </a:ext>
            </a:extLst>
          </p:cNvPr>
          <p:cNvGrpSpPr/>
          <p:nvPr/>
        </p:nvGrpSpPr>
        <p:grpSpPr>
          <a:xfrm>
            <a:off x="4678992" y="3489959"/>
            <a:ext cx="1404172" cy="1395912"/>
            <a:chOff x="870677" y="2106379"/>
            <a:chExt cx="1404172" cy="1395912"/>
          </a:xfrm>
        </p:grpSpPr>
        <p:pic>
          <p:nvPicPr>
            <p:cNvPr id="530" name="Picture 529">
              <a:extLst>
                <a:ext uri="{FF2B5EF4-FFF2-40B4-BE49-F238E27FC236}">
                  <a16:creationId xmlns:a16="http://schemas.microsoft.com/office/drawing/2014/main" id="{85775122-72DA-4E01-AB30-7E73BECC5B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677" y="2106379"/>
              <a:ext cx="1404172" cy="1395912"/>
            </a:xfrm>
            <a:prstGeom prst="rect">
              <a:avLst/>
            </a:prstGeom>
          </p:spPr>
        </p:pic>
        <p:sp>
          <p:nvSpPr>
            <p:cNvPr id="531" name="TextBox 530">
              <a:extLst>
                <a:ext uri="{FF2B5EF4-FFF2-40B4-BE49-F238E27FC236}">
                  <a16:creationId xmlns:a16="http://schemas.microsoft.com/office/drawing/2014/main" id="{D34FE6A0-1C67-4FC6-964C-EF516B9FC6EB}"/>
                </a:ext>
              </a:extLst>
            </p:cNvPr>
            <p:cNvSpPr txBox="1"/>
            <p:nvPr/>
          </p:nvSpPr>
          <p:spPr>
            <a:xfrm>
              <a:off x="1032644" y="2482054"/>
              <a:ext cx="11095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24191"/>
                  </a:solidFill>
                  <a:effectLst/>
                  <a:uLnTx/>
                  <a:uFillTx/>
                  <a:latin typeface="Nokia Pure Text Light"/>
                  <a:ea typeface="+mn-ea"/>
                  <a:cs typeface="+mn-cs"/>
                </a:rPr>
                <a:t>8. Quality of Life</a:t>
              </a:r>
            </a:p>
          </p:txBody>
        </p:sp>
      </p:grpSp>
      <p:grpSp>
        <p:nvGrpSpPr>
          <p:cNvPr id="532" name="Group 531">
            <a:extLst>
              <a:ext uri="{FF2B5EF4-FFF2-40B4-BE49-F238E27FC236}">
                <a16:creationId xmlns:a16="http://schemas.microsoft.com/office/drawing/2014/main" id="{11F14F68-0416-4E33-A3B1-A2C51222DC54}"/>
              </a:ext>
            </a:extLst>
          </p:cNvPr>
          <p:cNvGrpSpPr/>
          <p:nvPr/>
        </p:nvGrpSpPr>
        <p:grpSpPr>
          <a:xfrm>
            <a:off x="5737867" y="1858314"/>
            <a:ext cx="1404172" cy="1395912"/>
            <a:chOff x="870677" y="2106379"/>
            <a:chExt cx="1404172" cy="1395912"/>
          </a:xfrm>
        </p:grpSpPr>
        <p:pic>
          <p:nvPicPr>
            <p:cNvPr id="552" name="Picture 551">
              <a:extLst>
                <a:ext uri="{FF2B5EF4-FFF2-40B4-BE49-F238E27FC236}">
                  <a16:creationId xmlns:a16="http://schemas.microsoft.com/office/drawing/2014/main" id="{DD9A16EA-DBEC-4333-A08B-9E2A938D2A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677" y="2106379"/>
              <a:ext cx="1404172" cy="1395912"/>
            </a:xfrm>
            <a:prstGeom prst="rect">
              <a:avLst/>
            </a:prstGeom>
          </p:spPr>
        </p:pic>
        <p:sp>
          <p:nvSpPr>
            <p:cNvPr id="564" name="TextBox 563">
              <a:extLst>
                <a:ext uri="{FF2B5EF4-FFF2-40B4-BE49-F238E27FC236}">
                  <a16:creationId xmlns:a16="http://schemas.microsoft.com/office/drawing/2014/main" id="{D4D519EC-DB60-4A1D-9318-A1A735DBD007}"/>
                </a:ext>
              </a:extLst>
            </p:cNvPr>
            <p:cNvSpPr txBox="1"/>
            <p:nvPr/>
          </p:nvSpPr>
          <p:spPr>
            <a:xfrm>
              <a:off x="1032644" y="2482054"/>
              <a:ext cx="11095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24191"/>
                  </a:solidFill>
                  <a:effectLst/>
                  <a:uLnTx/>
                  <a:uFillTx/>
                  <a:latin typeface="Nokia Pure Text Light"/>
                  <a:ea typeface="+mn-ea"/>
                  <a:cs typeface="+mn-cs"/>
                </a:rPr>
                <a:t>4.Public Safety</a:t>
              </a:r>
            </a:p>
          </p:txBody>
        </p:sp>
      </p:grpSp>
      <p:grpSp>
        <p:nvGrpSpPr>
          <p:cNvPr id="565" name="Group 564">
            <a:extLst>
              <a:ext uri="{FF2B5EF4-FFF2-40B4-BE49-F238E27FC236}">
                <a16:creationId xmlns:a16="http://schemas.microsoft.com/office/drawing/2014/main" id="{CB7F5060-9EC6-4FCD-871B-F122C64FDEBD}"/>
              </a:ext>
            </a:extLst>
          </p:cNvPr>
          <p:cNvGrpSpPr/>
          <p:nvPr/>
        </p:nvGrpSpPr>
        <p:grpSpPr>
          <a:xfrm>
            <a:off x="6072150" y="3285360"/>
            <a:ext cx="1404172" cy="1395912"/>
            <a:chOff x="870677" y="2106379"/>
            <a:chExt cx="1404172" cy="1395912"/>
          </a:xfrm>
        </p:grpSpPr>
        <p:pic>
          <p:nvPicPr>
            <p:cNvPr id="566" name="Picture 565">
              <a:extLst>
                <a:ext uri="{FF2B5EF4-FFF2-40B4-BE49-F238E27FC236}">
                  <a16:creationId xmlns:a16="http://schemas.microsoft.com/office/drawing/2014/main" id="{9548C6E7-3666-4021-81F9-A20AC799E5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677" y="2106379"/>
              <a:ext cx="1404172" cy="1395912"/>
            </a:xfrm>
            <a:prstGeom prst="rect">
              <a:avLst/>
            </a:prstGeom>
          </p:spPr>
        </p:pic>
        <p:sp>
          <p:nvSpPr>
            <p:cNvPr id="569" name="TextBox 568">
              <a:extLst>
                <a:ext uri="{FF2B5EF4-FFF2-40B4-BE49-F238E27FC236}">
                  <a16:creationId xmlns:a16="http://schemas.microsoft.com/office/drawing/2014/main" id="{3852DBFB-DB5A-4062-B6E5-D166EA3CF522}"/>
                </a:ext>
              </a:extLst>
            </p:cNvPr>
            <p:cNvSpPr txBox="1"/>
            <p:nvPr/>
          </p:nvSpPr>
          <p:spPr>
            <a:xfrm>
              <a:off x="1032644" y="2482054"/>
              <a:ext cx="116920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24191"/>
                  </a:solidFill>
                  <a:effectLst/>
                  <a:uLnTx/>
                  <a:uFillTx/>
                  <a:latin typeface="Nokia Pure Text Light"/>
                  <a:ea typeface="+mn-ea"/>
                  <a:cs typeface="+mn-cs"/>
                </a:rPr>
                <a:t>9.Connectivity</a:t>
              </a:r>
            </a:p>
          </p:txBody>
        </p:sp>
      </p:grpSp>
      <p:grpSp>
        <p:nvGrpSpPr>
          <p:cNvPr id="597" name="Group 596">
            <a:extLst>
              <a:ext uri="{FF2B5EF4-FFF2-40B4-BE49-F238E27FC236}">
                <a16:creationId xmlns:a16="http://schemas.microsoft.com/office/drawing/2014/main" id="{DCB8DD22-841F-4C61-8FBB-28D92F6329A1}"/>
              </a:ext>
            </a:extLst>
          </p:cNvPr>
          <p:cNvGrpSpPr/>
          <p:nvPr/>
        </p:nvGrpSpPr>
        <p:grpSpPr>
          <a:xfrm>
            <a:off x="7241356" y="2312328"/>
            <a:ext cx="1404172" cy="1395912"/>
            <a:chOff x="870677" y="2106379"/>
            <a:chExt cx="1404172" cy="1395912"/>
          </a:xfrm>
        </p:grpSpPr>
        <p:pic>
          <p:nvPicPr>
            <p:cNvPr id="598" name="Picture 597">
              <a:extLst>
                <a:ext uri="{FF2B5EF4-FFF2-40B4-BE49-F238E27FC236}">
                  <a16:creationId xmlns:a16="http://schemas.microsoft.com/office/drawing/2014/main" id="{30A324B2-4FF7-4FC7-8013-7E0CE3F989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677" y="2106379"/>
              <a:ext cx="1404172" cy="1395912"/>
            </a:xfrm>
            <a:prstGeom prst="rect">
              <a:avLst/>
            </a:prstGeom>
          </p:spPr>
        </p:pic>
        <p:sp>
          <p:nvSpPr>
            <p:cNvPr id="599" name="TextBox 598">
              <a:extLst>
                <a:ext uri="{FF2B5EF4-FFF2-40B4-BE49-F238E27FC236}">
                  <a16:creationId xmlns:a16="http://schemas.microsoft.com/office/drawing/2014/main" id="{E5A0C104-C578-49DC-86E4-9F33198894A4}"/>
                </a:ext>
              </a:extLst>
            </p:cNvPr>
            <p:cNvSpPr txBox="1"/>
            <p:nvPr/>
          </p:nvSpPr>
          <p:spPr>
            <a:xfrm>
              <a:off x="1032644" y="2482054"/>
              <a:ext cx="11095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24191"/>
                  </a:solidFill>
                  <a:effectLst/>
                  <a:uLnTx/>
                  <a:uFillTx/>
                  <a:latin typeface="Nokia Pure Text Light"/>
                  <a:ea typeface="+mn-ea"/>
                  <a:cs typeface="+mn-cs"/>
                </a:rPr>
                <a:t>5. New Revenue Opportunities</a:t>
              </a:r>
            </a:p>
          </p:txBody>
        </p:sp>
      </p:grpSp>
      <p:grpSp>
        <p:nvGrpSpPr>
          <p:cNvPr id="600" name="Group 599">
            <a:extLst>
              <a:ext uri="{FF2B5EF4-FFF2-40B4-BE49-F238E27FC236}">
                <a16:creationId xmlns:a16="http://schemas.microsoft.com/office/drawing/2014/main" id="{D42E71BF-F4DF-4E6E-866C-7B2A2EAD8A45}"/>
              </a:ext>
            </a:extLst>
          </p:cNvPr>
          <p:cNvGrpSpPr/>
          <p:nvPr/>
        </p:nvGrpSpPr>
        <p:grpSpPr>
          <a:xfrm>
            <a:off x="4076325" y="2015395"/>
            <a:ext cx="1404172" cy="1395912"/>
            <a:chOff x="836220" y="2027727"/>
            <a:chExt cx="1404172" cy="1395912"/>
          </a:xfrm>
        </p:grpSpPr>
        <p:pic>
          <p:nvPicPr>
            <p:cNvPr id="601" name="Picture 600">
              <a:extLst>
                <a:ext uri="{FF2B5EF4-FFF2-40B4-BE49-F238E27FC236}">
                  <a16:creationId xmlns:a16="http://schemas.microsoft.com/office/drawing/2014/main" id="{08E49D18-CC2C-47B1-8628-8FD5C48CDC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6220" y="2027727"/>
              <a:ext cx="1404172" cy="1395912"/>
            </a:xfrm>
            <a:prstGeom prst="rect">
              <a:avLst/>
            </a:prstGeom>
          </p:spPr>
        </p:pic>
        <p:sp>
          <p:nvSpPr>
            <p:cNvPr id="602" name="TextBox 601">
              <a:extLst>
                <a:ext uri="{FF2B5EF4-FFF2-40B4-BE49-F238E27FC236}">
                  <a16:creationId xmlns:a16="http://schemas.microsoft.com/office/drawing/2014/main" id="{11DD2494-EF3C-4EB0-BC8E-31AA33D15987}"/>
                </a:ext>
              </a:extLst>
            </p:cNvPr>
            <p:cNvSpPr txBox="1"/>
            <p:nvPr/>
          </p:nvSpPr>
          <p:spPr>
            <a:xfrm>
              <a:off x="859618" y="2352496"/>
              <a:ext cx="13328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24191"/>
                  </a:solidFill>
                  <a:effectLst/>
                  <a:uLnTx/>
                  <a:uFillTx/>
                  <a:latin typeface="Nokia Pure Text Light"/>
                  <a:ea typeface="+mn-ea"/>
                  <a:cs typeface="+mn-cs"/>
                </a:rPr>
                <a:t>3.The Innovation           Economy</a:t>
              </a:r>
            </a:p>
          </p:txBody>
        </p:sp>
      </p:grpSp>
      <p:grpSp>
        <p:nvGrpSpPr>
          <p:cNvPr id="603" name="Group 602">
            <a:extLst>
              <a:ext uri="{FF2B5EF4-FFF2-40B4-BE49-F238E27FC236}">
                <a16:creationId xmlns:a16="http://schemas.microsoft.com/office/drawing/2014/main" id="{3106F69A-3B05-4A18-841E-2B13B148A5CC}"/>
              </a:ext>
            </a:extLst>
          </p:cNvPr>
          <p:cNvGrpSpPr/>
          <p:nvPr/>
        </p:nvGrpSpPr>
        <p:grpSpPr>
          <a:xfrm>
            <a:off x="2941576" y="3489959"/>
            <a:ext cx="1404172" cy="1395912"/>
            <a:chOff x="870677" y="2106379"/>
            <a:chExt cx="1404172" cy="1395912"/>
          </a:xfrm>
        </p:grpSpPr>
        <p:pic>
          <p:nvPicPr>
            <p:cNvPr id="604" name="Picture 603">
              <a:extLst>
                <a:ext uri="{FF2B5EF4-FFF2-40B4-BE49-F238E27FC236}">
                  <a16:creationId xmlns:a16="http://schemas.microsoft.com/office/drawing/2014/main" id="{231C8CFD-DB70-4BEC-9464-26533096D3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677" y="2106379"/>
              <a:ext cx="1404172" cy="1395912"/>
            </a:xfrm>
            <a:prstGeom prst="rect">
              <a:avLst/>
            </a:prstGeom>
          </p:spPr>
        </p:pic>
        <p:sp>
          <p:nvSpPr>
            <p:cNvPr id="605" name="TextBox 604">
              <a:extLst>
                <a:ext uri="{FF2B5EF4-FFF2-40B4-BE49-F238E27FC236}">
                  <a16:creationId xmlns:a16="http://schemas.microsoft.com/office/drawing/2014/main" id="{2726D175-4B9C-430A-9496-B4B8314D6471}"/>
                </a:ext>
              </a:extLst>
            </p:cNvPr>
            <p:cNvSpPr txBox="1"/>
            <p:nvPr/>
          </p:nvSpPr>
          <p:spPr>
            <a:xfrm>
              <a:off x="1032644" y="2482054"/>
              <a:ext cx="11095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24191"/>
                  </a:solidFill>
                  <a:effectLst/>
                  <a:uLnTx/>
                  <a:uFillTx/>
                  <a:latin typeface="Nokia Pure Text Light"/>
                  <a:ea typeface="+mn-ea"/>
                  <a:cs typeface="+mn-cs"/>
                </a:rPr>
                <a:t>7. Cyber Security</a:t>
              </a:r>
            </a:p>
          </p:txBody>
        </p:sp>
      </p:grpSp>
      <p:pic>
        <p:nvPicPr>
          <p:cNvPr id="20" name="Picture 19">
            <a:extLst>
              <a:ext uri="{FF2B5EF4-FFF2-40B4-BE49-F238E27FC236}">
                <a16:creationId xmlns:a16="http://schemas.microsoft.com/office/drawing/2014/main" id="{3DEDBA7F-1996-4536-908A-127A292427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97697" y="863570"/>
            <a:ext cx="915352" cy="915352"/>
          </a:xfrm>
          <a:prstGeom prst="rect">
            <a:avLst/>
          </a:prstGeom>
        </p:spPr>
      </p:pic>
      <p:pic>
        <p:nvPicPr>
          <p:cNvPr id="22" name="Picture 21">
            <a:extLst>
              <a:ext uri="{FF2B5EF4-FFF2-40B4-BE49-F238E27FC236}">
                <a16:creationId xmlns:a16="http://schemas.microsoft.com/office/drawing/2014/main" id="{F77315DF-F102-45F1-9AD1-3EC36EEB4F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8943" y="1085458"/>
            <a:ext cx="405293" cy="405293"/>
          </a:xfrm>
          <a:prstGeom prst="rect">
            <a:avLst/>
          </a:prstGeom>
        </p:spPr>
      </p:pic>
    </p:spTree>
    <p:extLst>
      <p:ext uri="{BB962C8B-B14F-4D97-AF65-F5344CB8AC3E}">
        <p14:creationId xmlns:p14="http://schemas.microsoft.com/office/powerpoint/2010/main" val="25092017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79&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0tTmERQS6KCC3PLgBrXl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GZPNYVEyRe2LpcjkvKuy1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8xKXvsQPSo.DbjbAbIA.H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e4Zb7S_7SFGBK4e5PXS24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Zo8Ux330TL.CSbQRnoxwJ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qWTi7w3RSi2UAv0iuE9zL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qTtlXfs9R5OITHQrfE_1A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0.YQZm.jTz6BkEXNfZKjs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QZmU.8rySyWfHaFiBqr9D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0I_t7DtMTgCNWrzSu.C__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B9H1q._oT7K0nWD6QW9I5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9lXfby4KT7CiBUdcFnEI.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3Jz83DonTryrZzsJ.m1SK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i5ofnXq.TiySbYoHRDb4H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Mutyz_vBRbGXbgPJy.2Jw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JCI0uGbWRLmKZGNUUiJUX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SF2PFKGbAUWJFEBR5.oaj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 White Master">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Nokia 2018">
      <a:majorFont>
        <a:latin typeface="Nokia Pure Headline Light"/>
        <a:ea typeface=""/>
        <a:cs typeface=""/>
      </a:majorFont>
      <a:minorFont>
        <a:latin typeface="Nokia Pure Tex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spcAft>
            <a:spcPts val="300"/>
          </a:spcAft>
          <a:buSzPct val="1000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algn="l">
          <a:spcAft>
            <a:spcPts val="300"/>
          </a:spcAft>
          <a:buSzPct val="100000"/>
          <a:defRPr sz="1200" dirty="0" smtClean="0">
            <a:solidFill>
              <a:schemeClr val="tx2"/>
            </a:solidFill>
          </a:defRPr>
        </a:defPPr>
      </a:lstStyle>
    </a:txDef>
  </a:objectDefaults>
  <a:extraClrSchemeLst/>
  <a:extLst>
    <a:ext uri="{05A4C25C-085E-4340-85A3-A5531E510DB2}">
      <thm15:themeFamily xmlns:thm15="http://schemas.microsoft.com/office/thememl/2012/main" name="Nokia Pure PowerPoint" id="{DC782727-236D-4EF9-BA6A-7609D5F0E3F3}" vid="{4E8709A5-2BC7-48E4-B5B3-6D86A08347E9}"/>
    </a:ext>
  </a:extLst>
</a:theme>
</file>

<file path=ppt/theme/theme2.xml><?xml version="1.0" encoding="utf-8"?>
<a:theme xmlns:a="http://schemas.openxmlformats.org/drawingml/2006/main" name="1_c 2018 Nokia">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Nokia 2018">
      <a:majorFont>
        <a:latin typeface="Nokia Pure Headline Light"/>
        <a:ea typeface=""/>
        <a:cs typeface=""/>
      </a:majorFont>
      <a:minorFont>
        <a:latin typeface="Nokia Pure Tex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spcAft>
            <a:spcPts val="300"/>
          </a:spcAft>
          <a:buSzPct val="1000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algn="l">
          <a:spcAft>
            <a:spcPts val="300"/>
          </a:spcAft>
          <a:buSzPct val="100000"/>
          <a:defRPr sz="1200" dirty="0" smtClean="0">
            <a:solidFill>
              <a:schemeClr val="tx2"/>
            </a:solidFill>
          </a:defRPr>
        </a:defPPr>
      </a:lstStyle>
    </a:txDef>
  </a:objectDefaults>
  <a:extraClrSchemeLst/>
  <a:extLst>
    <a:ext uri="{05A4C25C-085E-4340-85A3-A5531E510DB2}">
      <thm15:themeFamily xmlns:thm15="http://schemas.microsoft.com/office/thememl/2012/main" name="Nokia Pure PowerPoint" id="{DC782727-236D-4EF9-BA6A-7609D5F0E3F3}" vid="{58BAF303-62C6-4872-85B5-DF486B258C04}"/>
    </a:ext>
  </a:extLst>
</a:theme>
</file>

<file path=ppt/theme/theme3.xml><?xml version="1.0" encoding="utf-8"?>
<a:theme xmlns:a="http://schemas.openxmlformats.org/drawingml/2006/main" name="3_Blue">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kia Pure PowerPoint" id="{DC782727-236D-4EF9-BA6A-7609D5F0E3F3}" vid="{C4E8D688-47AD-4BC1-BA5B-E89700C03BCC}"/>
    </a:ext>
  </a:extLst>
</a:theme>
</file>

<file path=ppt/theme/theme4.xml><?xml version="1.0" encoding="utf-8"?>
<a:theme xmlns:a="http://schemas.openxmlformats.org/drawingml/2006/main" name="4_Blue End Slide">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kia Pure PowerPoint" id="{DC782727-236D-4EF9-BA6A-7609D5F0E3F3}" vid="{5D81317C-F6DA-4898-8CEC-8A95FE2DC665}"/>
    </a:ext>
  </a:extLst>
</a:theme>
</file>

<file path=ppt/theme/theme5.xml><?xml version="1.0" encoding="utf-8"?>
<a:theme xmlns:a="http://schemas.openxmlformats.org/drawingml/2006/main" name="5_White End Slide">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kia Pure PowerPoint" id="{DC782727-236D-4EF9-BA6A-7609D5F0E3F3}" vid="{9B39A09E-0835-4A56-9B0D-E342175A566B}"/>
    </a:ext>
  </a:extLst>
</a:theme>
</file>

<file path=ppt/theme/theme6.xml><?xml version="1.0" encoding="utf-8"?>
<a:theme xmlns:a="http://schemas.openxmlformats.org/drawingml/2006/main" name="6_Gray">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kia Pure PowerPoint" id="{DC782727-236D-4EF9-BA6A-7609D5F0E3F3}" vid="{3B9CED07-9E97-45F1-AC9C-1FA977C22763}"/>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p:properties xmlns:p="http://schemas.microsoft.com/office/2006/metadata/properties" xmlns:xsi="http://www.w3.org/2001/XMLSchema-instance" xmlns:pc="http://schemas.microsoft.com/office/infopath/2007/PartnerControls">
  <documentManagement>
    <Owner xmlns="71c5aaf6-e6ce-465b-b873-5148d2a4c105">Spen Spencer</Owner>
    <DocumentType xmlns="71c5aaf6-e6ce-465b-b873-5148d2a4c105">Description</DocumentType>
    <NokiaConfidentiality xmlns="71c5aaf6-e6ce-465b-b873-5148d2a4c105">Nokia Internal Use</NokiaConfidentiality>
    <_dlc_DocId xmlns="71c5aaf6-e6ce-465b-b873-5148d2a4c105">QBI5PMBIL2NS-1242730160-2063</_dlc_DocId>
    <_dlc_DocIdUrl xmlns="71c5aaf6-e6ce-465b-b873-5148d2a4c105">
      <Url>https://nokia.sharepoint.com/sites/brandstore/_layouts/15/DocIdRedir.aspx?ID=QBI5PMBIL2NS-1242730160-2063</Url>
      <Description>QBI5PMBIL2NS-1242730160-2063</Description>
    </_dlc_DocIdUrl>
  </documentManagement>
</p:properties>
</file>

<file path=customXml/item3.xml><?xml version="1.0" encoding="utf-8"?>
<?mso-contentType ?>
<SharedContentType xmlns="Microsoft.SharePoint.Taxonomy.ContentTypeSync" SourceId="34c87397-5fc1-491e-85e7-d6110dbe9cbd" ContentTypeId="0x010100CE50E52E7543470BBDD3827FE50C59CB"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Nokia Document" ma:contentTypeID="0x010100CE50E52E7543470BBDD3827FE50C59CB00F28B616FD8C77D40956A924538277F24" ma:contentTypeVersion="20" ma:contentTypeDescription="Create Nokia Word Document" ma:contentTypeScope="" ma:versionID="8a8bb39903eab51627de84a4b55bcd5b">
  <xsd:schema xmlns:xsd="http://www.w3.org/2001/XMLSchema" xmlns:xs="http://www.w3.org/2001/XMLSchema" xmlns:p="http://schemas.microsoft.com/office/2006/metadata/properties" xmlns:ns2="71c5aaf6-e6ce-465b-b873-5148d2a4c105" targetNamespace="http://schemas.microsoft.com/office/2006/metadata/properties" ma:root="true" ma:fieldsID="ee505b34e59658c61b786e7520ef1dfe" ns2:_="">
    <xsd:import namespace="71c5aaf6-e6ce-465b-b873-5148d2a4c105"/>
    <xsd:element name="properties">
      <xsd:complexType>
        <xsd:sequence>
          <xsd:element name="documentManagement">
            <xsd:complexType>
              <xsd:all>
                <xsd:element ref="ns2:DocumentType" minOccurs="0"/>
                <xsd:element ref="ns2:NokiaConfidentiality" minOccurs="0"/>
                <xsd:element ref="ns2:Owner"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DocumentType" ma:index="8" nillable="true" ma:displayName="Document Type" ma:default="Description" ma:description="Document type specifies the content of the document" ma:format="Dropdown" ma:internalName="DocumentType" ma:readOnly="false">
      <xsd:simpleType>
        <xsd:restriction base="dms:Choice">
          <xsd:enumeration value="Policy"/>
          <xsd:enumeration value="Strategy"/>
          <xsd:enumeration value="Objectives / Targets"/>
          <xsd:enumeration value="Plan / Schedule"/>
          <xsd:enumeration value="Governance"/>
          <xsd:enumeration value="Organization"/>
          <xsd:enumeration value="Review Material"/>
          <xsd:enumeration value="Communication"/>
          <xsd:enumeration value="Minutes"/>
          <xsd:enumeration value="Training"/>
          <xsd:enumeration value="Standard Operating Procedure"/>
          <xsd:enumeration value="Process / Procedure / Standard"/>
          <xsd:enumeration value="Guideline / Manual / Instruction"/>
          <xsd:enumeration value="Description"/>
          <xsd:enumeration value="Form / Template"/>
          <xsd:enumeration value="Checklist"/>
          <xsd:enumeration value="Bid / Offer"/>
          <xsd:enumeration value="Contract / Order"/>
          <xsd:enumeration value="List"/>
          <xsd:enumeration value="Roadmap"/>
          <xsd:enumeration value="Requirement / Specification"/>
          <xsd:enumeration value="Design"/>
          <xsd:enumeration value="Concept / Proposal"/>
          <xsd:enumeration value="Measurement / KPI"/>
          <xsd:enumeration value="Report"/>
          <xsd:enumeration value="Best Practice / Lessons Learnt"/>
          <xsd:enumeration value="Analysis / Assessment"/>
          <xsd:enumeration value="Survey"/>
        </xsd:restriction>
      </xsd:simpleType>
    </xsd:element>
    <xsd:element name="NokiaConfidentiality" ma:index="9" nillable="true" ma:displayName="Nokia Confidentiality" ma:default="Nokia Internal Use" ma:format="Dropdown" ma:internalName="NokiaConfidentiality" ma:readOnly="false">
      <xsd:simpleType>
        <xsd:restriction base="dms:Choice">
          <xsd:enumeration value="Nokia Internal Use"/>
          <xsd:enumeration value="Confidential"/>
          <xsd:enumeration value="Secret"/>
          <xsd:enumeration value="Public"/>
        </xsd:restriction>
      </xsd:simpleType>
    </xsd:element>
    <xsd:element name="Owner" ma:index="10" nillable="true" ma:displayName="Owner" ma:description="Owner identifies the person or group who owns the document (default value is the same as the Creator of the document)" ma:internalName="Owner">
      <xsd:simpleType>
        <xsd:restriction base="dms:Text"/>
      </xsd:simple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5B43B2-67FE-4B85-B58D-3B0301361F9D}">
  <ds:schemaRefs>
    <ds:schemaRef ds:uri="http://schemas.microsoft.com/office/2006/metadata/customXsn"/>
  </ds:schemaRefs>
</ds:datastoreItem>
</file>

<file path=customXml/itemProps2.xml><?xml version="1.0" encoding="utf-8"?>
<ds:datastoreItem xmlns:ds="http://schemas.openxmlformats.org/officeDocument/2006/customXml" ds:itemID="{12E8A448-65DE-44E8-AD84-1DC2579AB372}">
  <ds:schemaRefs>
    <ds:schemaRef ds:uri="http://purl.org/dc/elements/1.1/"/>
    <ds:schemaRef ds:uri="http://schemas.microsoft.com/office/2006/metadata/properties"/>
    <ds:schemaRef ds:uri="71c5aaf6-e6ce-465b-b873-5148d2a4c105"/>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60D0E77-049F-4B65-9093-8987717EC8E0}">
  <ds:schemaRefs>
    <ds:schemaRef ds:uri="Microsoft.SharePoint.Taxonomy.ContentTypeSync"/>
  </ds:schemaRefs>
</ds:datastoreItem>
</file>

<file path=customXml/itemProps4.xml><?xml version="1.0" encoding="utf-8"?>
<ds:datastoreItem xmlns:ds="http://schemas.openxmlformats.org/officeDocument/2006/customXml" ds:itemID="{4380CF39-7FE4-4523-8130-906964D78BFD}">
  <ds:schemaRefs>
    <ds:schemaRef ds:uri="http://schemas.microsoft.com/sharepoint/events"/>
  </ds:schemaRefs>
</ds:datastoreItem>
</file>

<file path=customXml/itemProps5.xml><?xml version="1.0" encoding="utf-8"?>
<ds:datastoreItem xmlns:ds="http://schemas.openxmlformats.org/officeDocument/2006/customXml" ds:itemID="{1689926E-7E8E-43B1-A463-B8F738E263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6BE17682-4855-48A2-90A4-033C82C08E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Nokia Pure PowerPoint</Template>
  <TotalTime>15285</TotalTime>
  <Words>2450</Words>
  <Application>Microsoft Office PowerPoint</Application>
  <PresentationFormat>On-screen Show (16:9)</PresentationFormat>
  <Paragraphs>609</Paragraphs>
  <Slides>28</Slides>
  <Notes>16</Notes>
  <HiddenSlides>1</HiddenSlides>
  <MMClips>0</MMClips>
  <ScaleCrop>false</ScaleCrop>
  <HeadingPairs>
    <vt:vector size="8" baseType="variant">
      <vt:variant>
        <vt:lpstr>Fonts Used</vt:lpstr>
      </vt:variant>
      <vt:variant>
        <vt:i4>17</vt:i4>
      </vt:variant>
      <vt:variant>
        <vt:lpstr>Theme</vt:lpstr>
      </vt:variant>
      <vt:variant>
        <vt:i4>6</vt:i4>
      </vt:variant>
      <vt:variant>
        <vt:lpstr>Embedded OLE Servers</vt:lpstr>
      </vt:variant>
      <vt:variant>
        <vt:i4>2</vt:i4>
      </vt:variant>
      <vt:variant>
        <vt:lpstr>Slide Titles</vt:lpstr>
      </vt:variant>
      <vt:variant>
        <vt:i4>28</vt:i4>
      </vt:variant>
    </vt:vector>
  </HeadingPairs>
  <TitlesOfParts>
    <vt:vector size="53" baseType="lpstr">
      <vt:lpstr>MS PGothic</vt:lpstr>
      <vt:lpstr>Arial</vt:lpstr>
      <vt:lpstr>Bradley Hand ITC</vt:lpstr>
      <vt:lpstr>Calibri</vt:lpstr>
      <vt:lpstr>Calibri Light</vt:lpstr>
      <vt:lpstr>Helvetica</vt:lpstr>
      <vt:lpstr>HP Simplified</vt:lpstr>
      <vt:lpstr>Nokia Pure Headline Extra Bold</vt:lpstr>
      <vt:lpstr>Nokia Pure Headline Light</vt:lpstr>
      <vt:lpstr>Nokia Pure Headline Ultra Light</vt:lpstr>
      <vt:lpstr>Nokia Pure Text</vt:lpstr>
      <vt:lpstr>Nokia Pure Text Light</vt:lpstr>
      <vt:lpstr>Tahoma</vt:lpstr>
      <vt:lpstr>Trebuchet MS</vt:lpstr>
      <vt:lpstr>Wingdings</vt:lpstr>
      <vt:lpstr>Wingdings 2</vt:lpstr>
      <vt:lpstr>ヒラギノ角ゴ Pro W3</vt:lpstr>
      <vt:lpstr>1 White Master</vt:lpstr>
      <vt:lpstr>1_c 2018 Nokia</vt:lpstr>
      <vt:lpstr>3_Blue</vt:lpstr>
      <vt:lpstr>4_Blue End Slide</vt:lpstr>
      <vt:lpstr>5_White End Slide</vt:lpstr>
      <vt:lpstr>6_Gray</vt:lpstr>
      <vt:lpstr>think-cell Slide</vt:lpstr>
      <vt:lpstr>Chart</vt:lpstr>
      <vt:lpstr>PowerPoint Presentation</vt:lpstr>
      <vt:lpstr>PowerPoint Presentation</vt:lpstr>
      <vt:lpstr>PowerPoint Presentation</vt:lpstr>
      <vt:lpstr>The Quest  for a Smart Cities centuries old! </vt:lpstr>
      <vt:lpstr>City of 40,000 Trees</vt:lpstr>
      <vt:lpstr>PowerPoint Presentation</vt:lpstr>
      <vt:lpstr>PowerPoint Presentation</vt:lpstr>
      <vt:lpstr>In an ultra-urbanized future, how will cities provide the best quality of life?</vt:lpstr>
      <vt:lpstr>What a smart city must achieve??</vt:lpstr>
      <vt:lpstr>PowerPoint Presentation</vt:lpstr>
      <vt:lpstr>The new digital era </vt:lpstr>
      <vt:lpstr>The Future X Network: The 4 Key Business Value Dimensions</vt:lpstr>
      <vt:lpstr>PowerPoint Presentation</vt:lpstr>
      <vt:lpstr>PowerPoint Presentation</vt:lpstr>
      <vt:lpstr>PowerPoint Presentation</vt:lpstr>
      <vt:lpstr>PowerPoint Presentation</vt:lpstr>
      <vt:lpstr>PowerPoint Presentation</vt:lpstr>
      <vt:lpstr>What are the building blocks?</vt:lpstr>
      <vt:lpstr>PowerPoint Presentation</vt:lpstr>
      <vt:lpstr>Utility of the Future</vt:lpstr>
      <vt:lpstr>Digitize Everything that Matters</vt:lpstr>
      <vt:lpstr>Network, Store, Compute &amp; Control Everything That Matters</vt:lpstr>
      <vt:lpstr>Digital Value Platforms</vt:lpstr>
      <vt:lpstr>Nokia Neural Utilities Architecture Applied to Cities</vt:lpstr>
      <vt:lpstr>PowerPoint Presentation</vt:lpstr>
      <vt:lpstr>Nokia Neural Utilities Architecture Applied to Cities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Banerjee, Suparno (Nokia - US/Washington D.C.)</dc:creator>
  <cp:lastModifiedBy>Bhanot, Rohit 1. (Nokia - US)</cp:lastModifiedBy>
  <cp:revision>241</cp:revision>
  <cp:lastPrinted>2018-03-21T15:28:37Z</cp:lastPrinted>
  <dcterms:created xsi:type="dcterms:W3CDTF">2018-03-02T15:11:46Z</dcterms:created>
  <dcterms:modified xsi:type="dcterms:W3CDTF">2018-08-16T04:02:37Z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0x010100CE50E52E7543470BBDD3827FE50C59CB00F28B616FD8C77D40956A924538277F24</vt:lpwstr>
  </property>
  <property fmtid="{D5CDD505-2E9C-101B-9397-08002B2CF9AE}" pid="3" name="_dlc_DocIdItemGuid">
    <vt:lpwstr>ea134091-6caa-4ee1-9901-fdd6cf1a17b2</vt:lpwstr>
  </property>
</Properties>
</file>